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7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DB02-1964-4225-81CD-D267FBAA68DC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9390D-5476-4627-A8F9-99CD6FA0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6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9390D-5476-4627-A8F9-99CD6FA07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995-D8B1-463C-8A51-2339B512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3C51-7F79-4DC9-A168-5EA4E2D1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8627-1E8C-484D-833A-6CF42BE9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D7B1-78AD-4A59-A7F7-9A21D8D9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2A36-1F8F-41C4-8DC2-D67E9442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1057-E8F2-4503-BF4C-492765C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32C03-4229-4017-840A-B88CE324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0B43-8467-48E1-95D5-8449C478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83D9-1349-4E2E-B1F7-51346F92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257A-DB7B-4FD0-B81C-21960FA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1B486-4F8A-4305-835C-C999DC907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8F97E-42E0-4BA3-B9E1-BBC68B8DF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27A8-7F39-4C26-A730-EECAE8B5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A78A-72CD-42BB-A73D-4E0AFE9E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B00C-4745-4B40-A9DB-24FEF30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6DC1-E5FE-44BF-AF32-0B67E04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32F4-AAF4-44FD-BAFB-BA1C09A9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91F-C791-4063-8F18-431C4A9E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4135-A5F5-4830-A0B6-86E124E3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2E98-8FF5-487D-AA17-F59FDAE5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CEE-7763-49DA-910E-FDCCD2FC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9531-023A-45D8-8D12-CF176112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47AE-B8F4-45D9-A926-41FF12DC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D7F0-A37D-450B-AF78-491A87E2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6761-F2AE-4C40-A779-4423FD01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FC56-5CDC-4F6D-9F7B-5AF5B12C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3C2A-26EA-40B1-9E76-4B310213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413C-58B5-4408-A76F-34A4D81C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1D89-1D97-4DE5-8F95-D23883DE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0B11-6AEC-40EC-AA46-23E314DC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B5CE-A7EB-4203-9975-4D9772D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7386-BFAB-4F48-BA82-89D71DE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09E34-7D99-4A10-B487-9653679C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D651-D80C-426A-BCAF-89EC3ADF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E898-BDEB-4457-BDA7-6A50B8E8B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03354-F596-4FDA-A66A-E7493689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58B5F-9DB3-4F09-B31B-93BC6B28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0110E-E7B8-4EE0-B54B-DA76DA99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DBB23-4D31-43D5-8ACA-72F7F934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A00-4931-4B41-A700-3555008E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B488B-03DA-4BCF-866E-D2ABE522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33C67-73DF-4962-9E42-32448815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28A1F-B247-4686-B29C-E74586C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0557C-3002-496B-9D62-ADB70D55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22EE-D65E-4399-BB1F-B050F2AD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F238-B25F-4C79-9862-07AAF4FD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92B1-82E1-4976-A849-EF21E9F4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047-8004-4C7F-A61C-9AD18BC4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0B4F-1DDF-4D15-8004-9A7B1885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1A8A-8CC3-4D1D-A1A6-2B1D641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7A44-871F-4CEC-AFBE-C7908D8E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D4A1-6826-4354-8C71-29059309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6999-A7A2-4F8C-8252-AD14CEAD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A3EDC-DCE0-4AA7-B724-ED2E0E0F6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0071-0878-4552-AB2C-2F7C9E5B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0FE57-656E-4D8F-AAC4-E9F3524E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3466-B37C-43A8-9EB1-3EAED667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C798-6193-4B6C-807F-6873F301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B1524-01D4-462B-A75A-EBC3FA0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25C6-1242-493D-9CBD-AF8997BE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35BF-BD92-45CF-A6FB-8DF80A9BD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EE4F-24D3-41F8-8E22-A16FA434872A}" type="datetimeFigureOut">
              <a:rPr lang="en-US" smtClean="0"/>
              <a:t>Apr-01-2019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89C8-7AE8-4A4C-8285-90B08E11E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DCE8-08C9-46DF-B2A9-491F541FC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DC39-669F-48D5-B460-06877DEC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A69-5830-4C54-85B8-2E6F29486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153"/>
            <a:ext cx="9144000" cy="1399809"/>
          </a:xfrm>
        </p:spPr>
        <p:txBody>
          <a:bodyPr/>
          <a:lstStyle/>
          <a:p>
            <a:r>
              <a:rPr lang="en-US" dirty="0"/>
              <a:t>TOPIC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FE63-35FD-4F89-B0DB-05EA652D7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Types of joints and Workspace</a:t>
            </a:r>
          </a:p>
        </p:txBody>
      </p:sp>
    </p:spTree>
    <p:extLst>
      <p:ext uri="{BB962C8B-B14F-4D97-AF65-F5344CB8AC3E}">
        <p14:creationId xmlns:p14="http://schemas.microsoft.com/office/powerpoint/2010/main" val="20412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6142-BEFF-4A76-A662-26997215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/>
              <a:t>What are Joints…?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48C59A-D6ED-459C-82B4-29719A0510C7}"/>
              </a:ext>
            </a:extLst>
          </p:cNvPr>
          <p:cNvSpPr/>
          <p:nvPr/>
        </p:nvSpPr>
        <p:spPr>
          <a:xfrm>
            <a:off x="328245" y="1905506"/>
            <a:ext cx="118637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 A robotic joint provides relative motion between two links of the robot.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Each joint, or axis, provides a certain degree-of-freedom (</a:t>
            </a:r>
            <a:r>
              <a:rPr lang="en-US" sz="3200" dirty="0" err="1"/>
              <a:t>dof</a:t>
            </a:r>
            <a:r>
              <a:rPr lang="en-US" sz="3200" dirty="0"/>
              <a:t>) of motion.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In most of the cases, only one degree-of-freedom is associated with each joint.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Therefore the robot's complexity can be classified according to the total number of degrees-of-freedom they possess.</a:t>
            </a:r>
          </a:p>
        </p:txBody>
      </p:sp>
    </p:spTree>
    <p:extLst>
      <p:ext uri="{BB962C8B-B14F-4D97-AF65-F5344CB8AC3E}">
        <p14:creationId xmlns:p14="http://schemas.microsoft.com/office/powerpoint/2010/main" val="5377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194293-4A13-4BE0-927F-BCBFDAE1A3BB}"/>
              </a:ext>
            </a:extLst>
          </p:cNvPr>
          <p:cNvSpPr/>
          <p:nvPr/>
        </p:nvSpPr>
        <p:spPr>
          <a:xfrm>
            <a:off x="0" y="886265"/>
            <a:ext cx="6795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Each joint is connected to two links, an input link and an output link.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Joint provides controlled relative movement between the input link and output link.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 A robotic link is the rigid component of the robot manipulator. Most of the robots are mounted upon a stationary base, such as the floor. </a:t>
            </a:r>
          </a:p>
        </p:txBody>
      </p:sp>
      <p:pic>
        <p:nvPicPr>
          <p:cNvPr id="4" name="Picture 2" descr="https://nptel.ac.in/courses/112103174/module7/lec5/images/e1.jpg">
            <a:extLst>
              <a:ext uri="{FF2B5EF4-FFF2-40B4-BE49-F238E27FC236}">
                <a16:creationId xmlns:a16="http://schemas.microsoft.com/office/drawing/2014/main" id="{06548651-A195-4FB7-8203-CC175BC9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19" y="886265"/>
            <a:ext cx="4902447" cy="40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0244-B4F5-4B2F-AAB4-BF6A69C3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Type of Joints….</a:t>
            </a:r>
          </a:p>
        </p:txBody>
      </p:sp>
      <p:pic>
        <p:nvPicPr>
          <p:cNvPr id="1028" name="Picture 4" descr="https://nptel.ac.in/courses/112103174/module7/lec5/images/01.png">
            <a:extLst>
              <a:ext uri="{FF2B5EF4-FFF2-40B4-BE49-F238E27FC236}">
                <a16:creationId xmlns:a16="http://schemas.microsoft.com/office/drawing/2014/main" id="{4530DC95-6737-401D-B71A-8C199B38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59" b="71058"/>
          <a:stretch/>
        </p:blipFill>
        <p:spPr bwMode="auto">
          <a:xfrm>
            <a:off x="578534" y="1592214"/>
            <a:ext cx="3613638" cy="144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ptel.ac.in/courses/112103174/module7/lec5/images/01.png">
            <a:extLst>
              <a:ext uri="{FF2B5EF4-FFF2-40B4-BE49-F238E27FC236}">
                <a16:creationId xmlns:a16="http://schemas.microsoft.com/office/drawing/2014/main" id="{CFFFB28B-9A65-404E-B56C-7DA3FD3C3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4" r="-172" b="67840"/>
          <a:stretch/>
        </p:blipFill>
        <p:spPr bwMode="auto">
          <a:xfrm>
            <a:off x="192314" y="4058472"/>
            <a:ext cx="4668660" cy="16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E1704C-0167-4885-9C42-CD4527EB37A8}"/>
              </a:ext>
            </a:extLst>
          </p:cNvPr>
          <p:cNvSpPr/>
          <p:nvPr/>
        </p:nvSpPr>
        <p:spPr>
          <a:xfrm>
            <a:off x="4860974" y="1076616"/>
            <a:ext cx="733102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Linear joint (type L joint)</a:t>
            </a:r>
          </a:p>
          <a:p>
            <a:endParaRPr lang="en-US" sz="1100" dirty="0"/>
          </a:p>
          <a:p>
            <a:r>
              <a:rPr lang="en-US" sz="2800" dirty="0"/>
              <a:t>The relative movement between the input link and the output link is a translational sliding motion, with the axes of the two links being parallel.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D9D4D-56E2-4A43-9EE1-974D8BDCD14C}"/>
              </a:ext>
            </a:extLst>
          </p:cNvPr>
          <p:cNvSpPr/>
          <p:nvPr/>
        </p:nvSpPr>
        <p:spPr>
          <a:xfrm>
            <a:off x="4860974" y="40584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Orthogonal joint (type U joint)</a:t>
            </a:r>
          </a:p>
          <a:p>
            <a:r>
              <a:rPr lang="en-US" sz="2800" dirty="0"/>
              <a:t>This is also a translational sliding motion, but the input and output links are perpendicular to each other during the move.</a:t>
            </a:r>
          </a:p>
        </p:txBody>
      </p:sp>
    </p:spTree>
    <p:extLst>
      <p:ext uri="{BB962C8B-B14F-4D97-AF65-F5344CB8AC3E}">
        <p14:creationId xmlns:p14="http://schemas.microsoft.com/office/powerpoint/2010/main" val="39018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nptel.ac.in/courses/112103174/module7/lec5/images/01.png">
            <a:extLst>
              <a:ext uri="{FF2B5EF4-FFF2-40B4-BE49-F238E27FC236}">
                <a16:creationId xmlns:a16="http://schemas.microsoft.com/office/drawing/2014/main" id="{3CDEDB0B-7C4C-419E-9CC3-A01D9B647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34692" r="57112" b="38848"/>
          <a:stretch/>
        </p:blipFill>
        <p:spPr bwMode="auto">
          <a:xfrm>
            <a:off x="233290" y="576775"/>
            <a:ext cx="3649394" cy="13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nptel.ac.in/courses/112103174/module7/lec5/images/01.png">
            <a:extLst>
              <a:ext uri="{FF2B5EF4-FFF2-40B4-BE49-F238E27FC236}">
                <a16:creationId xmlns:a16="http://schemas.microsoft.com/office/drawing/2014/main" id="{ECFA7E75-51EE-440E-B5C7-E0061DAB7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3" t="35537" r="1" b="39692"/>
          <a:stretch/>
        </p:blipFill>
        <p:spPr bwMode="auto">
          <a:xfrm>
            <a:off x="0" y="2810021"/>
            <a:ext cx="4333715" cy="12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ptel.ac.in/courses/112103174/module7/lec5/images/01.png">
            <a:extLst>
              <a:ext uri="{FF2B5EF4-FFF2-40B4-BE49-F238E27FC236}">
                <a16:creationId xmlns:a16="http://schemas.microsoft.com/office/drawing/2014/main" id="{AACF5341-5C75-4F65-BE64-45A11F9FA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61715" r="32877" b="-280"/>
          <a:stretch/>
        </p:blipFill>
        <p:spPr bwMode="auto">
          <a:xfrm>
            <a:off x="233290" y="4396152"/>
            <a:ext cx="3325836" cy="210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5E633C-48E3-4778-91ED-F02900777160}"/>
              </a:ext>
            </a:extLst>
          </p:cNvPr>
          <p:cNvSpPr/>
          <p:nvPr/>
        </p:nvSpPr>
        <p:spPr>
          <a:xfrm>
            <a:off x="3882685" y="299237"/>
            <a:ext cx="78582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Rotational joint (type R joint)</a:t>
            </a:r>
          </a:p>
          <a:p>
            <a:r>
              <a:rPr lang="en-US" sz="2800" dirty="0"/>
              <a:t>This type provides rotational relative motion, with the axis of rotation perpendicular to the axes of the input and output links.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E1EA8-55CD-44D8-BA43-F2C8655D6F15}"/>
              </a:ext>
            </a:extLst>
          </p:cNvPr>
          <p:cNvSpPr/>
          <p:nvPr/>
        </p:nvSpPr>
        <p:spPr>
          <a:xfrm>
            <a:off x="3882684" y="2461847"/>
            <a:ext cx="78582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Twisting joint (type T joint)</a:t>
            </a:r>
          </a:p>
          <a:p>
            <a:r>
              <a:rPr lang="en-US" sz="2800" dirty="0"/>
              <a:t>This joint also involves rotary motion, but the axis or rotation is parallel to the axes of the two links.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060E2-64D6-4736-98A4-F3FCF8A24F45}"/>
              </a:ext>
            </a:extLst>
          </p:cNvPr>
          <p:cNvSpPr/>
          <p:nvPr/>
        </p:nvSpPr>
        <p:spPr>
          <a:xfrm>
            <a:off x="3882684" y="4396152"/>
            <a:ext cx="83093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Revolving joint (type V-joint, V from the “v” in revolving)</a:t>
            </a:r>
          </a:p>
          <a:p>
            <a:r>
              <a:rPr lang="en-US" sz="2800" dirty="0"/>
              <a:t>In this type, axis of input link is parallel to the axis of rotation of the joint. However the axis of the output link is perpendicular to the axis of rotation.</a:t>
            </a:r>
          </a:p>
        </p:txBody>
      </p:sp>
    </p:spTree>
    <p:extLst>
      <p:ext uri="{BB962C8B-B14F-4D97-AF65-F5344CB8AC3E}">
        <p14:creationId xmlns:p14="http://schemas.microsoft.com/office/powerpoint/2010/main" val="22642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nptel.ac.in/courses/112103174/module7/lec5/images/02.png">
            <a:extLst>
              <a:ext uri="{FF2B5EF4-FFF2-40B4-BE49-F238E27FC236}">
                <a16:creationId xmlns:a16="http://schemas.microsoft.com/office/drawing/2014/main" id="{E2C83F0B-AFE3-4665-9EAC-BA4556CE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2" y="1086317"/>
            <a:ext cx="8529636" cy="57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E6C01-14EE-485B-9AA6-D2E8D92490D8}"/>
              </a:ext>
            </a:extLst>
          </p:cNvPr>
          <p:cNvSpPr/>
          <p:nvPr/>
        </p:nvSpPr>
        <p:spPr>
          <a:xfrm>
            <a:off x="2840301" y="0"/>
            <a:ext cx="6511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Configuration….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5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olar robot workspace">
            <a:extLst>
              <a:ext uri="{FF2B5EF4-FFF2-40B4-BE49-F238E27FC236}">
                <a16:creationId xmlns:a16="http://schemas.microsoft.com/office/drawing/2014/main" id="{E82D0815-BEB6-49CB-BC4B-A43D23666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9" t="4973" r="10714" b="14136"/>
          <a:stretch/>
        </p:blipFill>
        <p:spPr bwMode="auto">
          <a:xfrm>
            <a:off x="0" y="1143001"/>
            <a:ext cx="6533407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olar robot workspace">
            <a:extLst>
              <a:ext uri="{FF2B5EF4-FFF2-40B4-BE49-F238E27FC236}">
                <a16:creationId xmlns:a16="http://schemas.microsoft.com/office/drawing/2014/main" id="{F27E8BE5-08FF-4695-90ED-AA794BAE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74" y="571501"/>
            <a:ext cx="5715000" cy="628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8A23C4-1C32-48A4-8148-56021626FE81}"/>
              </a:ext>
            </a:extLst>
          </p:cNvPr>
          <p:cNvSpPr/>
          <p:nvPr/>
        </p:nvSpPr>
        <p:spPr>
          <a:xfrm>
            <a:off x="2748659" y="-28135"/>
            <a:ext cx="6891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Workspaces of Robots…</a:t>
            </a:r>
          </a:p>
        </p:txBody>
      </p:sp>
    </p:spTree>
    <p:extLst>
      <p:ext uri="{BB962C8B-B14F-4D97-AF65-F5344CB8AC3E}">
        <p14:creationId xmlns:p14="http://schemas.microsoft.com/office/powerpoint/2010/main" val="13139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4C8A-3809-4B60-A557-D9E9F79D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498"/>
            <a:ext cx="6240290" cy="5317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0A2367-B985-4231-9404-B2BAB1589E56}"/>
              </a:ext>
            </a:extLst>
          </p:cNvPr>
          <p:cNvSpPr/>
          <p:nvPr/>
        </p:nvSpPr>
        <p:spPr>
          <a:xfrm>
            <a:off x="785595" y="575827"/>
            <a:ext cx="4669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Cartesian Robot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9F11-E586-4C00-93E6-FC2E10724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7" t="5774" r="10545" b="13488"/>
          <a:stretch/>
        </p:blipFill>
        <p:spPr>
          <a:xfrm>
            <a:off x="6075979" y="920486"/>
            <a:ext cx="6116021" cy="45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2B38D8-7089-4625-A92B-E699CBE6EE1B}"/>
              </a:ext>
            </a:extLst>
          </p:cNvPr>
          <p:cNvSpPr/>
          <p:nvPr/>
        </p:nvSpPr>
        <p:spPr>
          <a:xfrm>
            <a:off x="4071666" y="2967335"/>
            <a:ext cx="4048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9307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320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TOPIC :-</vt:lpstr>
      <vt:lpstr>What are Joints…?</vt:lpstr>
      <vt:lpstr>PowerPoint Presentation</vt:lpstr>
      <vt:lpstr>Type of Joints….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:-</dc:title>
  <dc:creator>CRAZY MONK</dc:creator>
  <cp:lastModifiedBy>CRAZY MONK</cp:lastModifiedBy>
  <cp:revision>8</cp:revision>
  <dcterms:created xsi:type="dcterms:W3CDTF">2019-04-01T06:36:36Z</dcterms:created>
  <dcterms:modified xsi:type="dcterms:W3CDTF">2019-04-01T07:56:10Z</dcterms:modified>
</cp:coreProperties>
</file>