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DED"/>
    <a:srgbClr val="0D0D0D"/>
    <a:srgbClr val="E8F17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64B8-9B3C-40C0-BC29-C72636DF7EDA}" type="datetimeFigureOut">
              <a:rPr lang="fr-FR" smtClean="0"/>
              <a:pPr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EFBE-13BA-4B83-9B62-4608E026C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gner un rectangle à un seul coin 120"/>
          <p:cNvSpPr/>
          <p:nvPr/>
        </p:nvSpPr>
        <p:spPr>
          <a:xfrm>
            <a:off x="611560" y="476672"/>
            <a:ext cx="576064" cy="792088"/>
          </a:xfrm>
          <a:prstGeom prst="snip1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smtClean="0">
                <a:solidFill>
                  <a:sysClr val="windowText" lastClr="000000"/>
                </a:solidFill>
              </a:rPr>
              <a:t>pool. json</a:t>
            </a:r>
            <a:endParaRPr lang="fr-FR" sz="1200" b="1">
              <a:solidFill>
                <a:sysClr val="windowText" lastClr="000000"/>
              </a:solidFill>
            </a:endParaRPr>
          </a:p>
        </p:txBody>
      </p:sp>
      <p:sp>
        <p:nvSpPr>
          <p:cNvPr id="4" name="Cylindre 3"/>
          <p:cNvSpPr/>
          <p:nvPr/>
        </p:nvSpPr>
        <p:spPr>
          <a:xfrm>
            <a:off x="2195736" y="1124744"/>
            <a:ext cx="994611" cy="936104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Level</a:t>
            </a:r>
          </a:p>
          <a:p>
            <a:pPr algn="ctr"/>
            <a:r>
              <a:rPr lang="fr-FR" sz="1600"/>
              <a:t>L</a:t>
            </a:r>
            <a:r>
              <a:rPr lang="fr-FR" sz="1600" smtClean="0"/>
              <a:t>oader</a:t>
            </a:r>
            <a:endParaRPr lang="fr-FR" sz="1600"/>
          </a:p>
        </p:txBody>
      </p:sp>
      <p:sp>
        <p:nvSpPr>
          <p:cNvPr id="5" name="Rogner un rectangle à un seul coin 4"/>
          <p:cNvSpPr/>
          <p:nvPr/>
        </p:nvSpPr>
        <p:spPr>
          <a:xfrm>
            <a:off x="0" y="628327"/>
            <a:ext cx="683568" cy="980728"/>
          </a:xfrm>
          <a:prstGeom prst="snip1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smtClean="0">
                <a:solidFill>
                  <a:sysClr val="windowText" lastClr="000000"/>
                </a:solidFill>
              </a:rPr>
              <a:t>level. json</a:t>
            </a:r>
            <a:endParaRPr lang="fr-FR" sz="1200" b="1">
              <a:solidFill>
                <a:sysClr val="windowText" lastClr="000000"/>
              </a:solidFill>
            </a:endParaRPr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 flipV="1">
            <a:off x="683568" y="1118691"/>
            <a:ext cx="1512168" cy="47410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15616" y="1104999"/>
            <a:ext cx="743217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smtClean="0"/>
              <a:t>récupère</a:t>
            </a:r>
            <a:endParaRPr lang="fr-FR" sz="1200"/>
          </a:p>
        </p:txBody>
      </p:sp>
      <p:sp>
        <p:nvSpPr>
          <p:cNvPr id="12" name="Cylindre 11"/>
          <p:cNvSpPr/>
          <p:nvPr/>
        </p:nvSpPr>
        <p:spPr>
          <a:xfrm>
            <a:off x="3707904" y="2276872"/>
            <a:ext cx="1224136" cy="1152128"/>
          </a:xfrm>
          <a:prstGeom prst="can">
            <a:avLst>
              <a:gd name="adj" fmla="val 203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Level</a:t>
            </a:r>
          </a:p>
          <a:p>
            <a:pPr algn="ctr"/>
            <a:r>
              <a:rPr lang="fr-FR" b="1" smtClean="0"/>
              <a:t>Manager</a:t>
            </a:r>
            <a:endParaRPr lang="fr-FR" b="1"/>
          </a:p>
        </p:txBody>
      </p:sp>
      <p:sp>
        <p:nvSpPr>
          <p:cNvPr id="13" name="Cylindre 12"/>
          <p:cNvSpPr/>
          <p:nvPr/>
        </p:nvSpPr>
        <p:spPr>
          <a:xfrm>
            <a:off x="1475656" y="2780928"/>
            <a:ext cx="1008112" cy="94881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Save Manager</a:t>
            </a:r>
          </a:p>
        </p:txBody>
      </p:sp>
      <p:sp>
        <p:nvSpPr>
          <p:cNvPr id="14" name="Rogner un rectangle à un seul coin 13"/>
          <p:cNvSpPr/>
          <p:nvPr/>
        </p:nvSpPr>
        <p:spPr>
          <a:xfrm>
            <a:off x="0" y="1681063"/>
            <a:ext cx="683568" cy="1008112"/>
          </a:xfrm>
          <a:prstGeom prst="snip1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smtClean="0">
                <a:solidFill>
                  <a:sysClr val="windowText" lastClr="000000"/>
                </a:solidFill>
              </a:rPr>
              <a:t>cookie</a:t>
            </a:r>
            <a:endParaRPr lang="fr-FR" sz="1200" b="1">
              <a:solidFill>
                <a:sysClr val="windowText" lastClr="000000"/>
              </a:solidFill>
            </a:endParaRPr>
          </a:p>
        </p:txBody>
      </p:sp>
      <p:cxnSp>
        <p:nvCxnSpPr>
          <p:cNvPr id="15" name="Connecteur droit avec flèche 14"/>
          <p:cNvCxnSpPr>
            <a:stCxn id="13" idx="0"/>
            <a:endCxn id="14" idx="0"/>
          </p:cNvCxnSpPr>
          <p:nvPr/>
        </p:nvCxnSpPr>
        <p:spPr>
          <a:xfrm flipH="1" flipV="1">
            <a:off x="683568" y="2185119"/>
            <a:ext cx="1296144" cy="83301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27584" y="2257127"/>
            <a:ext cx="743217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smtClean="0"/>
              <a:t>récupère</a:t>
            </a:r>
            <a:endParaRPr lang="fr-FR" sz="1200"/>
          </a:p>
        </p:txBody>
      </p:sp>
      <p:cxnSp>
        <p:nvCxnSpPr>
          <p:cNvPr id="20" name="Connecteur droit avec flèche 19"/>
          <p:cNvCxnSpPr>
            <a:stCxn id="4" idx="4"/>
            <a:endCxn id="12" idx="1"/>
          </p:cNvCxnSpPr>
          <p:nvPr/>
        </p:nvCxnSpPr>
        <p:spPr>
          <a:xfrm>
            <a:off x="3190347" y="1592796"/>
            <a:ext cx="1129625" cy="68407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098074" y="1772816"/>
            <a:ext cx="172842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smtClean="0"/>
              <a:t>Fournit la liste et la </a:t>
            </a:r>
            <a:r>
              <a:rPr lang="fr-FR" sz="1200" smtClean="0"/>
              <a:t>map,</a:t>
            </a:r>
          </a:p>
          <a:p>
            <a:r>
              <a:rPr lang="fr-FR" sz="1200" smtClean="0"/>
              <a:t>et les pools</a:t>
            </a:r>
            <a:endParaRPr lang="fr-FR" sz="1200"/>
          </a:p>
        </p:txBody>
      </p:sp>
      <p:cxnSp>
        <p:nvCxnSpPr>
          <p:cNvPr id="25" name="Connecteur droit avec flèche 24"/>
          <p:cNvCxnSpPr>
            <a:stCxn id="4" idx="2"/>
            <a:endCxn id="13" idx="1"/>
          </p:cNvCxnSpPr>
          <p:nvPr/>
        </p:nvCxnSpPr>
        <p:spPr>
          <a:xfrm flipH="1">
            <a:off x="1979712" y="1592796"/>
            <a:ext cx="216024" cy="11881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565952" y="2106568"/>
            <a:ext cx="743217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smtClean="0"/>
              <a:t>récupère</a:t>
            </a:r>
            <a:endParaRPr lang="fr-FR" sz="1200"/>
          </a:p>
        </p:txBody>
      </p:sp>
      <p:grpSp>
        <p:nvGrpSpPr>
          <p:cNvPr id="39" name="Groupe 38"/>
          <p:cNvGrpSpPr/>
          <p:nvPr/>
        </p:nvGrpSpPr>
        <p:grpSpPr>
          <a:xfrm>
            <a:off x="0" y="3789040"/>
            <a:ext cx="4283968" cy="1412776"/>
            <a:chOff x="1152128" y="5445224"/>
            <a:chExt cx="4283968" cy="1412776"/>
          </a:xfrm>
        </p:grpSpPr>
        <p:sp>
          <p:nvSpPr>
            <p:cNvPr id="38" name="Rogner un rectangle à un seul coin 37"/>
            <p:cNvSpPr/>
            <p:nvPr/>
          </p:nvSpPr>
          <p:spPr>
            <a:xfrm>
              <a:off x="1152128" y="5445224"/>
              <a:ext cx="4283968" cy="1412776"/>
            </a:xfrm>
            <a:prstGeom prst="snip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r>
                <a:rPr lang="fr-FR" sz="1200" b="1" smtClean="0">
                  <a:solidFill>
                    <a:schemeClr val="tx1"/>
                  </a:solidFill>
                </a:rPr>
                <a:t>Liste</a:t>
              </a:r>
              <a:r>
                <a:rPr lang="fr-FR" sz="1200" smtClean="0">
                  <a:solidFill>
                    <a:schemeClr val="tx1"/>
                  </a:solidFill>
                </a:rPr>
                <a:t> des Game Objects : </a:t>
              </a:r>
              <a:r>
                <a:rPr lang="fr-FR" sz="1200" i="1" smtClean="0">
                  <a:solidFill>
                    <a:schemeClr val="tx1"/>
                  </a:solidFill>
                </a:rPr>
                <a:t>Map&lt;String, GameObjectGenerator&gt;</a:t>
              </a:r>
              <a:endParaRPr lang="fr-FR" sz="1200" i="1">
                <a:solidFill>
                  <a:schemeClr val="tx1"/>
                </a:solidFill>
              </a:endParaRPr>
            </a:p>
          </p:txBody>
        </p:sp>
        <p:sp>
          <p:nvSpPr>
            <p:cNvPr id="111" name="Cube 110"/>
            <p:cNvSpPr/>
            <p:nvPr/>
          </p:nvSpPr>
          <p:spPr>
            <a:xfrm>
              <a:off x="1440160" y="5805264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14" name="Cube 113"/>
            <p:cNvSpPr/>
            <p:nvPr/>
          </p:nvSpPr>
          <p:spPr>
            <a:xfrm>
              <a:off x="1224136" y="5877272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Instance32</a:t>
              </a:r>
            </a:p>
            <a:p>
              <a:r>
                <a:rPr lang="fr-FR" sz="800" smtClean="0"/>
                <a:t>- type: ground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15" name="Cube 114"/>
            <p:cNvSpPr/>
            <p:nvPr/>
          </p:nvSpPr>
          <p:spPr>
            <a:xfrm>
              <a:off x="2376264" y="5804120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16" name="Cube 115"/>
            <p:cNvSpPr/>
            <p:nvPr/>
          </p:nvSpPr>
          <p:spPr>
            <a:xfrm>
              <a:off x="2160240" y="5876128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Instance81</a:t>
              </a:r>
            </a:p>
            <a:p>
              <a:r>
                <a:rPr lang="fr-FR" sz="800" smtClean="0"/>
                <a:t>- type: collectable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17" name="Cube 116"/>
            <p:cNvSpPr/>
            <p:nvPr/>
          </p:nvSpPr>
          <p:spPr>
            <a:xfrm>
              <a:off x="3312368" y="5802976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18" name="Cube 117"/>
            <p:cNvSpPr/>
            <p:nvPr/>
          </p:nvSpPr>
          <p:spPr>
            <a:xfrm>
              <a:off x="3096344" y="5874984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Instance472</a:t>
              </a:r>
            </a:p>
            <a:p>
              <a:r>
                <a:rPr lang="fr-FR" sz="800" smtClean="0"/>
                <a:t>- type: wall0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19" name="Cube 118"/>
            <p:cNvSpPr/>
            <p:nvPr/>
          </p:nvSpPr>
          <p:spPr>
            <a:xfrm>
              <a:off x="4248472" y="5801832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20" name="Cube 119"/>
            <p:cNvSpPr/>
            <p:nvPr/>
          </p:nvSpPr>
          <p:spPr>
            <a:xfrm>
              <a:off x="4032448" y="5873840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Instance3</a:t>
              </a:r>
            </a:p>
            <a:p>
              <a:r>
                <a:rPr lang="fr-FR" sz="800" smtClean="0"/>
                <a:t>- type: platform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0" y="5301208"/>
            <a:ext cx="4067944" cy="1412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smtClean="0">
                <a:solidFill>
                  <a:schemeClr val="tx1"/>
                </a:solidFill>
              </a:rPr>
              <a:t>Map</a:t>
            </a:r>
            <a:r>
              <a:rPr lang="fr-FR" sz="1200" smtClean="0">
                <a:solidFill>
                  <a:schemeClr val="tx1"/>
                </a:solidFill>
              </a:rPr>
              <a:t> du level : </a:t>
            </a:r>
            <a:r>
              <a:rPr lang="fr-FR" sz="1200" i="1" smtClean="0">
                <a:solidFill>
                  <a:schemeClr val="tx1"/>
                </a:solidFill>
              </a:rPr>
              <a:t>Array&lt;Array&lt;Cell&gt;&gt;, </a:t>
            </a:r>
            <a:r>
              <a:rPr lang="fr-FR" sz="1200" smtClean="0">
                <a:solidFill>
                  <a:schemeClr val="tx1"/>
                </a:solidFill>
              </a:rPr>
              <a:t>Cell.content:</a:t>
            </a:r>
            <a:r>
              <a:rPr lang="fr-FR" sz="1200" i="1" smtClean="0">
                <a:solidFill>
                  <a:schemeClr val="tx1"/>
                </a:solidFill>
              </a:rPr>
              <a:t> Array&lt;String&gt;</a:t>
            </a:r>
            <a:endParaRPr lang="fr-FR" sz="1200" i="1">
              <a:solidFill>
                <a:schemeClr val="tx1"/>
              </a:solidFill>
            </a:endParaRPr>
          </a:p>
        </p:txBody>
      </p:sp>
      <p:graphicFrame>
        <p:nvGraphicFramePr>
          <p:cNvPr id="41" name="Tableau 40"/>
          <p:cNvGraphicFramePr>
            <a:graphicFrameLocks noGrp="1"/>
          </p:cNvGraphicFramePr>
          <p:nvPr/>
        </p:nvGraphicFramePr>
        <p:xfrm>
          <a:off x="251520" y="5589240"/>
          <a:ext cx="3744416" cy="1097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8052"/>
                <a:gridCol w="468052"/>
                <a:gridCol w="468052"/>
                <a:gridCol w="468052"/>
                <a:gridCol w="468052"/>
                <a:gridCol w="468052"/>
                <a:gridCol w="468052"/>
                <a:gridCol w="468052"/>
              </a:tblGrid>
              <a:tr h="288032">
                <a:tc>
                  <a:txBody>
                    <a:bodyPr/>
                    <a:lstStyle/>
                    <a:p>
                      <a:r>
                        <a:rPr lang="fr-FR" sz="600" smtClean="0"/>
                        <a:t>Instance81, instance</a:t>
                      </a:r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Instance34,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Instance85,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577"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Instance789,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Instance80,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Instance21,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577"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Instance32,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Instance7,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Instance11,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Ellipse 54"/>
          <p:cNvSpPr/>
          <p:nvPr/>
        </p:nvSpPr>
        <p:spPr>
          <a:xfrm>
            <a:off x="1331640" y="628327"/>
            <a:ext cx="404664" cy="4046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smtClean="0"/>
              <a:t>1</a:t>
            </a:r>
            <a:endParaRPr lang="fr-FR" sz="2400" b="1"/>
          </a:p>
        </p:txBody>
      </p:sp>
      <p:sp>
        <p:nvSpPr>
          <p:cNvPr id="56" name="Ellipse 55"/>
          <p:cNvSpPr/>
          <p:nvPr/>
        </p:nvSpPr>
        <p:spPr>
          <a:xfrm>
            <a:off x="3779912" y="1412776"/>
            <a:ext cx="404664" cy="4046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smtClean="0"/>
              <a:t>5</a:t>
            </a:r>
            <a:endParaRPr lang="fr-FR" sz="2400" b="1"/>
          </a:p>
        </p:txBody>
      </p:sp>
      <p:sp>
        <p:nvSpPr>
          <p:cNvPr id="57" name="Ellipse 56"/>
          <p:cNvSpPr/>
          <p:nvPr/>
        </p:nvSpPr>
        <p:spPr>
          <a:xfrm>
            <a:off x="2051720" y="1772816"/>
            <a:ext cx="404664" cy="4046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smtClean="0"/>
              <a:t>3</a:t>
            </a:r>
            <a:endParaRPr lang="fr-FR" sz="2400" b="1"/>
          </a:p>
        </p:txBody>
      </p:sp>
      <p:sp>
        <p:nvSpPr>
          <p:cNvPr id="62" name="Cylindre 61"/>
          <p:cNvSpPr/>
          <p:nvPr/>
        </p:nvSpPr>
        <p:spPr>
          <a:xfrm>
            <a:off x="7020272" y="4797152"/>
            <a:ext cx="1224136" cy="1152128"/>
          </a:xfrm>
          <a:prstGeom prst="can">
            <a:avLst>
              <a:gd name="adj" fmla="val 20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Pool</a:t>
            </a:r>
          </a:p>
          <a:p>
            <a:pPr algn="ctr"/>
            <a:r>
              <a:rPr lang="fr-FR" smtClean="0"/>
              <a:t>Manager</a:t>
            </a:r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998984" y="1872208"/>
            <a:ext cx="404664" cy="4046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smtClean="0"/>
              <a:t>3</a:t>
            </a:r>
            <a:r>
              <a:rPr lang="fr-FR" sz="1100" smtClean="0"/>
              <a:t>bis</a:t>
            </a:r>
            <a:endParaRPr lang="fr-FR" sz="1100"/>
          </a:p>
        </p:txBody>
      </p:sp>
      <p:grpSp>
        <p:nvGrpSpPr>
          <p:cNvPr id="100" name="Groupe 99"/>
          <p:cNvGrpSpPr/>
          <p:nvPr/>
        </p:nvGrpSpPr>
        <p:grpSpPr>
          <a:xfrm>
            <a:off x="1835696" y="188640"/>
            <a:ext cx="1292662" cy="1196752"/>
            <a:chOff x="4211960" y="-144016"/>
            <a:chExt cx="1292662" cy="1196752"/>
          </a:xfrm>
        </p:grpSpPr>
        <p:sp>
          <p:nvSpPr>
            <p:cNvPr id="71" name="ZoneTexte 70"/>
            <p:cNvSpPr txBox="1"/>
            <p:nvPr/>
          </p:nvSpPr>
          <p:spPr>
            <a:xfrm>
              <a:off x="4211960" y="-144016"/>
              <a:ext cx="1292662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200" smtClean="0"/>
                <a:t>Traite et convertit</a:t>
              </a:r>
            </a:p>
            <a:p>
              <a:r>
                <a:rPr lang="fr-FR" sz="1200" smtClean="0"/>
                <a:t>En objets propres</a:t>
              </a:r>
              <a:endParaRPr lang="fr-FR" sz="1200"/>
            </a:p>
          </p:txBody>
        </p:sp>
        <p:sp>
          <p:nvSpPr>
            <p:cNvPr id="73" name="Flèche en arc 72"/>
            <p:cNvSpPr/>
            <p:nvPr/>
          </p:nvSpPr>
          <p:spPr>
            <a:xfrm>
              <a:off x="4283968" y="432048"/>
              <a:ext cx="620688" cy="620688"/>
            </a:xfrm>
            <a:prstGeom prst="circularArrow">
              <a:avLst>
                <a:gd name="adj1" fmla="val 0"/>
                <a:gd name="adj2" fmla="val 1142319"/>
                <a:gd name="adj3" fmla="val 9347955"/>
                <a:gd name="adj4" fmla="val 1080000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4499992" y="260648"/>
              <a:ext cx="404664" cy="4046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400" b="1" smtClean="0"/>
                <a:t>2</a:t>
              </a:r>
              <a:endParaRPr lang="fr-FR" sz="2400" b="1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2987824" y="188640"/>
            <a:ext cx="1659690" cy="1412776"/>
            <a:chOff x="4644008" y="2996952"/>
            <a:chExt cx="1659690" cy="1412776"/>
          </a:xfrm>
        </p:grpSpPr>
        <p:sp>
          <p:nvSpPr>
            <p:cNvPr id="74" name="ZoneTexte 73"/>
            <p:cNvSpPr txBox="1"/>
            <p:nvPr/>
          </p:nvSpPr>
          <p:spPr>
            <a:xfrm>
              <a:off x="4932040" y="2996952"/>
              <a:ext cx="137165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200" smtClean="0"/>
                <a:t>Update Map et List</a:t>
              </a:r>
            </a:p>
            <a:p>
              <a:r>
                <a:rPr lang="fr-FR" sz="1200" smtClean="0"/>
                <a:t>Avec la sauvegarde</a:t>
              </a:r>
              <a:endParaRPr lang="fr-FR" sz="1200"/>
            </a:p>
          </p:txBody>
        </p:sp>
        <p:sp>
          <p:nvSpPr>
            <p:cNvPr id="75" name="Flèche en arc 74"/>
            <p:cNvSpPr/>
            <p:nvPr/>
          </p:nvSpPr>
          <p:spPr>
            <a:xfrm>
              <a:off x="4644008" y="3789040"/>
              <a:ext cx="620688" cy="620688"/>
            </a:xfrm>
            <a:prstGeom prst="circularArrow">
              <a:avLst>
                <a:gd name="adj1" fmla="val 0"/>
                <a:gd name="adj2" fmla="val 1142319"/>
                <a:gd name="adj3" fmla="val 9347955"/>
                <a:gd name="adj4" fmla="val 1080000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4860032" y="3573016"/>
              <a:ext cx="404664" cy="4046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400" b="1" smtClean="0"/>
                <a:t>4</a:t>
              </a:r>
              <a:endParaRPr lang="fr-FR" sz="2400" b="1"/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4211960" y="4202504"/>
            <a:ext cx="2016224" cy="1240979"/>
            <a:chOff x="4427984" y="3429000"/>
            <a:chExt cx="2016224" cy="1240979"/>
          </a:xfrm>
        </p:grpSpPr>
        <p:sp>
          <p:nvSpPr>
            <p:cNvPr id="84" name="ZoneTexte 83"/>
            <p:cNvSpPr txBox="1"/>
            <p:nvPr/>
          </p:nvSpPr>
          <p:spPr>
            <a:xfrm>
              <a:off x="4644008" y="4023648"/>
              <a:ext cx="180020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err="1" smtClean="0"/>
                <a:t>Stringify</a:t>
              </a:r>
              <a:r>
                <a:rPr lang="fr-FR" sz="1200" smtClean="0"/>
                <a:t>/</a:t>
              </a:r>
              <a:r>
                <a:rPr lang="fr-FR" sz="1200" err="1" smtClean="0"/>
                <a:t>serialize</a:t>
              </a:r>
              <a:r>
                <a:rPr lang="fr-FR" sz="1200" smtClean="0"/>
                <a:t> pour sauvegarder</a:t>
              </a:r>
            </a:p>
            <a:p>
              <a:r>
                <a:rPr lang="fr-FR" sz="1200"/>
                <a:t>a</a:t>
              </a:r>
              <a:r>
                <a:rPr lang="fr-FR" sz="1200" smtClean="0"/>
                <a:t>u départ</a:t>
              </a:r>
            </a:p>
          </p:txBody>
        </p:sp>
        <p:sp>
          <p:nvSpPr>
            <p:cNvPr id="85" name="Flèche en arc 84"/>
            <p:cNvSpPr/>
            <p:nvPr/>
          </p:nvSpPr>
          <p:spPr>
            <a:xfrm>
              <a:off x="4427984" y="3429000"/>
              <a:ext cx="620688" cy="620688"/>
            </a:xfrm>
            <a:prstGeom prst="circularArrow">
              <a:avLst>
                <a:gd name="adj1" fmla="val 0"/>
                <a:gd name="adj2" fmla="val 1142319"/>
                <a:gd name="adj3" fmla="val 9347955"/>
                <a:gd name="adj4" fmla="val 1080000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6" name="Ellipse 85"/>
            <p:cNvSpPr/>
            <p:nvPr/>
          </p:nvSpPr>
          <p:spPr>
            <a:xfrm>
              <a:off x="4788024" y="3689648"/>
              <a:ext cx="404664" cy="4046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400" b="1"/>
                <a:t>6</a:t>
              </a:r>
            </a:p>
          </p:txBody>
        </p:sp>
      </p:grpSp>
      <p:sp>
        <p:nvSpPr>
          <p:cNvPr id="87" name="Rogner un rectangle à un seul coin 86"/>
          <p:cNvSpPr/>
          <p:nvPr/>
        </p:nvSpPr>
        <p:spPr>
          <a:xfrm>
            <a:off x="7524328" y="2888940"/>
            <a:ext cx="1259632" cy="108012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smtClean="0"/>
              <a:t>Wall.list</a:t>
            </a:r>
          </a:p>
          <a:p>
            <a:r>
              <a:rPr lang="fr-FR" sz="1200" smtClean="0"/>
              <a:t>Platform.list</a:t>
            </a:r>
          </a:p>
          <a:p>
            <a:r>
              <a:rPr lang="fr-FR" sz="1200" smtClean="0"/>
              <a:t>Enemy.list</a:t>
            </a:r>
          </a:p>
          <a:p>
            <a:r>
              <a:rPr lang="fr-FR" sz="1200" err="1" smtClean="0"/>
              <a:t>Collectable.list</a:t>
            </a:r>
            <a:endParaRPr lang="fr-FR" sz="1200" smtClean="0"/>
          </a:p>
          <a:p>
            <a:endParaRPr lang="fr-FR" sz="1200"/>
          </a:p>
        </p:txBody>
      </p:sp>
      <p:grpSp>
        <p:nvGrpSpPr>
          <p:cNvPr id="175" name="Groupe 174"/>
          <p:cNvGrpSpPr/>
          <p:nvPr/>
        </p:nvGrpSpPr>
        <p:grpSpPr>
          <a:xfrm>
            <a:off x="7163780" y="5445224"/>
            <a:ext cx="3960440" cy="1160512"/>
            <a:chOff x="8028384" y="3429000"/>
            <a:chExt cx="3960440" cy="1160512"/>
          </a:xfrm>
        </p:grpSpPr>
        <p:sp>
          <p:nvSpPr>
            <p:cNvPr id="61" name="Ellipse 60"/>
            <p:cNvSpPr/>
            <p:nvPr/>
          </p:nvSpPr>
          <p:spPr>
            <a:xfrm>
              <a:off x="8028384" y="3789040"/>
              <a:ext cx="3960440" cy="5040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smtClean="0"/>
                <a:t>Objects Pool</a:t>
              </a:r>
              <a:endParaRPr lang="fr-FR" b="1"/>
            </a:p>
          </p:txBody>
        </p:sp>
        <p:sp>
          <p:nvSpPr>
            <p:cNvPr id="63" name="Cube 62"/>
            <p:cNvSpPr/>
            <p:nvPr/>
          </p:nvSpPr>
          <p:spPr>
            <a:xfrm>
              <a:off x="10260632" y="3429000"/>
              <a:ext cx="288032" cy="648072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Cube 64"/>
            <p:cNvSpPr/>
            <p:nvPr/>
          </p:nvSpPr>
          <p:spPr>
            <a:xfrm>
              <a:off x="10620672" y="3861048"/>
              <a:ext cx="792088" cy="288032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Cube 63"/>
            <p:cNvSpPr/>
            <p:nvPr/>
          </p:nvSpPr>
          <p:spPr>
            <a:xfrm>
              <a:off x="10188624" y="3861048"/>
              <a:ext cx="504056" cy="576064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Cube 124"/>
            <p:cNvSpPr/>
            <p:nvPr/>
          </p:nvSpPr>
          <p:spPr>
            <a:xfrm>
              <a:off x="10341024" y="4013448"/>
              <a:ext cx="504056" cy="576064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7" name="Rectangle à coins arrondis 126"/>
          <p:cNvSpPr/>
          <p:nvPr/>
        </p:nvSpPr>
        <p:spPr>
          <a:xfrm>
            <a:off x="0" y="0"/>
            <a:ext cx="1728192" cy="4046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smtClean="0"/>
              <a:t>Au loading</a:t>
            </a:r>
            <a:endParaRPr lang="fr-FR" sz="2400" b="1"/>
          </a:p>
        </p:txBody>
      </p:sp>
      <p:cxnSp>
        <p:nvCxnSpPr>
          <p:cNvPr id="139" name="Connecteur droit avec flèche 138"/>
          <p:cNvCxnSpPr>
            <a:stCxn id="12" idx="4"/>
            <a:endCxn id="62" idx="1"/>
          </p:cNvCxnSpPr>
          <p:nvPr/>
        </p:nvCxnSpPr>
        <p:spPr>
          <a:xfrm>
            <a:off x="4932040" y="2852936"/>
            <a:ext cx="2700300" cy="194421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6084168" y="3790781"/>
            <a:ext cx="158417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mtClean="0"/>
              <a:t>Demande l’instanciation des objets pour le level</a:t>
            </a:r>
            <a:endParaRPr lang="fr-FR" sz="1200"/>
          </a:p>
        </p:txBody>
      </p:sp>
      <p:sp>
        <p:nvSpPr>
          <p:cNvPr id="142" name="Ellipse 141"/>
          <p:cNvSpPr/>
          <p:nvPr/>
        </p:nvSpPr>
        <p:spPr>
          <a:xfrm>
            <a:off x="6156176" y="3429000"/>
            <a:ext cx="404664" cy="4046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/>
              <a:t>7</a:t>
            </a:r>
          </a:p>
        </p:txBody>
      </p:sp>
      <p:cxnSp>
        <p:nvCxnSpPr>
          <p:cNvPr id="144" name="Connecteur droit avec flèche 143"/>
          <p:cNvCxnSpPr>
            <a:stCxn id="12" idx="4"/>
            <a:endCxn id="151" idx="3"/>
          </p:cNvCxnSpPr>
          <p:nvPr/>
        </p:nvCxnSpPr>
        <p:spPr>
          <a:xfrm flipV="1">
            <a:off x="4932040" y="1440160"/>
            <a:ext cx="720080" cy="141277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5364088" y="1700808"/>
            <a:ext cx="115212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mtClean="0"/>
              <a:t>Start Game</a:t>
            </a:r>
            <a:endParaRPr lang="fr-FR" sz="1200"/>
          </a:p>
        </p:txBody>
      </p:sp>
      <p:sp>
        <p:nvSpPr>
          <p:cNvPr id="149" name="Ellipse 148"/>
          <p:cNvSpPr/>
          <p:nvPr/>
        </p:nvSpPr>
        <p:spPr>
          <a:xfrm>
            <a:off x="4932040" y="1628800"/>
            <a:ext cx="404664" cy="4046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000" b="1" smtClean="0"/>
              <a:t>10</a:t>
            </a:r>
            <a:endParaRPr lang="fr-FR" sz="2000" b="1"/>
          </a:p>
        </p:txBody>
      </p:sp>
      <p:grpSp>
        <p:nvGrpSpPr>
          <p:cNvPr id="190" name="Groupe 189"/>
          <p:cNvGrpSpPr/>
          <p:nvPr/>
        </p:nvGrpSpPr>
        <p:grpSpPr>
          <a:xfrm>
            <a:off x="6660232" y="116632"/>
            <a:ext cx="3851920" cy="2276872"/>
            <a:chOff x="5292080" y="0"/>
            <a:chExt cx="3851920" cy="2276872"/>
          </a:xfrm>
        </p:grpSpPr>
        <p:sp>
          <p:nvSpPr>
            <p:cNvPr id="11" name="Parallélogramme 10"/>
            <p:cNvSpPr/>
            <p:nvPr/>
          </p:nvSpPr>
          <p:spPr>
            <a:xfrm rot="5400000" flipV="1">
              <a:off x="5256076" y="36004"/>
              <a:ext cx="2088232" cy="2016224"/>
            </a:xfrm>
            <a:prstGeom prst="parallelogram">
              <a:avLst>
                <a:gd name="adj" fmla="val 31744"/>
              </a:avLst>
            </a:prstGeom>
            <a:solidFill>
              <a:srgbClr val="E8F17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FR" smtClean="0">
                  <a:solidFill>
                    <a:sysClr val="windowText" lastClr="000000"/>
                  </a:solidFill>
                </a:rPr>
                <a:t>GamePlane visible</a:t>
              </a:r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Cube 57"/>
            <p:cNvSpPr/>
            <p:nvPr/>
          </p:nvSpPr>
          <p:spPr>
            <a:xfrm>
              <a:off x="7092280" y="836712"/>
              <a:ext cx="288032" cy="64807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ube 58"/>
            <p:cNvSpPr/>
            <p:nvPr/>
          </p:nvSpPr>
          <p:spPr>
            <a:xfrm>
              <a:off x="5436096" y="1556792"/>
              <a:ext cx="504056" cy="576064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Cube 59"/>
            <p:cNvSpPr/>
            <p:nvPr/>
          </p:nvSpPr>
          <p:spPr>
            <a:xfrm>
              <a:off x="6084168" y="1412776"/>
              <a:ext cx="792088" cy="28803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Cube 123"/>
            <p:cNvSpPr/>
            <p:nvPr/>
          </p:nvSpPr>
          <p:spPr>
            <a:xfrm>
              <a:off x="6732240" y="1052736"/>
              <a:ext cx="207640" cy="22440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Parallélogramme 149"/>
            <p:cNvSpPr/>
            <p:nvPr/>
          </p:nvSpPr>
          <p:spPr>
            <a:xfrm rot="5400000" flipV="1">
              <a:off x="7091772" y="224644"/>
              <a:ext cx="2088232" cy="2016224"/>
            </a:xfrm>
            <a:prstGeom prst="parallelogram">
              <a:avLst>
                <a:gd name="adj" fmla="val 31744"/>
              </a:avLst>
            </a:prstGeom>
            <a:solidFill>
              <a:srgbClr val="0D0D0D">
                <a:alpha val="80000"/>
              </a:srgb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FR" smtClean="0">
                  <a:solidFill>
                    <a:schemeClr val="bg1"/>
                  </a:solidFill>
                </a:rPr>
                <a:t>Écran de </a:t>
              </a:r>
              <a:r>
                <a:rPr lang="fr-FR" err="1" smtClean="0">
                  <a:solidFill>
                    <a:schemeClr val="bg1"/>
                  </a:solidFill>
                </a:rPr>
                <a:t>preload</a:t>
              </a:r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51" name="Cylindre 150"/>
          <p:cNvSpPr/>
          <p:nvPr/>
        </p:nvSpPr>
        <p:spPr>
          <a:xfrm>
            <a:off x="4860032" y="0"/>
            <a:ext cx="1584176" cy="1440160"/>
          </a:xfrm>
          <a:prstGeom prst="can">
            <a:avLst>
              <a:gd name="adj" fmla="val 20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Game</a:t>
            </a:r>
          </a:p>
          <a:p>
            <a:pPr algn="ctr"/>
            <a:r>
              <a:rPr lang="fr-FR" b="1" smtClean="0"/>
              <a:t>Manager</a:t>
            </a:r>
            <a:endParaRPr lang="fr-FR" b="1"/>
          </a:p>
        </p:txBody>
      </p:sp>
      <p:grpSp>
        <p:nvGrpSpPr>
          <p:cNvPr id="186" name="Groupe 185"/>
          <p:cNvGrpSpPr/>
          <p:nvPr/>
        </p:nvGrpSpPr>
        <p:grpSpPr>
          <a:xfrm>
            <a:off x="8135888" y="4365104"/>
            <a:ext cx="2016224" cy="1008112"/>
            <a:chOff x="4427984" y="3429000"/>
            <a:chExt cx="2016224" cy="1008112"/>
          </a:xfrm>
        </p:grpSpPr>
        <p:sp>
          <p:nvSpPr>
            <p:cNvPr id="187" name="ZoneTexte 186"/>
            <p:cNvSpPr txBox="1"/>
            <p:nvPr/>
          </p:nvSpPr>
          <p:spPr>
            <a:xfrm>
              <a:off x="4644008" y="4160113"/>
              <a:ext cx="1800200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smtClean="0"/>
                <a:t>Crée les pools</a:t>
              </a:r>
            </a:p>
          </p:txBody>
        </p:sp>
        <p:sp>
          <p:nvSpPr>
            <p:cNvPr id="188" name="Flèche en arc 187"/>
            <p:cNvSpPr/>
            <p:nvPr/>
          </p:nvSpPr>
          <p:spPr>
            <a:xfrm>
              <a:off x="4427984" y="3429000"/>
              <a:ext cx="620688" cy="620688"/>
            </a:xfrm>
            <a:prstGeom prst="circularArrow">
              <a:avLst>
                <a:gd name="adj1" fmla="val 0"/>
                <a:gd name="adj2" fmla="val 1142319"/>
                <a:gd name="adj3" fmla="val 9347955"/>
                <a:gd name="adj4" fmla="val 1080000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9" name="Ellipse 188"/>
            <p:cNvSpPr/>
            <p:nvPr/>
          </p:nvSpPr>
          <p:spPr>
            <a:xfrm>
              <a:off x="4788024" y="3744416"/>
              <a:ext cx="404664" cy="4046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400" b="1" smtClean="0"/>
                <a:t>8</a:t>
              </a:r>
              <a:endParaRPr lang="fr-FR" sz="2400" b="1"/>
            </a:p>
          </p:txBody>
        </p:sp>
      </p:grpSp>
      <p:cxnSp>
        <p:nvCxnSpPr>
          <p:cNvPr id="194" name="Connecteur droit avec flèche 193"/>
          <p:cNvCxnSpPr>
            <a:stCxn id="12" idx="4"/>
            <a:endCxn id="59" idx="3"/>
          </p:cNvCxnSpPr>
          <p:nvPr/>
        </p:nvCxnSpPr>
        <p:spPr>
          <a:xfrm flipV="1">
            <a:off x="4932040" y="2249488"/>
            <a:ext cx="2061229" cy="6034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ZoneTexte 196"/>
          <p:cNvSpPr txBox="1"/>
          <p:nvPr/>
        </p:nvSpPr>
        <p:spPr>
          <a:xfrm>
            <a:off x="5724128" y="2492896"/>
            <a:ext cx="1584176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err="1" smtClean="0"/>
              <a:t>Init</a:t>
            </a:r>
            <a:r>
              <a:rPr lang="fr-FR" sz="1200" smtClean="0"/>
              <a:t> GamePlane</a:t>
            </a:r>
          </a:p>
        </p:txBody>
      </p:sp>
      <p:sp>
        <p:nvSpPr>
          <p:cNvPr id="198" name="Ellipse 197"/>
          <p:cNvSpPr/>
          <p:nvPr/>
        </p:nvSpPr>
        <p:spPr>
          <a:xfrm>
            <a:off x="5796136" y="2131115"/>
            <a:ext cx="404664" cy="4046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smtClean="0"/>
              <a:t>9</a:t>
            </a:r>
            <a:endParaRPr lang="fr-FR" sz="2400" b="1"/>
          </a:p>
        </p:txBody>
      </p:sp>
      <p:sp>
        <p:nvSpPr>
          <p:cNvPr id="202" name="Rectangle à coins arrondis 201"/>
          <p:cNvSpPr/>
          <p:nvPr/>
        </p:nvSpPr>
        <p:spPr>
          <a:xfrm>
            <a:off x="4139952" y="6021288"/>
            <a:ext cx="2952328" cy="6926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b="1" smtClean="0"/>
              <a:t>9 et 10 également suite a un respawnAtCheckpoint().</a:t>
            </a:r>
            <a:endParaRPr lang="fr-FR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6156176" y="62116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Connaît ses coordonnées</a:t>
            </a:r>
            <a:endParaRPr lang="fr-FR"/>
          </a:p>
        </p:txBody>
      </p:sp>
      <p:sp>
        <p:nvSpPr>
          <p:cNvPr id="87" name="Rogner un rectangle à un seul coin 86"/>
          <p:cNvSpPr/>
          <p:nvPr/>
        </p:nvSpPr>
        <p:spPr>
          <a:xfrm>
            <a:off x="7524328" y="2564904"/>
            <a:ext cx="1116632" cy="864096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smtClean="0"/>
              <a:t>Wall.list</a:t>
            </a:r>
          </a:p>
          <a:p>
            <a:r>
              <a:rPr lang="fr-FR" sz="1000" smtClean="0"/>
              <a:t>Platform.list</a:t>
            </a:r>
          </a:p>
          <a:p>
            <a:r>
              <a:rPr lang="fr-FR" sz="1000" smtClean="0"/>
              <a:t>Enemy.list</a:t>
            </a:r>
          </a:p>
          <a:p>
            <a:r>
              <a:rPr lang="fr-FR" sz="1000" err="1" smtClean="0"/>
              <a:t>Collectable.list</a:t>
            </a:r>
            <a:endParaRPr lang="fr-FR" sz="1000" smtClean="0"/>
          </a:p>
          <a:p>
            <a:endParaRPr lang="fr-FR" sz="1000"/>
          </a:p>
        </p:txBody>
      </p:sp>
      <p:grpSp>
        <p:nvGrpSpPr>
          <p:cNvPr id="82" name="Groupe 81"/>
          <p:cNvGrpSpPr/>
          <p:nvPr/>
        </p:nvGrpSpPr>
        <p:grpSpPr>
          <a:xfrm>
            <a:off x="5076056" y="3717032"/>
            <a:ext cx="2636168" cy="2730317"/>
            <a:chOff x="6436840" y="-54768"/>
            <a:chExt cx="2636168" cy="2730317"/>
          </a:xfrm>
        </p:grpSpPr>
        <p:sp>
          <p:nvSpPr>
            <p:cNvPr id="94" name="Parallélogramme 93"/>
            <p:cNvSpPr/>
            <p:nvPr/>
          </p:nvSpPr>
          <p:spPr>
            <a:xfrm rot="5400000" flipV="1">
              <a:off x="6389765" y="-7693"/>
              <a:ext cx="2730317" cy="2636168"/>
            </a:xfrm>
            <a:prstGeom prst="parallelogram">
              <a:avLst>
                <a:gd name="adj" fmla="val 31744"/>
              </a:avLst>
            </a:prstGeom>
            <a:solidFill>
              <a:srgbClr val="FCFDED"/>
            </a:solidFill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FR" smtClean="0">
                  <a:solidFill>
                    <a:sysClr val="windowText" lastClr="000000"/>
                  </a:solidFill>
                </a:rPr>
                <a:t>GamePlane visible</a:t>
              </a:r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Parallélogramme 10"/>
            <p:cNvSpPr/>
            <p:nvPr/>
          </p:nvSpPr>
          <p:spPr>
            <a:xfrm rot="5400000" flipV="1">
              <a:off x="6696236" y="296652"/>
              <a:ext cx="2088232" cy="2016224"/>
            </a:xfrm>
            <a:prstGeom prst="parallelogram">
              <a:avLst>
                <a:gd name="adj" fmla="val 31744"/>
              </a:avLst>
            </a:prstGeom>
            <a:solidFill>
              <a:srgbClr val="E8F17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FR" smtClean="0">
                  <a:solidFill>
                    <a:sysClr val="windowText" lastClr="000000"/>
                  </a:solidFill>
                </a:rPr>
                <a:t>GamePlane visible</a:t>
              </a:r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Cube 57"/>
            <p:cNvSpPr/>
            <p:nvPr/>
          </p:nvSpPr>
          <p:spPr>
            <a:xfrm>
              <a:off x="8532440" y="1025352"/>
              <a:ext cx="396552" cy="74746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fr-FR" sz="800" err="1" smtClean="0"/>
                <a:t>Enemy</a:t>
              </a:r>
              <a:endParaRPr lang="fr-FR" sz="800"/>
            </a:p>
          </p:txBody>
        </p:sp>
        <p:sp>
          <p:nvSpPr>
            <p:cNvPr id="59" name="Cube 58"/>
            <p:cNvSpPr/>
            <p:nvPr/>
          </p:nvSpPr>
          <p:spPr>
            <a:xfrm>
              <a:off x="6876256" y="1844824"/>
              <a:ext cx="612576" cy="576064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smtClean="0"/>
                <a:t>Player</a:t>
              </a:r>
              <a:endParaRPr lang="fr-FR" sz="800"/>
            </a:p>
          </p:txBody>
        </p:sp>
        <p:sp>
          <p:nvSpPr>
            <p:cNvPr id="60" name="Cube 59"/>
            <p:cNvSpPr/>
            <p:nvPr/>
          </p:nvSpPr>
          <p:spPr>
            <a:xfrm>
              <a:off x="7524328" y="1700808"/>
              <a:ext cx="792088" cy="28803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fr-FR" sz="800" smtClean="0"/>
                <a:t>Wall0</a:t>
              </a:r>
              <a:endParaRPr lang="fr-FR" sz="800"/>
            </a:p>
          </p:txBody>
        </p:sp>
        <p:sp>
          <p:nvSpPr>
            <p:cNvPr id="124" name="Cube 123"/>
            <p:cNvSpPr/>
            <p:nvPr/>
          </p:nvSpPr>
          <p:spPr>
            <a:xfrm>
              <a:off x="8172400" y="1340768"/>
              <a:ext cx="207640" cy="22440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fr-FR" sz="800" smtClean="0"/>
                <a:t>C</a:t>
              </a:r>
              <a:endParaRPr lang="fr-FR" sz="800"/>
            </a:p>
          </p:txBody>
        </p:sp>
        <p:sp>
          <p:nvSpPr>
            <p:cNvPr id="172" name="Cube 171"/>
            <p:cNvSpPr/>
            <p:nvPr/>
          </p:nvSpPr>
          <p:spPr>
            <a:xfrm>
              <a:off x="8669088" y="593304"/>
              <a:ext cx="207640" cy="224408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fr-FR" sz="800"/>
                <a:t>k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4679504" y="404664"/>
            <a:ext cx="4464496" cy="1440160"/>
            <a:chOff x="7020272" y="2276872"/>
            <a:chExt cx="4464496" cy="1440160"/>
          </a:xfrm>
        </p:grpSpPr>
        <p:sp>
          <p:nvSpPr>
            <p:cNvPr id="61" name="Ellipse 60"/>
            <p:cNvSpPr/>
            <p:nvPr/>
          </p:nvSpPr>
          <p:spPr>
            <a:xfrm>
              <a:off x="7524328" y="3176972"/>
              <a:ext cx="3960440" cy="5040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smtClean="0"/>
                <a:t>Objects Pool</a:t>
              </a:r>
              <a:endParaRPr lang="fr-FR" b="1"/>
            </a:p>
          </p:txBody>
        </p:sp>
        <p:sp>
          <p:nvSpPr>
            <p:cNvPr id="62" name="Cylindre 61"/>
            <p:cNvSpPr/>
            <p:nvPr/>
          </p:nvSpPr>
          <p:spPr>
            <a:xfrm>
              <a:off x="7020272" y="2276872"/>
              <a:ext cx="1224136" cy="1152128"/>
            </a:xfrm>
            <a:prstGeom prst="can">
              <a:avLst>
                <a:gd name="adj" fmla="val 2033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Pool</a:t>
              </a:r>
            </a:p>
            <a:p>
              <a:pPr algn="ctr"/>
              <a:r>
                <a:rPr lang="fr-FR" smtClean="0"/>
                <a:t>Manager</a:t>
              </a:r>
              <a:endParaRPr lang="fr-FR"/>
            </a:p>
          </p:txBody>
        </p:sp>
        <p:sp>
          <p:nvSpPr>
            <p:cNvPr id="63" name="Cube 62"/>
            <p:cNvSpPr/>
            <p:nvPr/>
          </p:nvSpPr>
          <p:spPr>
            <a:xfrm>
              <a:off x="9748192" y="2556520"/>
              <a:ext cx="288032" cy="648072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Cube 64"/>
            <p:cNvSpPr/>
            <p:nvPr/>
          </p:nvSpPr>
          <p:spPr>
            <a:xfrm>
              <a:off x="10108232" y="2988568"/>
              <a:ext cx="792088" cy="288032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Cube 63"/>
            <p:cNvSpPr/>
            <p:nvPr/>
          </p:nvSpPr>
          <p:spPr>
            <a:xfrm>
              <a:off x="9676184" y="2988568"/>
              <a:ext cx="504056" cy="576064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Cube 124"/>
            <p:cNvSpPr/>
            <p:nvPr/>
          </p:nvSpPr>
          <p:spPr>
            <a:xfrm>
              <a:off x="9828584" y="3140968"/>
              <a:ext cx="504056" cy="576064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8" name="Rectangle à coins arrondis 127"/>
          <p:cNvSpPr/>
          <p:nvPr/>
        </p:nvSpPr>
        <p:spPr>
          <a:xfrm>
            <a:off x="0" y="216024"/>
            <a:ext cx="2483768" cy="40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2400" b="1" smtClean="0"/>
              <a:t>In game - clipping</a:t>
            </a:r>
            <a:endParaRPr lang="fr-FR" sz="2400" b="1"/>
          </a:p>
        </p:txBody>
      </p:sp>
      <p:cxnSp>
        <p:nvCxnSpPr>
          <p:cNvPr id="130" name="Connecteur droit avec flèche 129"/>
          <p:cNvCxnSpPr>
            <a:stCxn id="12" idx="4"/>
            <a:endCxn id="94" idx="5"/>
          </p:cNvCxnSpPr>
          <p:nvPr/>
        </p:nvCxnSpPr>
        <p:spPr>
          <a:xfrm>
            <a:off x="4283968" y="2708920"/>
            <a:ext cx="2110172" cy="14265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2223120" y="216024"/>
            <a:ext cx="404664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smtClean="0"/>
              <a:t>∞</a:t>
            </a:r>
            <a:endParaRPr lang="fr-FR" sz="2400"/>
          </a:p>
        </p:txBody>
      </p:sp>
      <p:cxnSp>
        <p:nvCxnSpPr>
          <p:cNvPr id="139" name="Connecteur droit avec flèche 138"/>
          <p:cNvCxnSpPr>
            <a:stCxn id="113" idx="3"/>
            <a:endCxn id="12" idx="1"/>
          </p:cNvCxnSpPr>
          <p:nvPr/>
        </p:nvCxnSpPr>
        <p:spPr>
          <a:xfrm>
            <a:off x="3635896" y="1080120"/>
            <a:ext cx="36004" cy="105273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12" idx="4"/>
            <a:endCxn id="61" idx="2"/>
          </p:cNvCxnSpPr>
          <p:nvPr/>
        </p:nvCxnSpPr>
        <p:spPr>
          <a:xfrm flipV="1">
            <a:off x="4283968" y="1556792"/>
            <a:ext cx="899592" cy="115212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ylindre 112"/>
          <p:cNvSpPr/>
          <p:nvPr/>
        </p:nvSpPr>
        <p:spPr>
          <a:xfrm>
            <a:off x="3059832" y="0"/>
            <a:ext cx="1152128" cy="1080120"/>
          </a:xfrm>
          <a:prstGeom prst="can">
            <a:avLst>
              <a:gd name="adj" fmla="val 20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Game</a:t>
            </a:r>
          </a:p>
          <a:p>
            <a:pPr algn="ctr"/>
            <a:r>
              <a:rPr lang="fr-FR" b="1" smtClean="0"/>
              <a:t>Manager</a:t>
            </a:r>
            <a:endParaRPr lang="fr-FR" b="1"/>
          </a:p>
        </p:txBody>
      </p:sp>
      <p:sp>
        <p:nvSpPr>
          <p:cNvPr id="12" name="Cylindre 11"/>
          <p:cNvSpPr/>
          <p:nvPr/>
        </p:nvSpPr>
        <p:spPr>
          <a:xfrm>
            <a:off x="3059832" y="2132856"/>
            <a:ext cx="1224136" cy="1152128"/>
          </a:xfrm>
          <a:prstGeom prst="can">
            <a:avLst>
              <a:gd name="adj" fmla="val 203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Level</a:t>
            </a:r>
          </a:p>
          <a:p>
            <a:pPr algn="ctr"/>
            <a:r>
              <a:rPr lang="fr-FR" b="1" smtClean="0"/>
              <a:t>Manager</a:t>
            </a:r>
            <a:endParaRPr lang="fr-FR" b="1"/>
          </a:p>
        </p:txBody>
      </p:sp>
      <p:cxnSp>
        <p:nvCxnSpPr>
          <p:cNvPr id="146" name="Connecteur droit avec flèche 145"/>
          <p:cNvCxnSpPr>
            <a:stCxn id="12" idx="3"/>
          </p:cNvCxnSpPr>
          <p:nvPr/>
        </p:nvCxnSpPr>
        <p:spPr>
          <a:xfrm>
            <a:off x="3671900" y="3284984"/>
            <a:ext cx="1404156" cy="244827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4355976" y="4797152"/>
            <a:ext cx="936104" cy="55399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rtlCol="0">
            <a:spAutoFit/>
          </a:bodyPr>
          <a:lstStyle/>
          <a:p>
            <a:r>
              <a:rPr lang="fr-FR" sz="1000" smtClean="0"/>
              <a:t>Récupère</a:t>
            </a:r>
          </a:p>
          <a:p>
            <a:r>
              <a:rPr lang="fr-FR" sz="1000" smtClean="0"/>
              <a:t>Coordonnées x.y</a:t>
            </a:r>
            <a:endParaRPr lang="fr-FR" sz="1000"/>
          </a:p>
        </p:txBody>
      </p:sp>
      <p:sp>
        <p:nvSpPr>
          <p:cNvPr id="156" name="Ellipse 155"/>
          <p:cNvSpPr/>
          <p:nvPr/>
        </p:nvSpPr>
        <p:spPr>
          <a:xfrm>
            <a:off x="4355976" y="4365104"/>
            <a:ext cx="404664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/>
              <a:t>2</a:t>
            </a:r>
            <a:r>
              <a:rPr lang="fr-FR" sz="1100" smtClean="0"/>
              <a:t>bis</a:t>
            </a:r>
            <a:endParaRPr lang="fr-FR" sz="1100"/>
          </a:p>
        </p:txBody>
      </p:sp>
      <p:grpSp>
        <p:nvGrpSpPr>
          <p:cNvPr id="166" name="Groupe 165"/>
          <p:cNvGrpSpPr/>
          <p:nvPr/>
        </p:nvGrpSpPr>
        <p:grpSpPr>
          <a:xfrm>
            <a:off x="4311352" y="2060848"/>
            <a:ext cx="3068960" cy="1957863"/>
            <a:chOff x="4887416" y="2132856"/>
            <a:chExt cx="3068960" cy="1957863"/>
          </a:xfrm>
        </p:grpSpPr>
        <p:sp>
          <p:nvSpPr>
            <p:cNvPr id="157" name="ZoneTexte 156"/>
            <p:cNvSpPr txBox="1"/>
            <p:nvPr/>
          </p:nvSpPr>
          <p:spPr>
            <a:xfrm>
              <a:off x="5292080" y="2132856"/>
              <a:ext cx="2664296" cy="101566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fr-FR" sz="1000" b="1" smtClean="0"/>
                <a:t>Clipping du array lToClip</a:t>
              </a:r>
            </a:p>
            <a:p>
              <a:r>
                <a:rPr lang="fr-FR" sz="1000" smtClean="0"/>
                <a:t>Object = ObjectGenerator.generate {</a:t>
              </a:r>
            </a:p>
            <a:p>
              <a:r>
                <a:rPr lang="fr-FR" sz="1000"/>
                <a:t> </a:t>
              </a:r>
              <a:r>
                <a:rPr lang="fr-FR" sz="1000" smtClean="0"/>
                <a:t>   lObject = PoolManager.getFromPool (pType),</a:t>
              </a:r>
            </a:p>
            <a:p>
              <a:r>
                <a:rPr lang="fr-FR" sz="1000"/>
                <a:t> </a:t>
              </a:r>
              <a:r>
                <a:rPr lang="fr-FR" sz="1000" smtClean="0"/>
                <a:t>   lObject.init, return lObject}</a:t>
              </a:r>
            </a:p>
            <a:p>
              <a:r>
                <a:rPr lang="fr-FR" sz="1000" smtClean="0"/>
                <a:t>GamePlane.addChild (Object)</a:t>
              </a:r>
            </a:p>
            <a:p>
              <a:r>
                <a:rPr lang="fr-FR" sz="1000" smtClean="0"/>
                <a:t>pClass.list.set(‘instance87’, Object);</a:t>
              </a:r>
            </a:p>
          </p:txBody>
        </p:sp>
        <p:sp>
          <p:nvSpPr>
            <p:cNvPr id="158" name="Ellipse 157"/>
            <p:cNvSpPr/>
            <p:nvPr/>
          </p:nvSpPr>
          <p:spPr>
            <a:xfrm>
              <a:off x="4887416" y="2132856"/>
              <a:ext cx="404664" cy="404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400" smtClean="0"/>
                <a:t>4</a:t>
              </a:r>
              <a:endParaRPr lang="fr-FR" sz="2400"/>
            </a:p>
          </p:txBody>
        </p:sp>
        <p:sp>
          <p:nvSpPr>
            <p:cNvPr id="159" name="ZoneTexte 158"/>
            <p:cNvSpPr txBox="1"/>
            <p:nvPr/>
          </p:nvSpPr>
          <p:spPr>
            <a:xfrm>
              <a:off x="5148064" y="3228945"/>
              <a:ext cx="2664296" cy="8617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fr-FR" sz="1000" b="1" smtClean="0"/>
                <a:t>Unclipping du array lToUnclip</a:t>
              </a:r>
            </a:p>
            <a:p>
              <a:r>
                <a:rPr lang="fr-FR" sz="1000" smtClean="0"/>
                <a:t>GamePlane.removeChild (Object)</a:t>
              </a:r>
            </a:p>
            <a:p>
              <a:r>
                <a:rPr lang="fr-FR" sz="1000" smtClean="0"/>
                <a:t>PoolManager.addToPool (Object.type, Object)</a:t>
              </a:r>
            </a:p>
            <a:p>
              <a:r>
                <a:rPr lang="fr-FR" sz="1000" smtClean="0"/>
                <a:t>pClass.list.remove(Object.id -&gt; ‘instance87’);</a:t>
              </a:r>
            </a:p>
            <a:p>
              <a:endParaRPr lang="fr-FR" sz="1000" smtClean="0"/>
            </a:p>
          </p:txBody>
        </p:sp>
        <p:sp>
          <p:nvSpPr>
            <p:cNvPr id="160" name="Ellipse 159"/>
            <p:cNvSpPr/>
            <p:nvPr/>
          </p:nvSpPr>
          <p:spPr>
            <a:xfrm>
              <a:off x="4932040" y="2868905"/>
              <a:ext cx="404664" cy="404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400"/>
                <a:t>3</a:t>
              </a:r>
            </a:p>
          </p:txBody>
        </p:sp>
      </p:grpSp>
      <p:sp>
        <p:nvSpPr>
          <p:cNvPr id="170" name="Flèche en arc 169"/>
          <p:cNvSpPr/>
          <p:nvPr/>
        </p:nvSpPr>
        <p:spPr>
          <a:xfrm>
            <a:off x="7020272" y="2808312"/>
            <a:ext cx="620688" cy="620688"/>
          </a:xfrm>
          <a:prstGeom prst="circularArrow">
            <a:avLst>
              <a:gd name="adj1" fmla="val 0"/>
              <a:gd name="adj2" fmla="val 1142319"/>
              <a:gd name="adj3" fmla="val 934795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2771800" y="1052736"/>
            <a:ext cx="1800200" cy="50783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0" bIns="0" rtlCol="0">
            <a:spAutoFit/>
          </a:bodyPr>
          <a:lstStyle/>
          <a:p>
            <a:r>
              <a:rPr lang="fr-FR" sz="1000" smtClean="0"/>
              <a:t>If(camera moved) {</a:t>
            </a:r>
          </a:p>
          <a:p>
            <a:r>
              <a:rPr lang="fr-FR" sz="1000"/>
              <a:t> </a:t>
            </a:r>
            <a:r>
              <a:rPr lang="fr-FR" sz="1000" smtClean="0"/>
              <a:t>   levelManager.checkClipping() </a:t>
            </a:r>
          </a:p>
          <a:p>
            <a:r>
              <a:rPr lang="fr-FR" sz="1000" smtClean="0"/>
              <a:t>}</a:t>
            </a:r>
            <a:endParaRPr lang="fr-FR" sz="1000"/>
          </a:p>
        </p:txBody>
      </p:sp>
      <p:sp>
        <p:nvSpPr>
          <p:cNvPr id="108" name="ZoneTexte 107"/>
          <p:cNvSpPr txBox="1"/>
          <p:nvPr/>
        </p:nvSpPr>
        <p:spPr>
          <a:xfrm>
            <a:off x="0" y="1624151"/>
            <a:ext cx="3131840" cy="224676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rtlCol="0">
            <a:spAutoFit/>
          </a:bodyPr>
          <a:lstStyle/>
          <a:p>
            <a:r>
              <a:rPr lang="fr-FR" sz="1000" b="1" smtClean="0"/>
              <a:t>Préparation de la liste Clipping:</a:t>
            </a:r>
          </a:p>
          <a:p>
            <a:r>
              <a:rPr lang="fr-FR" sz="1000" smtClean="0"/>
              <a:t>Map est vérifié en fonction des coordonnées du GamePlane </a:t>
            </a:r>
            <a:r>
              <a:rPr lang="fr-FR" sz="1000" i="1" smtClean="0"/>
              <a:t>note: (checker que l’objet existe dans la liste)</a:t>
            </a:r>
          </a:p>
          <a:p>
            <a:r>
              <a:rPr lang="fr-FR" sz="1000" smtClean="0"/>
              <a:t>--&gt; crée  </a:t>
            </a:r>
            <a:r>
              <a:rPr lang="fr-FR" sz="1000" i="1" smtClean="0"/>
              <a:t>Array&lt;GameObjectGenerator&gt;</a:t>
            </a:r>
            <a:r>
              <a:rPr lang="fr-FR" sz="1000" smtClean="0"/>
              <a:t> lToClip</a:t>
            </a:r>
          </a:p>
          <a:p>
            <a:r>
              <a:rPr lang="fr-FR" sz="1000" b="1" smtClean="0"/>
              <a:t>Préparation de la liste Unclipping:</a:t>
            </a:r>
          </a:p>
          <a:p>
            <a:pPr>
              <a:buFontTx/>
              <a:buChar char="-"/>
            </a:pPr>
            <a:r>
              <a:rPr lang="fr-FR" sz="1000" smtClean="0"/>
              <a:t>Map est vérifié en fonction des coords du GamePlane </a:t>
            </a:r>
            <a:r>
              <a:rPr lang="fr-FR" sz="1000" i="1" smtClean="0"/>
              <a:t>(note: checker que l’objet existe dans la liste)</a:t>
            </a:r>
            <a:r>
              <a:rPr lang="fr-FR" sz="1000" smtClean="0"/>
              <a:t>, sauf pour les instances de type Mobile et destruwall for i in Enemy.list;</a:t>
            </a:r>
          </a:p>
          <a:p>
            <a:pPr>
              <a:buFontTx/>
              <a:buChar char="-"/>
            </a:pPr>
            <a:r>
              <a:rPr lang="fr-FR" sz="1000" smtClean="0"/>
              <a:t>Liste Unclipping mobile ?</a:t>
            </a:r>
          </a:p>
          <a:p>
            <a:pPr>
              <a:buFontTx/>
              <a:buChar char="-"/>
            </a:pPr>
            <a:r>
              <a:rPr lang="fr-FR" sz="1000" smtClean="0"/>
              <a:t> Enemy.list, Kz.list, Player : on les passe en revue  = f(pos)</a:t>
            </a:r>
          </a:p>
          <a:p>
            <a:pPr>
              <a:buFontTx/>
              <a:buChar char="-"/>
            </a:pPr>
            <a:r>
              <a:rPr lang="fr-FR" sz="1000" smtClean="0"/>
              <a:t>- On modifie le Generator avec la pos si Enemy</a:t>
            </a:r>
          </a:p>
          <a:p>
            <a:r>
              <a:rPr lang="fr-FR" sz="1000" smtClean="0"/>
              <a:t>--&gt; crée  </a:t>
            </a:r>
            <a:r>
              <a:rPr lang="fr-FR" sz="1000" i="1" smtClean="0"/>
              <a:t>Array&lt;GameObjects&gt;</a:t>
            </a:r>
            <a:r>
              <a:rPr lang="fr-FR" sz="1000" smtClean="0"/>
              <a:t> lToUnclip</a:t>
            </a:r>
          </a:p>
          <a:p>
            <a:pPr>
              <a:buFontTx/>
              <a:buChar char="-"/>
            </a:pPr>
            <a:endParaRPr lang="fr-FR" sz="1000" smtClean="0"/>
          </a:p>
        </p:txBody>
      </p:sp>
      <p:sp>
        <p:nvSpPr>
          <p:cNvPr id="138" name="Ellipse 137"/>
          <p:cNvSpPr/>
          <p:nvPr/>
        </p:nvSpPr>
        <p:spPr>
          <a:xfrm>
            <a:off x="2411760" y="836712"/>
            <a:ext cx="404664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smtClean="0"/>
              <a:t>1</a:t>
            </a:r>
            <a:endParaRPr lang="fr-FR" sz="2400"/>
          </a:p>
        </p:txBody>
      </p:sp>
      <p:sp>
        <p:nvSpPr>
          <p:cNvPr id="145" name="Ellipse 144"/>
          <p:cNvSpPr/>
          <p:nvPr/>
        </p:nvSpPr>
        <p:spPr>
          <a:xfrm>
            <a:off x="1403648" y="1239143"/>
            <a:ext cx="404664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smtClean="0"/>
              <a:t>2</a:t>
            </a:r>
            <a:endParaRPr lang="fr-FR" sz="2400"/>
          </a:p>
        </p:txBody>
      </p:sp>
      <p:grpSp>
        <p:nvGrpSpPr>
          <p:cNvPr id="191" name="Groupe 190"/>
          <p:cNvGrpSpPr/>
          <p:nvPr/>
        </p:nvGrpSpPr>
        <p:grpSpPr>
          <a:xfrm>
            <a:off x="0" y="3789040"/>
            <a:ext cx="4283968" cy="1412776"/>
            <a:chOff x="1152128" y="5445224"/>
            <a:chExt cx="4283968" cy="1412776"/>
          </a:xfrm>
        </p:grpSpPr>
        <p:sp>
          <p:nvSpPr>
            <p:cNvPr id="192" name="Rogner un rectangle à un seul coin 191"/>
            <p:cNvSpPr/>
            <p:nvPr/>
          </p:nvSpPr>
          <p:spPr>
            <a:xfrm>
              <a:off x="1152128" y="5445224"/>
              <a:ext cx="4283968" cy="1412776"/>
            </a:xfrm>
            <a:prstGeom prst="snip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r>
                <a:rPr lang="fr-FR" sz="1200" b="1" smtClean="0">
                  <a:solidFill>
                    <a:schemeClr val="tx1"/>
                  </a:solidFill>
                </a:rPr>
                <a:t>Liste</a:t>
              </a:r>
              <a:r>
                <a:rPr lang="fr-FR" sz="1200" smtClean="0">
                  <a:solidFill>
                    <a:schemeClr val="tx1"/>
                  </a:solidFill>
                </a:rPr>
                <a:t> des Game Objects : </a:t>
              </a:r>
              <a:r>
                <a:rPr lang="fr-FR" sz="1200" i="1" smtClean="0">
                  <a:solidFill>
                    <a:schemeClr val="tx1"/>
                  </a:solidFill>
                </a:rPr>
                <a:t>Map&lt;String, GameObjectGenerator&gt;</a:t>
              </a:r>
              <a:endParaRPr lang="fr-FR" sz="1200" i="1">
                <a:solidFill>
                  <a:schemeClr val="tx1"/>
                </a:solidFill>
              </a:endParaRPr>
            </a:p>
          </p:txBody>
        </p:sp>
        <p:sp>
          <p:nvSpPr>
            <p:cNvPr id="193" name="Cube 192"/>
            <p:cNvSpPr/>
            <p:nvPr/>
          </p:nvSpPr>
          <p:spPr>
            <a:xfrm>
              <a:off x="1440160" y="5805264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94" name="Cube 193"/>
            <p:cNvSpPr/>
            <p:nvPr/>
          </p:nvSpPr>
          <p:spPr>
            <a:xfrm>
              <a:off x="1224136" y="5877272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Instance32</a:t>
              </a:r>
            </a:p>
            <a:p>
              <a:r>
                <a:rPr lang="fr-FR" sz="800" smtClean="0"/>
                <a:t>- type: ground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95" name="Cube 194"/>
            <p:cNvSpPr/>
            <p:nvPr/>
          </p:nvSpPr>
          <p:spPr>
            <a:xfrm>
              <a:off x="2376264" y="5804120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96" name="Cube 195"/>
            <p:cNvSpPr/>
            <p:nvPr/>
          </p:nvSpPr>
          <p:spPr>
            <a:xfrm>
              <a:off x="2160240" y="5876128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Instance81</a:t>
              </a:r>
            </a:p>
            <a:p>
              <a:r>
                <a:rPr lang="fr-FR" sz="800" smtClean="0"/>
                <a:t>- type: collectable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97" name="Cube 196"/>
            <p:cNvSpPr/>
            <p:nvPr/>
          </p:nvSpPr>
          <p:spPr>
            <a:xfrm>
              <a:off x="3312368" y="5802976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98" name="Cube 197"/>
            <p:cNvSpPr/>
            <p:nvPr/>
          </p:nvSpPr>
          <p:spPr>
            <a:xfrm>
              <a:off x="3096344" y="5874984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Instance472</a:t>
              </a:r>
            </a:p>
            <a:p>
              <a:r>
                <a:rPr lang="fr-FR" sz="800" smtClean="0"/>
                <a:t>- type: wall0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199" name="Cube 198"/>
            <p:cNvSpPr/>
            <p:nvPr/>
          </p:nvSpPr>
          <p:spPr>
            <a:xfrm>
              <a:off x="4248472" y="5801832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200" name="Cube 199"/>
            <p:cNvSpPr/>
            <p:nvPr/>
          </p:nvSpPr>
          <p:spPr>
            <a:xfrm>
              <a:off x="4032448" y="5873840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Instance3</a:t>
              </a:r>
            </a:p>
            <a:p>
              <a:r>
                <a:rPr lang="fr-FR" sz="800" smtClean="0"/>
                <a:t>- type: platform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0" y="5301208"/>
            <a:ext cx="4067944" cy="1412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smtClean="0">
                <a:solidFill>
                  <a:schemeClr val="tx1"/>
                </a:solidFill>
              </a:rPr>
              <a:t>Map</a:t>
            </a:r>
            <a:r>
              <a:rPr lang="fr-FR" sz="1200" smtClean="0">
                <a:solidFill>
                  <a:schemeClr val="tx1"/>
                </a:solidFill>
              </a:rPr>
              <a:t> du level : </a:t>
            </a:r>
            <a:r>
              <a:rPr lang="fr-FR" sz="1200" i="1" smtClean="0">
                <a:solidFill>
                  <a:schemeClr val="tx1"/>
                </a:solidFill>
              </a:rPr>
              <a:t>Array&lt;Array&lt;Cell&gt;&gt;, </a:t>
            </a:r>
            <a:r>
              <a:rPr lang="fr-FR" sz="1200" smtClean="0">
                <a:solidFill>
                  <a:schemeClr val="tx1"/>
                </a:solidFill>
              </a:rPr>
              <a:t>Cell.content:</a:t>
            </a:r>
            <a:r>
              <a:rPr lang="fr-FR" sz="1200" i="1" smtClean="0">
                <a:solidFill>
                  <a:schemeClr val="tx1"/>
                </a:solidFill>
              </a:rPr>
              <a:t> Array&lt;String&gt;</a:t>
            </a:r>
            <a:endParaRPr lang="fr-FR" sz="1200" i="1">
              <a:solidFill>
                <a:schemeClr val="tx1"/>
              </a:solidFill>
            </a:endParaRPr>
          </a:p>
        </p:txBody>
      </p:sp>
      <p:graphicFrame>
        <p:nvGraphicFramePr>
          <p:cNvPr id="202" name="Tableau 201"/>
          <p:cNvGraphicFramePr>
            <a:graphicFrameLocks noGrp="1"/>
          </p:cNvGraphicFramePr>
          <p:nvPr/>
        </p:nvGraphicFramePr>
        <p:xfrm>
          <a:off x="251520" y="5589240"/>
          <a:ext cx="3744416" cy="1097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8052"/>
                <a:gridCol w="468052"/>
                <a:gridCol w="468052"/>
                <a:gridCol w="468052"/>
                <a:gridCol w="468052"/>
                <a:gridCol w="468052"/>
                <a:gridCol w="468052"/>
                <a:gridCol w="468052"/>
              </a:tblGrid>
              <a:tr h="288032">
                <a:tc>
                  <a:txBody>
                    <a:bodyPr/>
                    <a:lstStyle/>
                    <a:p>
                      <a:r>
                        <a:rPr lang="fr-FR" sz="600" smtClean="0"/>
                        <a:t>Instance81, instance</a:t>
                      </a:r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Instance34,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Instance85,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577"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Instance789,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Instance80,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Instance21,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577"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Instance32,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Instance7,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Instance11,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6156176" y="62116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Connaît ses coordonnées</a:t>
            </a:r>
            <a:endParaRPr lang="fr-FR"/>
          </a:p>
        </p:txBody>
      </p:sp>
      <p:grpSp>
        <p:nvGrpSpPr>
          <p:cNvPr id="4" name="Groupe 150"/>
          <p:cNvGrpSpPr/>
          <p:nvPr/>
        </p:nvGrpSpPr>
        <p:grpSpPr>
          <a:xfrm>
            <a:off x="4679504" y="188640"/>
            <a:ext cx="4464496" cy="1440160"/>
            <a:chOff x="7020272" y="2276872"/>
            <a:chExt cx="4464496" cy="1440160"/>
          </a:xfrm>
        </p:grpSpPr>
        <p:sp>
          <p:nvSpPr>
            <p:cNvPr id="61" name="Ellipse 60"/>
            <p:cNvSpPr/>
            <p:nvPr/>
          </p:nvSpPr>
          <p:spPr>
            <a:xfrm>
              <a:off x="7524328" y="3176972"/>
              <a:ext cx="3960440" cy="5040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smtClean="0"/>
                <a:t>Objects Pool</a:t>
              </a:r>
              <a:endParaRPr lang="fr-FR" b="1"/>
            </a:p>
          </p:txBody>
        </p:sp>
        <p:sp>
          <p:nvSpPr>
            <p:cNvPr id="62" name="Cylindre 61"/>
            <p:cNvSpPr/>
            <p:nvPr/>
          </p:nvSpPr>
          <p:spPr>
            <a:xfrm>
              <a:off x="7020272" y="2276872"/>
              <a:ext cx="1224136" cy="1152128"/>
            </a:xfrm>
            <a:prstGeom prst="can">
              <a:avLst>
                <a:gd name="adj" fmla="val 2033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Pool</a:t>
              </a:r>
            </a:p>
            <a:p>
              <a:pPr algn="ctr"/>
              <a:r>
                <a:rPr lang="fr-FR" smtClean="0"/>
                <a:t>Manager</a:t>
              </a:r>
              <a:endParaRPr lang="fr-FR"/>
            </a:p>
          </p:txBody>
        </p:sp>
        <p:sp>
          <p:nvSpPr>
            <p:cNvPr id="63" name="Cube 62"/>
            <p:cNvSpPr/>
            <p:nvPr/>
          </p:nvSpPr>
          <p:spPr>
            <a:xfrm>
              <a:off x="9748192" y="2556520"/>
              <a:ext cx="288032" cy="648072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Cube 64"/>
            <p:cNvSpPr/>
            <p:nvPr/>
          </p:nvSpPr>
          <p:spPr>
            <a:xfrm>
              <a:off x="10108232" y="2988568"/>
              <a:ext cx="792088" cy="288032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Cube 63"/>
            <p:cNvSpPr/>
            <p:nvPr/>
          </p:nvSpPr>
          <p:spPr>
            <a:xfrm>
              <a:off x="9676184" y="2988568"/>
              <a:ext cx="504056" cy="576064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Cube 124"/>
            <p:cNvSpPr/>
            <p:nvPr/>
          </p:nvSpPr>
          <p:spPr>
            <a:xfrm>
              <a:off x="9828584" y="3140968"/>
              <a:ext cx="504056" cy="576064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8" name="Rectangle à coins arrondis 127"/>
          <p:cNvSpPr/>
          <p:nvPr/>
        </p:nvSpPr>
        <p:spPr>
          <a:xfrm>
            <a:off x="0" y="216024"/>
            <a:ext cx="2483768" cy="40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2400" b="1" smtClean="0"/>
              <a:t>In game - events</a:t>
            </a:r>
            <a:endParaRPr lang="fr-FR" sz="2400" b="1"/>
          </a:p>
        </p:txBody>
      </p:sp>
      <p:cxnSp>
        <p:nvCxnSpPr>
          <p:cNvPr id="130" name="Connecteur droit avec flèche 129"/>
          <p:cNvCxnSpPr>
            <a:stCxn id="12" idx="4"/>
            <a:endCxn id="94" idx="5"/>
          </p:cNvCxnSpPr>
          <p:nvPr/>
        </p:nvCxnSpPr>
        <p:spPr>
          <a:xfrm>
            <a:off x="4932040" y="2636912"/>
            <a:ext cx="1462100" cy="14985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2223120" y="216024"/>
            <a:ext cx="404664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smtClean="0"/>
              <a:t>∞</a:t>
            </a:r>
            <a:endParaRPr lang="fr-FR" sz="2400"/>
          </a:p>
        </p:txBody>
      </p:sp>
      <p:cxnSp>
        <p:nvCxnSpPr>
          <p:cNvPr id="104" name="Connecteur droit avec flèche 103"/>
          <p:cNvCxnSpPr>
            <a:stCxn id="12" idx="4"/>
            <a:endCxn id="61" idx="2"/>
          </p:cNvCxnSpPr>
          <p:nvPr/>
        </p:nvCxnSpPr>
        <p:spPr>
          <a:xfrm flipV="1">
            <a:off x="4932040" y="1340768"/>
            <a:ext cx="251520" cy="129614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re 11"/>
          <p:cNvSpPr/>
          <p:nvPr/>
        </p:nvSpPr>
        <p:spPr>
          <a:xfrm>
            <a:off x="3707904" y="2060848"/>
            <a:ext cx="1224136" cy="1152128"/>
          </a:xfrm>
          <a:prstGeom prst="can">
            <a:avLst>
              <a:gd name="adj" fmla="val 203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Level</a:t>
            </a:r>
          </a:p>
          <a:p>
            <a:pPr algn="ctr"/>
            <a:r>
              <a:rPr lang="fr-FR" b="1" smtClean="0"/>
              <a:t>Manager</a:t>
            </a:r>
            <a:endParaRPr lang="fr-FR" b="1"/>
          </a:p>
        </p:txBody>
      </p:sp>
      <p:sp>
        <p:nvSpPr>
          <p:cNvPr id="170" name="Flèche en arc 169"/>
          <p:cNvSpPr/>
          <p:nvPr/>
        </p:nvSpPr>
        <p:spPr>
          <a:xfrm>
            <a:off x="7559824" y="5013176"/>
            <a:ext cx="1584176" cy="1584176"/>
          </a:xfrm>
          <a:prstGeom prst="circularArrow">
            <a:avLst>
              <a:gd name="adj1" fmla="val 0"/>
              <a:gd name="adj2" fmla="val 1142319"/>
              <a:gd name="adj3" fmla="val 934795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144016" y="1221720"/>
            <a:ext cx="3131840" cy="178510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rtlCol="0">
            <a:spAutoFit/>
          </a:bodyPr>
          <a:lstStyle/>
          <a:p>
            <a:r>
              <a:rPr lang="fr-FR" sz="1000" b="1" smtClean="0"/>
              <a:t>Demande de ‘destruction’ de l’objet :</a:t>
            </a:r>
          </a:p>
          <a:p>
            <a:r>
              <a:rPr lang="fr-FR" sz="1000" smtClean="0"/>
              <a:t>- LevelManager.removeFromLevel(this) {</a:t>
            </a:r>
          </a:p>
          <a:p>
            <a:r>
              <a:rPr lang="fr-FR" sz="1000" b="1"/>
              <a:t> </a:t>
            </a:r>
            <a:r>
              <a:rPr lang="fr-FR" sz="1000" b="1" smtClean="0"/>
              <a:t>   ListeGameObjects .remove(‘instance82’)</a:t>
            </a:r>
            <a:r>
              <a:rPr lang="fr-FR" sz="1000" smtClean="0"/>
              <a:t>;    </a:t>
            </a:r>
          </a:p>
          <a:p>
            <a:r>
              <a:rPr lang="fr-FR" sz="1000"/>
              <a:t> </a:t>
            </a:r>
            <a:r>
              <a:rPr lang="fr-FR" sz="1000" smtClean="0"/>
              <a:t>   GamePlane.removeChild (pObject)</a:t>
            </a:r>
          </a:p>
          <a:p>
            <a:r>
              <a:rPr lang="fr-FR" sz="1000" smtClean="0"/>
              <a:t>    PoolManager.addToPool (pType (par pObject. class)</a:t>
            </a:r>
          </a:p>
          <a:p>
            <a:r>
              <a:rPr lang="fr-FR" sz="1000"/>
              <a:t>}</a:t>
            </a:r>
            <a:endParaRPr lang="fr-FR" sz="1000" smtClean="0"/>
          </a:p>
          <a:p>
            <a:endParaRPr lang="fr-FR" sz="1000" b="1"/>
          </a:p>
          <a:p>
            <a:endParaRPr lang="fr-FR" sz="1000" b="1"/>
          </a:p>
          <a:p>
            <a:r>
              <a:rPr lang="fr-FR" sz="1000" b="1" smtClean="0"/>
              <a:t>Demande de checkpoint:</a:t>
            </a:r>
            <a:endParaRPr lang="fr-FR" sz="1000" smtClean="0"/>
          </a:p>
          <a:p>
            <a:r>
              <a:rPr lang="fr-FR" sz="1000" smtClean="0"/>
              <a:t>List, map -&gt; stringify, copy</a:t>
            </a:r>
          </a:p>
          <a:p>
            <a:r>
              <a:rPr lang="fr-FR" sz="1000" smtClean="0"/>
              <a:t>Player Generator modif du</a:t>
            </a:r>
          </a:p>
        </p:txBody>
      </p:sp>
      <p:sp>
        <p:nvSpPr>
          <p:cNvPr id="145" name="Ellipse 144"/>
          <p:cNvSpPr/>
          <p:nvPr/>
        </p:nvSpPr>
        <p:spPr>
          <a:xfrm>
            <a:off x="1547664" y="836712"/>
            <a:ext cx="404664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smtClean="0"/>
              <a:t>1</a:t>
            </a:r>
            <a:endParaRPr lang="fr-FR" sz="2400"/>
          </a:p>
        </p:txBody>
      </p:sp>
      <p:grpSp>
        <p:nvGrpSpPr>
          <p:cNvPr id="51" name="Groupe 81"/>
          <p:cNvGrpSpPr/>
          <p:nvPr/>
        </p:nvGrpSpPr>
        <p:grpSpPr>
          <a:xfrm>
            <a:off x="4788024" y="3717032"/>
            <a:ext cx="3679776" cy="2730317"/>
            <a:chOff x="6148808" y="-54768"/>
            <a:chExt cx="3679776" cy="2730317"/>
          </a:xfrm>
        </p:grpSpPr>
        <p:sp>
          <p:nvSpPr>
            <p:cNvPr id="52" name="Parallélogramme 51"/>
            <p:cNvSpPr/>
            <p:nvPr/>
          </p:nvSpPr>
          <p:spPr>
            <a:xfrm rot="5400000" flipV="1">
              <a:off x="6389765" y="-7693"/>
              <a:ext cx="2730317" cy="2636168"/>
            </a:xfrm>
            <a:prstGeom prst="parallelogram">
              <a:avLst>
                <a:gd name="adj" fmla="val 31744"/>
              </a:avLst>
            </a:prstGeom>
            <a:solidFill>
              <a:srgbClr val="FCFDED"/>
            </a:solidFill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FR" smtClean="0">
                  <a:solidFill>
                    <a:sysClr val="windowText" lastClr="000000"/>
                  </a:solidFill>
                </a:rPr>
                <a:t>GamePlane visible</a:t>
              </a:r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Parallélogramme 52"/>
            <p:cNvSpPr/>
            <p:nvPr/>
          </p:nvSpPr>
          <p:spPr>
            <a:xfrm rot="5400000" flipV="1">
              <a:off x="6696236" y="296652"/>
              <a:ext cx="2088232" cy="2016224"/>
            </a:xfrm>
            <a:prstGeom prst="parallelogram">
              <a:avLst>
                <a:gd name="adj" fmla="val 31744"/>
              </a:avLst>
            </a:prstGeom>
            <a:solidFill>
              <a:srgbClr val="E8F17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FR" smtClean="0">
                  <a:solidFill>
                    <a:sysClr val="windowText" lastClr="000000"/>
                  </a:solidFill>
                </a:rPr>
                <a:t>GamePlane visible</a:t>
              </a:r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8532440" y="1025352"/>
              <a:ext cx="396552" cy="74746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fr-FR" sz="800" err="1" smtClean="0"/>
                <a:t>Enemy</a:t>
              </a:r>
              <a:endParaRPr lang="fr-FR" sz="800"/>
            </a:p>
          </p:txBody>
        </p:sp>
        <p:sp>
          <p:nvSpPr>
            <p:cNvPr id="55" name="Cube 54"/>
            <p:cNvSpPr/>
            <p:nvPr/>
          </p:nvSpPr>
          <p:spPr>
            <a:xfrm>
              <a:off x="6876256" y="1844824"/>
              <a:ext cx="612576" cy="576064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smtClean="0"/>
                <a:t>Player</a:t>
              </a:r>
              <a:endParaRPr lang="fr-FR" sz="800"/>
            </a:p>
          </p:txBody>
        </p:sp>
        <p:sp>
          <p:nvSpPr>
            <p:cNvPr id="56" name="Cube 55"/>
            <p:cNvSpPr/>
            <p:nvPr/>
          </p:nvSpPr>
          <p:spPr>
            <a:xfrm>
              <a:off x="7524328" y="1700808"/>
              <a:ext cx="792088" cy="28803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fr-FR" sz="800" smtClean="0"/>
                <a:t>Wall0</a:t>
              </a:r>
              <a:endParaRPr lang="fr-FR" sz="80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8892480" y="692696"/>
              <a:ext cx="936104" cy="360040"/>
            </a:xfrm>
            <a:prstGeom prst="wedgeRoundRectCallout">
              <a:avLst>
                <a:gd name="adj1" fmla="val -48347"/>
                <a:gd name="adj2" fmla="val 95516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smtClean="0">
                  <a:solidFill>
                    <a:schemeClr val="tx1"/>
                  </a:solidFill>
                </a:rPr>
                <a:t>Je suis mort !</a:t>
              </a:r>
              <a:endParaRPr lang="fr-FR" sz="1050">
                <a:solidFill>
                  <a:schemeClr val="tx1"/>
                </a:solidFill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740352" y="548680"/>
              <a:ext cx="864096" cy="432048"/>
            </a:xfrm>
            <a:prstGeom prst="wedgeRoundRectCallout">
              <a:avLst>
                <a:gd name="adj1" fmla="val 15716"/>
                <a:gd name="adj2" fmla="val 11075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smtClean="0">
                  <a:solidFill>
                    <a:schemeClr val="tx1"/>
                  </a:solidFill>
                </a:rPr>
                <a:t>Je suis collecté !</a:t>
              </a:r>
              <a:endParaRPr lang="fr-FR" sz="1050">
                <a:solidFill>
                  <a:schemeClr val="tx1"/>
                </a:solidFill>
              </a:endParaRPr>
            </a:p>
          </p:txBody>
        </p:sp>
        <p:sp>
          <p:nvSpPr>
            <p:cNvPr id="67" name="Cube 66"/>
            <p:cNvSpPr/>
            <p:nvPr/>
          </p:nvSpPr>
          <p:spPr>
            <a:xfrm>
              <a:off x="8172400" y="1340768"/>
              <a:ext cx="207640" cy="22440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fr-FR" sz="800" smtClean="0"/>
                <a:t>C</a:t>
              </a:r>
              <a:endParaRPr lang="fr-FR" sz="800"/>
            </a:p>
          </p:txBody>
        </p:sp>
        <p:sp>
          <p:nvSpPr>
            <p:cNvPr id="68" name="Cube 67"/>
            <p:cNvSpPr/>
            <p:nvPr/>
          </p:nvSpPr>
          <p:spPr>
            <a:xfrm>
              <a:off x="8669088" y="593304"/>
              <a:ext cx="207640" cy="224408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fr-FR" sz="800"/>
                <a:t>k</a:t>
              </a:r>
            </a:p>
          </p:txBody>
        </p:sp>
        <p:sp>
          <p:nvSpPr>
            <p:cNvPr id="69" name="Rectangle à coins arrondis 68"/>
            <p:cNvSpPr/>
            <p:nvPr/>
          </p:nvSpPr>
          <p:spPr>
            <a:xfrm>
              <a:off x="8813104" y="89248"/>
              <a:ext cx="936104" cy="360040"/>
            </a:xfrm>
            <a:prstGeom prst="wedgeRoundRectCallout">
              <a:avLst>
                <a:gd name="adj1" fmla="val -48347"/>
                <a:gd name="adj2" fmla="val 95516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smtClean="0">
                  <a:solidFill>
                    <a:schemeClr val="tx1"/>
                  </a:solidFill>
                </a:rPr>
                <a:t>Chekpoint Validé !</a:t>
              </a:r>
              <a:endParaRPr lang="fr-FR" sz="1050">
                <a:solidFill>
                  <a:schemeClr val="tx1"/>
                </a:solidFill>
              </a:endParaRPr>
            </a:p>
          </p:txBody>
        </p:sp>
        <p:sp>
          <p:nvSpPr>
            <p:cNvPr id="75" name="Cube 74"/>
            <p:cNvSpPr/>
            <p:nvPr/>
          </p:nvSpPr>
          <p:spPr>
            <a:xfrm>
              <a:off x="7012904" y="1529408"/>
              <a:ext cx="207640" cy="224408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fr-FR" sz="800" smtClean="0"/>
                <a:t>d</a:t>
              </a:r>
              <a:endParaRPr lang="fr-FR" sz="800"/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6148808" y="881336"/>
              <a:ext cx="864096" cy="432048"/>
            </a:xfrm>
            <a:prstGeom prst="wedgeRoundRectCallout">
              <a:avLst>
                <a:gd name="adj1" fmla="val 43791"/>
                <a:gd name="adj2" fmla="val 11291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smtClean="0">
                  <a:solidFill>
                    <a:schemeClr val="tx1"/>
                  </a:solidFill>
                </a:rPr>
                <a:t>Je suis détruit!</a:t>
              </a:r>
              <a:endParaRPr lang="fr-FR" sz="1050">
                <a:solidFill>
                  <a:schemeClr val="tx1"/>
                </a:solidFill>
              </a:endParaRPr>
            </a:p>
          </p:txBody>
        </p:sp>
      </p:grpSp>
      <p:sp>
        <p:nvSpPr>
          <p:cNvPr id="77" name="Rogner un rectangle à un seul coin 76"/>
          <p:cNvSpPr/>
          <p:nvPr/>
        </p:nvSpPr>
        <p:spPr>
          <a:xfrm>
            <a:off x="8244408" y="2348880"/>
            <a:ext cx="1116632" cy="864096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smtClean="0"/>
              <a:t>Wall.list</a:t>
            </a:r>
          </a:p>
          <a:p>
            <a:r>
              <a:rPr lang="fr-FR" sz="1000" smtClean="0"/>
              <a:t>Platform.list</a:t>
            </a:r>
          </a:p>
          <a:p>
            <a:r>
              <a:rPr lang="fr-FR" sz="1000" smtClean="0"/>
              <a:t>Enemy.list</a:t>
            </a:r>
          </a:p>
          <a:p>
            <a:r>
              <a:rPr lang="fr-FR" sz="1000" err="1" smtClean="0"/>
              <a:t>Collectable.list</a:t>
            </a:r>
            <a:endParaRPr lang="fr-FR" sz="1000" smtClean="0"/>
          </a:p>
          <a:p>
            <a:endParaRPr lang="fr-FR" sz="1000"/>
          </a:p>
        </p:txBody>
      </p:sp>
      <p:grpSp>
        <p:nvGrpSpPr>
          <p:cNvPr id="78" name="Groupe 77"/>
          <p:cNvGrpSpPr/>
          <p:nvPr/>
        </p:nvGrpSpPr>
        <p:grpSpPr>
          <a:xfrm>
            <a:off x="5076056" y="1988840"/>
            <a:ext cx="2880320" cy="1221814"/>
            <a:chOff x="4932040" y="2868905"/>
            <a:chExt cx="2880320" cy="1221814"/>
          </a:xfrm>
        </p:grpSpPr>
        <p:sp>
          <p:nvSpPr>
            <p:cNvPr id="81" name="ZoneTexte 80"/>
            <p:cNvSpPr txBox="1"/>
            <p:nvPr/>
          </p:nvSpPr>
          <p:spPr>
            <a:xfrm>
              <a:off x="5148064" y="3228945"/>
              <a:ext cx="2664296" cy="8617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fr-FR" sz="1000" b="1" smtClean="0"/>
                <a:t>Unclipping de l’objet</a:t>
              </a:r>
            </a:p>
            <a:p>
              <a:r>
                <a:rPr lang="fr-FR" sz="1000" smtClean="0"/>
                <a:t>GamePlane.removeChild (Object)</a:t>
              </a:r>
            </a:p>
            <a:p>
              <a:r>
                <a:rPr lang="fr-FR" sz="1000" smtClean="0"/>
                <a:t>PoolManager.addToPool (Object.type, Object)</a:t>
              </a:r>
            </a:p>
            <a:p>
              <a:r>
                <a:rPr lang="fr-FR" sz="1000" smtClean="0"/>
                <a:t>pClass.list.remove(Object.id -&gt; ‘instance87’);</a:t>
              </a:r>
            </a:p>
            <a:p>
              <a:endParaRPr lang="fr-FR" sz="1000" smtClean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4932040" y="2868905"/>
              <a:ext cx="404664" cy="404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400" smtClean="0"/>
                <a:t>2</a:t>
              </a:r>
              <a:endParaRPr lang="fr-FR" sz="2400"/>
            </a:p>
          </p:txBody>
        </p:sp>
      </p:grpSp>
      <p:sp>
        <p:nvSpPr>
          <p:cNvPr id="83" name="Flèche en arc 82"/>
          <p:cNvSpPr/>
          <p:nvPr/>
        </p:nvSpPr>
        <p:spPr>
          <a:xfrm>
            <a:off x="7740352" y="2592288"/>
            <a:ext cx="620688" cy="620688"/>
          </a:xfrm>
          <a:prstGeom prst="circularArrow">
            <a:avLst>
              <a:gd name="adj1" fmla="val 0"/>
              <a:gd name="adj2" fmla="val 1142319"/>
              <a:gd name="adj3" fmla="val 934795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2" name="Cube 331"/>
          <p:cNvSpPr/>
          <p:nvPr/>
        </p:nvSpPr>
        <p:spPr>
          <a:xfrm>
            <a:off x="1619672" y="2708920"/>
            <a:ext cx="899592" cy="936104"/>
          </a:xfrm>
          <a:prstGeom prst="cube">
            <a:avLst>
              <a:gd name="adj" fmla="val 123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t"/>
          <a:lstStyle/>
          <a:p>
            <a:r>
              <a:rPr lang="fr-FR" sz="800" b="1" smtClean="0">
                <a:solidFill>
                  <a:schemeClr val="tx1"/>
                </a:solidFill>
              </a:rPr>
              <a:t>Player Generator</a:t>
            </a:r>
          </a:p>
          <a:p>
            <a:r>
              <a:rPr lang="fr-FR" sz="800" smtClean="0">
                <a:solidFill>
                  <a:schemeClr val="tx1"/>
                </a:solidFill>
              </a:rPr>
              <a:t>- type</a:t>
            </a:r>
          </a:p>
          <a:p>
            <a:r>
              <a:rPr lang="fr-FR" sz="800" smtClean="0">
                <a:solidFill>
                  <a:schemeClr val="tx1"/>
                </a:solidFill>
              </a:rPr>
              <a:t>- x, y</a:t>
            </a:r>
          </a:p>
          <a:p>
            <a:r>
              <a:rPr lang="fr-FR" sz="800" smtClean="0">
                <a:solidFill>
                  <a:schemeClr val="tx1"/>
                </a:solidFill>
              </a:rPr>
              <a:t>- scale.x, scale.y</a:t>
            </a:r>
          </a:p>
          <a:p>
            <a:r>
              <a:rPr lang="fr-FR" sz="800" smtClean="0">
                <a:solidFill>
                  <a:schemeClr val="tx1"/>
                </a:solidFill>
              </a:rPr>
              <a:t>- rotation, etc.</a:t>
            </a:r>
            <a:endParaRPr lang="fr-FR" sz="800">
              <a:solidFill>
                <a:schemeClr val="tx1"/>
              </a:solidFill>
            </a:endParaRPr>
          </a:p>
        </p:txBody>
      </p:sp>
      <p:grpSp>
        <p:nvGrpSpPr>
          <p:cNvPr id="334" name="Groupe 333"/>
          <p:cNvGrpSpPr/>
          <p:nvPr/>
        </p:nvGrpSpPr>
        <p:grpSpPr>
          <a:xfrm>
            <a:off x="0" y="3789040"/>
            <a:ext cx="4283968" cy="1412776"/>
            <a:chOff x="1152128" y="5445224"/>
            <a:chExt cx="4283968" cy="1412776"/>
          </a:xfrm>
        </p:grpSpPr>
        <p:sp>
          <p:nvSpPr>
            <p:cNvPr id="335" name="Rogner un rectangle à un seul coin 334"/>
            <p:cNvSpPr/>
            <p:nvPr/>
          </p:nvSpPr>
          <p:spPr>
            <a:xfrm>
              <a:off x="1152128" y="5445224"/>
              <a:ext cx="4283968" cy="1412776"/>
            </a:xfrm>
            <a:prstGeom prst="snip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r>
                <a:rPr lang="fr-FR" sz="1200" b="1" smtClean="0">
                  <a:solidFill>
                    <a:schemeClr val="tx1"/>
                  </a:solidFill>
                </a:rPr>
                <a:t>Liste</a:t>
              </a:r>
              <a:r>
                <a:rPr lang="fr-FR" sz="1200" smtClean="0">
                  <a:solidFill>
                    <a:schemeClr val="tx1"/>
                  </a:solidFill>
                </a:rPr>
                <a:t> des Game Objects : </a:t>
              </a:r>
              <a:r>
                <a:rPr lang="fr-FR" sz="1200" i="1" smtClean="0">
                  <a:solidFill>
                    <a:schemeClr val="tx1"/>
                  </a:solidFill>
                </a:rPr>
                <a:t>Map&lt;String, GameObjectGenerator&gt;</a:t>
              </a:r>
              <a:endParaRPr lang="fr-FR" sz="1200" i="1">
                <a:solidFill>
                  <a:schemeClr val="tx1"/>
                </a:solidFill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1440160" y="5805264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337" name="Cube 336"/>
            <p:cNvSpPr/>
            <p:nvPr/>
          </p:nvSpPr>
          <p:spPr>
            <a:xfrm>
              <a:off x="1224136" y="5877272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Instance32</a:t>
              </a:r>
            </a:p>
            <a:p>
              <a:r>
                <a:rPr lang="fr-FR" sz="800" smtClean="0"/>
                <a:t>- type: ground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338" name="Cube 337"/>
            <p:cNvSpPr/>
            <p:nvPr/>
          </p:nvSpPr>
          <p:spPr>
            <a:xfrm>
              <a:off x="2376264" y="5804120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339" name="Cube 338"/>
            <p:cNvSpPr/>
            <p:nvPr/>
          </p:nvSpPr>
          <p:spPr>
            <a:xfrm>
              <a:off x="2160240" y="5876128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Instance81</a:t>
              </a:r>
            </a:p>
            <a:p>
              <a:r>
                <a:rPr lang="fr-FR" sz="800" smtClean="0"/>
                <a:t>- type: collectable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340" name="Cube 339"/>
            <p:cNvSpPr/>
            <p:nvPr/>
          </p:nvSpPr>
          <p:spPr>
            <a:xfrm>
              <a:off x="3312368" y="5802976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341" name="Cube 340"/>
            <p:cNvSpPr/>
            <p:nvPr/>
          </p:nvSpPr>
          <p:spPr>
            <a:xfrm>
              <a:off x="3096344" y="5874984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Instance472</a:t>
              </a:r>
            </a:p>
            <a:p>
              <a:r>
                <a:rPr lang="fr-FR" sz="800" smtClean="0"/>
                <a:t>- type: wall0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342" name="Cube 341"/>
            <p:cNvSpPr/>
            <p:nvPr/>
          </p:nvSpPr>
          <p:spPr>
            <a:xfrm>
              <a:off x="4248472" y="5801832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Game Object Generator</a:t>
              </a:r>
            </a:p>
            <a:p>
              <a:r>
                <a:rPr lang="fr-FR" sz="800" smtClean="0"/>
                <a:t>- type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  <p:sp>
          <p:nvSpPr>
            <p:cNvPr id="343" name="Cube 342"/>
            <p:cNvSpPr/>
            <p:nvPr/>
          </p:nvSpPr>
          <p:spPr>
            <a:xfrm>
              <a:off x="4032448" y="5873840"/>
              <a:ext cx="899592" cy="936104"/>
            </a:xfrm>
            <a:prstGeom prst="cube">
              <a:avLst>
                <a:gd name="adj" fmla="val 123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0" rtlCol="0" anchor="t"/>
            <a:lstStyle/>
            <a:p>
              <a:r>
                <a:rPr lang="fr-FR" sz="800" b="1" smtClean="0"/>
                <a:t>Instance3</a:t>
              </a:r>
            </a:p>
            <a:p>
              <a:r>
                <a:rPr lang="fr-FR" sz="800" smtClean="0"/>
                <a:t>- type: platform</a:t>
              </a:r>
            </a:p>
            <a:p>
              <a:r>
                <a:rPr lang="fr-FR" sz="800" smtClean="0"/>
                <a:t>- x, y</a:t>
              </a:r>
            </a:p>
            <a:p>
              <a:r>
                <a:rPr lang="fr-FR" sz="800" smtClean="0"/>
                <a:t>- scale.x, scale.y</a:t>
              </a:r>
            </a:p>
            <a:p>
              <a:r>
                <a:rPr lang="fr-FR" sz="800" smtClean="0"/>
                <a:t>- rotation, etc.</a:t>
              </a:r>
              <a:endParaRPr lang="fr-FR" sz="800"/>
            </a:p>
          </p:txBody>
        </p:sp>
      </p:grpSp>
      <p:sp>
        <p:nvSpPr>
          <p:cNvPr id="344" name="Rectangle 343"/>
          <p:cNvSpPr/>
          <p:nvPr/>
        </p:nvSpPr>
        <p:spPr>
          <a:xfrm>
            <a:off x="0" y="5301208"/>
            <a:ext cx="4067944" cy="1412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smtClean="0">
                <a:solidFill>
                  <a:schemeClr val="tx1"/>
                </a:solidFill>
              </a:rPr>
              <a:t>Map</a:t>
            </a:r>
            <a:r>
              <a:rPr lang="fr-FR" sz="1200" smtClean="0">
                <a:solidFill>
                  <a:schemeClr val="tx1"/>
                </a:solidFill>
              </a:rPr>
              <a:t> du level : </a:t>
            </a:r>
            <a:r>
              <a:rPr lang="fr-FR" sz="1200" i="1" smtClean="0">
                <a:solidFill>
                  <a:schemeClr val="tx1"/>
                </a:solidFill>
              </a:rPr>
              <a:t>Array&lt;Array&lt;Cell&gt;&gt;, </a:t>
            </a:r>
            <a:r>
              <a:rPr lang="fr-FR" sz="1200" smtClean="0">
                <a:solidFill>
                  <a:schemeClr val="tx1"/>
                </a:solidFill>
              </a:rPr>
              <a:t>Cell.content:</a:t>
            </a:r>
            <a:r>
              <a:rPr lang="fr-FR" sz="1200" i="1" smtClean="0">
                <a:solidFill>
                  <a:schemeClr val="tx1"/>
                </a:solidFill>
              </a:rPr>
              <a:t> Array&lt;String&gt;</a:t>
            </a:r>
            <a:endParaRPr lang="fr-FR" sz="1200" i="1">
              <a:solidFill>
                <a:schemeClr val="tx1"/>
              </a:solidFill>
            </a:endParaRPr>
          </a:p>
        </p:txBody>
      </p:sp>
      <p:graphicFrame>
        <p:nvGraphicFramePr>
          <p:cNvPr id="345" name="Tableau 344"/>
          <p:cNvGraphicFramePr>
            <a:graphicFrameLocks noGrp="1"/>
          </p:cNvGraphicFramePr>
          <p:nvPr/>
        </p:nvGraphicFramePr>
        <p:xfrm>
          <a:off x="251520" y="5589240"/>
          <a:ext cx="3744416" cy="1097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8052"/>
                <a:gridCol w="468052"/>
                <a:gridCol w="468052"/>
                <a:gridCol w="468052"/>
                <a:gridCol w="468052"/>
                <a:gridCol w="468052"/>
                <a:gridCol w="468052"/>
                <a:gridCol w="468052"/>
              </a:tblGrid>
              <a:tr h="288032">
                <a:tc>
                  <a:txBody>
                    <a:bodyPr/>
                    <a:lstStyle/>
                    <a:p>
                      <a:r>
                        <a:rPr lang="fr-FR" sz="600" smtClean="0"/>
                        <a:t>Instance81, instance</a:t>
                      </a:r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Instance34,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Instance85,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577"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Instance789,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Instance80,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Instance21,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577"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Instance32,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Instance7,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smtClean="0"/>
                        <a:t>Instance11,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332656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public</a:t>
            </a:r>
            <a:r>
              <a:rPr lang="fr-FR" smtClean="0"/>
              <a:t> GameManager.startLevel(2)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764704"/>
            <a:ext cx="4052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mtClean="0"/>
              <a:t>Met l’écran de preload </a:t>
            </a:r>
          </a:p>
          <a:p>
            <a:pPr>
              <a:buFontTx/>
              <a:buChar char="-"/>
            </a:pPr>
            <a:r>
              <a:rPr lang="fr-FR" smtClean="0"/>
              <a:t>Appelle le LevelLoader</a:t>
            </a:r>
          </a:p>
          <a:p>
            <a:pPr>
              <a:buFontTx/>
              <a:buChar char="-"/>
            </a:pPr>
            <a:r>
              <a:rPr lang="fr-FR" smtClean="0"/>
              <a:t>Quand c’est fini appelle le LevelManager</a:t>
            </a:r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 smtClean="0"/>
              <a:t>Demande la création des pools</a:t>
            </a:r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 smtClean="0"/>
              <a:t>Init le GamePlane</a:t>
            </a:r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 smtClean="0"/>
              <a:t>StarGame</a:t>
            </a:r>
          </a:p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1023</Words>
  <Application>Microsoft Office PowerPoint</Application>
  <PresentationFormat>Affichage à l'écran (4:3)</PresentationFormat>
  <Paragraphs>303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ISART Digital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Cyprien LARROUY</dc:creator>
  <cp:lastModifiedBy>Cyprien LARROUY</cp:lastModifiedBy>
  <cp:revision>94</cp:revision>
  <dcterms:created xsi:type="dcterms:W3CDTF">2015-06-04T17:28:56Z</dcterms:created>
  <dcterms:modified xsi:type="dcterms:W3CDTF">2015-06-06T17:59:47Z</dcterms:modified>
</cp:coreProperties>
</file>