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8" r:id="rId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599" autoAdjust="0"/>
  </p:normalViewPr>
  <p:slideViewPr>
    <p:cSldViewPr>
      <p:cViewPr varScale="1">
        <p:scale>
          <a:sx n="75" d="100"/>
          <a:sy n="75" d="100"/>
        </p:scale>
        <p:origin x="-2628"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F8D2BA-E840-4893-B4BC-8D348AD46A78}" type="datetimeFigureOut">
              <a:rPr lang="fr-FR" smtClean="0"/>
              <a:pPr/>
              <a:t>03/05/2015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55B709-6B16-4707-8BE6-51F18C7E46DE}"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fr-FR" b="1" dirty="0" smtClean="0"/>
              <a:t>ECRAN</a:t>
            </a:r>
            <a:r>
              <a:rPr lang="fr-FR" b="1" baseline="0" dirty="0" smtClean="0"/>
              <a:t> DE SELECTION DE NIVEAU</a:t>
            </a:r>
          </a:p>
          <a:p>
            <a:endParaRPr lang="fr-FR"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0" baseline="0" dirty="0" smtClean="0"/>
              <a:t>Il y aura 4 niveaux. La jauge d’avancée se remplirait  en fonction de la jauge de progression (elle est plus petite et faite pour tenir dans la petite page, cette dernière permettrait aussi de faire savoir quand le niveau est entièrement fini)</a:t>
            </a:r>
            <a:endParaRPr lang="fr-FR" b="0" dirty="0" smtClean="0"/>
          </a:p>
          <a:p>
            <a:r>
              <a:rPr lang="fr-FR" b="0" baseline="0" dirty="0" smtClean="0"/>
              <a:t/>
            </a:r>
            <a:br>
              <a:rPr lang="fr-FR" b="0" baseline="0" dirty="0" smtClean="0"/>
            </a:br>
            <a:r>
              <a:rPr lang="fr-FR" b="0" baseline="0" dirty="0" smtClean="0"/>
              <a:t>Le bouton gris est un retour vers l’écran titre. </a:t>
            </a:r>
          </a:p>
          <a:p>
            <a:endParaRPr lang="fr-FR" b="0" baseline="0" dirty="0" smtClean="0"/>
          </a:p>
          <a:p>
            <a:r>
              <a:rPr lang="fr-FR" b="0" baseline="0" dirty="0" smtClean="0"/>
              <a:t>La largeur des 4 blocs va être variable entre au minimum la </a:t>
            </a:r>
            <a:r>
              <a:rPr lang="fr-FR" b="0" baseline="0" dirty="0" err="1" smtClean="0"/>
              <a:t>Safe</a:t>
            </a:r>
            <a:r>
              <a:rPr lang="fr-FR" b="0" baseline="0" dirty="0" smtClean="0"/>
              <a:t> Zone / 4 et la </a:t>
            </a:r>
            <a:r>
              <a:rPr lang="fr-FR" b="0" baseline="0" dirty="0" err="1" smtClean="0"/>
              <a:t>Graphic</a:t>
            </a:r>
            <a:r>
              <a:rPr lang="fr-FR" b="0" baseline="0" dirty="0" smtClean="0"/>
              <a:t> Zone / 4</a:t>
            </a:r>
          </a:p>
          <a:p>
            <a:endParaRPr lang="fr-FR" b="0" baseline="0" dirty="0" smtClean="0"/>
          </a:p>
          <a:p>
            <a:r>
              <a:rPr lang="fr-FR" b="0" baseline="0" dirty="0" smtClean="0"/>
              <a:t>L’intérieur des carrés représente une partie visuel de l’univers du niveau</a:t>
            </a:r>
            <a:br>
              <a:rPr lang="fr-FR" b="0" baseline="0" dirty="0" smtClean="0"/>
            </a:br>
            <a:r>
              <a:rPr lang="fr-FR" b="0" baseline="0" dirty="0" smtClean="0"/>
              <a:t/>
            </a:r>
            <a:br>
              <a:rPr lang="fr-FR" b="0" baseline="0" dirty="0" smtClean="0"/>
            </a:br>
            <a:r>
              <a:rPr lang="fr-FR" b="0" baseline="0" dirty="0" smtClean="0"/>
              <a:t>Lorsque l’on clique une première fois sur le niveau, ce dernier s’ouvre en </a:t>
            </a:r>
            <a:r>
              <a:rPr lang="fr-FR" b="0" baseline="0" dirty="0" err="1" smtClean="0"/>
              <a:t>artwork</a:t>
            </a:r>
            <a:r>
              <a:rPr lang="fr-FR" b="0" baseline="0" dirty="0" smtClean="0"/>
              <a:t> complet sur toute la </a:t>
            </a:r>
            <a:r>
              <a:rPr lang="fr-FR" b="0" baseline="0" dirty="0" err="1" smtClean="0"/>
              <a:t>graphicZone</a:t>
            </a:r>
            <a:r>
              <a:rPr lang="fr-FR" b="0" baseline="0" dirty="0" smtClean="0"/>
              <a:t>, en recliquant une deuxième fois dessus, on valide et on commence le dit niveau. </a:t>
            </a:r>
          </a:p>
          <a:p>
            <a:endParaRPr lang="fr-FR" b="0" baseline="0" dirty="0" smtClean="0"/>
          </a:p>
        </p:txBody>
      </p:sp>
      <p:sp>
        <p:nvSpPr>
          <p:cNvPr id="4" name="Espace réservé du numéro de diapositive 3"/>
          <p:cNvSpPr>
            <a:spLocks noGrp="1"/>
          </p:cNvSpPr>
          <p:nvPr>
            <p:ph type="sldNum" sz="quarter" idx="10"/>
          </p:nvPr>
        </p:nvSpPr>
        <p:spPr/>
        <p:txBody>
          <a:bodyPr/>
          <a:lstStyle/>
          <a:p>
            <a:fld id="{192BC618-9461-49A6-B594-4BDC9680E496}" type="slidenum">
              <a:rPr lang="fr-FR" smtClean="0"/>
              <a:pPr/>
              <a:t>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fr-FR" b="1" dirty="0" smtClean="0"/>
              <a:t>ECRAN</a:t>
            </a:r>
            <a:r>
              <a:rPr lang="fr-FR" b="1" baseline="0" dirty="0" smtClean="0"/>
              <a:t> DE SELECTION DE NIVEAU</a:t>
            </a:r>
          </a:p>
          <a:p>
            <a:endParaRPr lang="fr-FR" b="1" baseline="0" dirty="0" smtClean="0"/>
          </a:p>
          <a:p>
            <a:r>
              <a:rPr lang="fr-FR" b="0" baseline="0" dirty="0" smtClean="0"/>
              <a:t>Lorsque le niveau est déroulé, on affiche toujours le nombre de </a:t>
            </a:r>
            <a:r>
              <a:rPr lang="fr-FR" b="0" baseline="0" dirty="0" err="1" smtClean="0"/>
              <a:t>collectible</a:t>
            </a:r>
            <a:r>
              <a:rPr lang="fr-FR" b="0" baseline="0" dirty="0" smtClean="0"/>
              <a:t> ramassé a l’aide de la jauge de progression (grisé ou non). Le bouton Retour on revient sur l’écran de sélection au cas ou on voudrait changer de niveau.</a:t>
            </a:r>
          </a:p>
          <a:p>
            <a:endParaRPr lang="fr-FR" b="0" baseline="0" dirty="0" smtClean="0"/>
          </a:p>
          <a:p>
            <a:r>
              <a:rPr lang="fr-FR" b="0" baseline="0" dirty="0" smtClean="0"/>
              <a:t>Le remplissage de la jauge serait dynamique, donc avec une petite animation. (Quand elle serait complète, on la mettrait en valeur. Ex : une jauge circulaire dont le cercle externe se remplit au fur et à mesure et le centre affiche le nombre de </a:t>
            </a:r>
            <a:r>
              <a:rPr lang="fr-FR" b="0" baseline="0" dirty="0" err="1" smtClean="0"/>
              <a:t>collectible</a:t>
            </a:r>
            <a:r>
              <a:rPr lang="fr-FR" b="0" baseline="0" dirty="0" smtClean="0"/>
              <a:t>)</a:t>
            </a:r>
            <a:br>
              <a:rPr lang="fr-FR" b="0" baseline="0" dirty="0" smtClean="0"/>
            </a:br>
            <a:r>
              <a:rPr lang="fr-FR" b="0" baseline="0" dirty="0" smtClean="0"/>
              <a:t/>
            </a:r>
            <a:br>
              <a:rPr lang="fr-FR" b="0" baseline="0" dirty="0" smtClean="0"/>
            </a:br>
            <a:r>
              <a:rPr lang="fr-FR" b="0" baseline="0" dirty="0" smtClean="0"/>
              <a:t>Lorsque le niveau est fait une première fois et qu’on a obtenu l’upgrade, il y aurait une sorte d’indicateur (</a:t>
            </a:r>
            <a:r>
              <a:rPr lang="fr-FR" b="0" baseline="0" dirty="0" err="1" smtClean="0"/>
              <a:t>img</a:t>
            </a:r>
            <a:r>
              <a:rPr lang="fr-FR" b="0" baseline="0" dirty="0" smtClean="0"/>
              <a:t> de l’upgrade) pour dire qu’on a eu.</a:t>
            </a:r>
          </a:p>
        </p:txBody>
      </p:sp>
      <p:sp>
        <p:nvSpPr>
          <p:cNvPr id="4" name="Espace réservé du numéro de diapositive 3"/>
          <p:cNvSpPr>
            <a:spLocks noGrp="1"/>
          </p:cNvSpPr>
          <p:nvPr>
            <p:ph type="sldNum" sz="quarter" idx="10"/>
          </p:nvPr>
        </p:nvSpPr>
        <p:spPr/>
        <p:txBody>
          <a:bodyPr/>
          <a:lstStyle/>
          <a:p>
            <a:fld id="{192BC618-9461-49A6-B594-4BDC9680E496}" type="slidenum">
              <a:rPr lang="fr-FR" smtClean="0"/>
              <a:pPr/>
              <a:t>2</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3ED96F6C-85D2-4E07-A1B0-38AB702B1AA4}" type="datetimeFigureOut">
              <a:rPr lang="fr-FR" smtClean="0"/>
              <a:pPr/>
              <a:t>03/05/2015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5449A05-F05B-44E9-B744-033F77AEBAB2}"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ED96F6C-85D2-4E07-A1B0-38AB702B1AA4}" type="datetimeFigureOut">
              <a:rPr lang="fr-FR" smtClean="0"/>
              <a:pPr/>
              <a:t>03/05/2015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5449A05-F05B-44E9-B744-033F77AEBAB2}"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ED96F6C-85D2-4E07-A1B0-38AB702B1AA4}" type="datetimeFigureOut">
              <a:rPr lang="fr-FR" smtClean="0"/>
              <a:pPr/>
              <a:t>03/05/2015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5449A05-F05B-44E9-B744-033F77AEBAB2}"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ED96F6C-85D2-4E07-A1B0-38AB702B1AA4}" type="datetimeFigureOut">
              <a:rPr lang="fr-FR" smtClean="0"/>
              <a:pPr/>
              <a:t>03/05/2015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5449A05-F05B-44E9-B744-033F77AEBAB2}"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3ED96F6C-85D2-4E07-A1B0-38AB702B1AA4}" type="datetimeFigureOut">
              <a:rPr lang="fr-FR" smtClean="0"/>
              <a:pPr/>
              <a:t>03/05/2015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5449A05-F05B-44E9-B744-033F77AEBAB2}"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3ED96F6C-85D2-4E07-A1B0-38AB702B1AA4}" type="datetimeFigureOut">
              <a:rPr lang="fr-FR" smtClean="0"/>
              <a:pPr/>
              <a:t>03/05/2015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5449A05-F05B-44E9-B744-033F77AEBAB2}"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ED96F6C-85D2-4E07-A1B0-38AB702B1AA4}" type="datetimeFigureOut">
              <a:rPr lang="fr-FR" smtClean="0"/>
              <a:pPr/>
              <a:t>03/05/2015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5449A05-F05B-44E9-B744-033F77AEBAB2}"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3ED96F6C-85D2-4E07-A1B0-38AB702B1AA4}" type="datetimeFigureOut">
              <a:rPr lang="fr-FR" smtClean="0"/>
              <a:pPr/>
              <a:t>03/05/2015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5449A05-F05B-44E9-B744-033F77AEBAB2}"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ED96F6C-85D2-4E07-A1B0-38AB702B1AA4}" type="datetimeFigureOut">
              <a:rPr lang="fr-FR" smtClean="0"/>
              <a:pPr/>
              <a:t>03/05/2015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5449A05-F05B-44E9-B744-033F77AEBAB2}"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3ED96F6C-85D2-4E07-A1B0-38AB702B1AA4}" type="datetimeFigureOut">
              <a:rPr lang="fr-FR" smtClean="0"/>
              <a:pPr/>
              <a:t>03/05/2015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5449A05-F05B-44E9-B744-033F77AEBAB2}"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3ED96F6C-85D2-4E07-A1B0-38AB702B1AA4}" type="datetimeFigureOut">
              <a:rPr lang="fr-FR" smtClean="0"/>
              <a:pPr/>
              <a:t>03/05/2015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5449A05-F05B-44E9-B744-033F77AEBAB2}"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D96F6C-85D2-4E07-A1B0-38AB702B1AA4}" type="datetimeFigureOut">
              <a:rPr lang="fr-FR" smtClean="0"/>
              <a:pPr/>
              <a:t>03/05/2015</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449A05-F05B-44E9-B744-033F77AEBAB2}"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6839744" y="620688"/>
            <a:ext cx="2304256" cy="56166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44" name="Rectangle 43"/>
          <p:cNvSpPr/>
          <p:nvPr/>
        </p:nvSpPr>
        <p:spPr>
          <a:xfrm>
            <a:off x="4788024" y="620688"/>
            <a:ext cx="2088232" cy="56166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43" name="Rectangle 42"/>
          <p:cNvSpPr/>
          <p:nvPr/>
        </p:nvSpPr>
        <p:spPr>
          <a:xfrm>
            <a:off x="2627784" y="620688"/>
            <a:ext cx="2160240" cy="56166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40" name="Rectangle 39"/>
          <p:cNvSpPr/>
          <p:nvPr/>
        </p:nvSpPr>
        <p:spPr>
          <a:xfrm>
            <a:off x="539552" y="620688"/>
            <a:ext cx="2088232" cy="5616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0" y="0"/>
            <a:ext cx="2234073" cy="369332"/>
          </a:xfrm>
          <a:prstGeom prst="rect">
            <a:avLst/>
          </a:prstGeom>
          <a:noFill/>
        </p:spPr>
        <p:txBody>
          <a:bodyPr wrap="none" rtlCol="0">
            <a:spAutoFit/>
          </a:bodyPr>
          <a:lstStyle/>
          <a:p>
            <a:r>
              <a:rPr lang="fr-FR" b="1" dirty="0" smtClean="0"/>
              <a:t>ECRAN DE SELECTION</a:t>
            </a:r>
            <a:endParaRPr lang="fr-FR" b="1" dirty="0"/>
          </a:p>
        </p:txBody>
      </p:sp>
      <p:grpSp>
        <p:nvGrpSpPr>
          <p:cNvPr id="8" name="Groupe 22"/>
          <p:cNvGrpSpPr/>
          <p:nvPr/>
        </p:nvGrpSpPr>
        <p:grpSpPr>
          <a:xfrm>
            <a:off x="1043608" y="476672"/>
            <a:ext cx="7344816" cy="215444"/>
            <a:chOff x="899592" y="404664"/>
            <a:chExt cx="7344816" cy="215444"/>
          </a:xfrm>
        </p:grpSpPr>
        <p:cxnSp>
          <p:nvCxnSpPr>
            <p:cNvPr id="24" name="Connecteur droit avec flèche 23"/>
            <p:cNvCxnSpPr>
              <a:stCxn id="26" idx="1"/>
            </p:cNvCxnSpPr>
            <p:nvPr/>
          </p:nvCxnSpPr>
          <p:spPr>
            <a:xfrm flipH="1">
              <a:off x="899592" y="512386"/>
              <a:ext cx="3416568"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26" idx="3"/>
            </p:cNvCxnSpPr>
            <p:nvPr/>
          </p:nvCxnSpPr>
          <p:spPr>
            <a:xfrm>
              <a:off x="4827839" y="512386"/>
              <a:ext cx="3416569"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4316160" y="404664"/>
              <a:ext cx="511679" cy="215444"/>
            </a:xfrm>
            <a:prstGeom prst="rect">
              <a:avLst/>
            </a:prstGeom>
            <a:noFill/>
          </p:spPr>
          <p:txBody>
            <a:bodyPr wrap="none" rtlCol="0">
              <a:spAutoFit/>
            </a:bodyPr>
            <a:lstStyle/>
            <a:p>
              <a:r>
                <a:rPr lang="fr-FR" sz="800" b="1" dirty="0" smtClean="0">
                  <a:solidFill>
                    <a:schemeClr val="accent6">
                      <a:lumMod val="50000"/>
                    </a:schemeClr>
                  </a:solidFill>
                </a:rPr>
                <a:t>2048</a:t>
              </a:r>
              <a:r>
                <a:rPr lang="fr-FR" sz="800" dirty="0" smtClean="0">
                  <a:solidFill>
                    <a:schemeClr val="accent6">
                      <a:lumMod val="50000"/>
                    </a:schemeClr>
                  </a:solidFill>
                </a:rPr>
                <a:t> </a:t>
              </a:r>
              <a:r>
                <a:rPr lang="fr-FR" sz="800" b="1" dirty="0" smtClean="0">
                  <a:solidFill>
                    <a:schemeClr val="accent6">
                      <a:lumMod val="50000"/>
                    </a:schemeClr>
                  </a:solidFill>
                </a:rPr>
                <a:t>px</a:t>
              </a:r>
              <a:endParaRPr lang="fr-FR" sz="800" b="1" dirty="0">
                <a:solidFill>
                  <a:schemeClr val="accent6">
                    <a:lumMod val="50000"/>
                  </a:schemeClr>
                </a:solidFill>
              </a:endParaRPr>
            </a:p>
          </p:txBody>
        </p:sp>
      </p:grpSp>
      <p:cxnSp>
        <p:nvCxnSpPr>
          <p:cNvPr id="31" name="Connecteur droit avec flèche 30"/>
          <p:cNvCxnSpPr/>
          <p:nvPr/>
        </p:nvCxnSpPr>
        <p:spPr>
          <a:xfrm>
            <a:off x="107504" y="3573016"/>
            <a:ext cx="0" cy="26642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p:nvPr/>
        </p:nvCxnSpPr>
        <p:spPr>
          <a:xfrm flipV="1">
            <a:off x="107504" y="692696"/>
            <a:ext cx="0" cy="259228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a:off x="-81625" y="3321278"/>
            <a:ext cx="513282" cy="215444"/>
          </a:xfrm>
          <a:prstGeom prst="rect">
            <a:avLst/>
          </a:prstGeom>
          <a:noFill/>
        </p:spPr>
        <p:txBody>
          <a:bodyPr wrap="none" rtlCol="0">
            <a:spAutoFit/>
          </a:bodyPr>
          <a:lstStyle/>
          <a:p>
            <a:r>
              <a:rPr lang="fr-FR" sz="800" b="1" dirty="0" smtClean="0">
                <a:solidFill>
                  <a:schemeClr val="accent6">
                    <a:lumMod val="50000"/>
                  </a:schemeClr>
                </a:solidFill>
              </a:rPr>
              <a:t>1536 px</a:t>
            </a:r>
            <a:endParaRPr lang="fr-FR" sz="800" b="1" dirty="0">
              <a:solidFill>
                <a:schemeClr val="accent6">
                  <a:lumMod val="50000"/>
                </a:schemeClr>
              </a:solidFill>
            </a:endParaRPr>
          </a:p>
        </p:txBody>
      </p:sp>
      <p:cxnSp>
        <p:nvCxnSpPr>
          <p:cNvPr id="50" name="Connecteur droit avec flèche 49"/>
          <p:cNvCxnSpPr/>
          <p:nvPr/>
        </p:nvCxnSpPr>
        <p:spPr>
          <a:xfrm>
            <a:off x="251520" y="2852936"/>
            <a:ext cx="0" cy="302433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p:nvPr/>
        </p:nvCxnSpPr>
        <p:spPr>
          <a:xfrm flipV="1">
            <a:off x="251520" y="980728"/>
            <a:ext cx="0" cy="151216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ZoneTexte 56"/>
          <p:cNvSpPr txBox="1"/>
          <p:nvPr/>
        </p:nvSpPr>
        <p:spPr>
          <a:xfrm>
            <a:off x="0" y="2564904"/>
            <a:ext cx="513282" cy="215444"/>
          </a:xfrm>
          <a:prstGeom prst="rect">
            <a:avLst/>
          </a:prstGeom>
          <a:noFill/>
        </p:spPr>
        <p:txBody>
          <a:bodyPr wrap="none" rtlCol="0">
            <a:spAutoFit/>
          </a:bodyPr>
          <a:lstStyle/>
          <a:p>
            <a:r>
              <a:rPr lang="fr-FR" sz="800" b="1" dirty="0" smtClean="0">
                <a:solidFill>
                  <a:schemeClr val="accent6">
                    <a:lumMod val="50000"/>
                  </a:schemeClr>
                </a:solidFill>
              </a:rPr>
              <a:t>1366 px</a:t>
            </a:r>
            <a:endParaRPr lang="fr-FR" sz="800" b="1" dirty="0">
              <a:solidFill>
                <a:schemeClr val="accent6">
                  <a:lumMod val="50000"/>
                </a:schemeClr>
              </a:solidFill>
            </a:endParaRPr>
          </a:p>
        </p:txBody>
      </p:sp>
      <p:cxnSp>
        <p:nvCxnSpPr>
          <p:cNvPr id="59" name="Connecteur droit 58"/>
          <p:cNvCxnSpPr/>
          <p:nvPr/>
        </p:nvCxnSpPr>
        <p:spPr>
          <a:xfrm>
            <a:off x="1055513" y="819467"/>
            <a:ext cx="0" cy="108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Connecteur droit 61"/>
          <p:cNvCxnSpPr/>
          <p:nvPr/>
        </p:nvCxnSpPr>
        <p:spPr>
          <a:xfrm>
            <a:off x="906458" y="971204"/>
            <a:ext cx="108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ZoneTexte 63"/>
          <p:cNvSpPr txBox="1"/>
          <p:nvPr/>
        </p:nvSpPr>
        <p:spPr>
          <a:xfrm>
            <a:off x="1036465" y="699839"/>
            <a:ext cx="38472" cy="92333"/>
          </a:xfrm>
          <a:prstGeom prst="rect">
            <a:avLst/>
          </a:prstGeom>
          <a:noFill/>
        </p:spPr>
        <p:txBody>
          <a:bodyPr wrap="none" lIns="0" tIns="0" rIns="0" bIns="0" rtlCol="0">
            <a:spAutoFit/>
          </a:bodyPr>
          <a:lstStyle/>
          <a:p>
            <a:r>
              <a:rPr lang="fr-FR" sz="600" dirty="0" smtClean="0">
                <a:solidFill>
                  <a:srgbClr val="FF0000"/>
                </a:solidFill>
              </a:rPr>
              <a:t>0</a:t>
            </a:r>
            <a:endParaRPr lang="fr-FR" sz="600" dirty="0">
              <a:solidFill>
                <a:srgbClr val="FF0000"/>
              </a:solidFill>
            </a:endParaRPr>
          </a:p>
        </p:txBody>
      </p:sp>
      <p:sp>
        <p:nvSpPr>
          <p:cNvPr id="65" name="ZoneTexte 64"/>
          <p:cNvSpPr txBox="1"/>
          <p:nvPr/>
        </p:nvSpPr>
        <p:spPr>
          <a:xfrm>
            <a:off x="832346" y="923006"/>
            <a:ext cx="38472" cy="92333"/>
          </a:xfrm>
          <a:prstGeom prst="rect">
            <a:avLst/>
          </a:prstGeom>
          <a:noFill/>
        </p:spPr>
        <p:txBody>
          <a:bodyPr wrap="none" lIns="0" tIns="0" rIns="0" bIns="0" rtlCol="0">
            <a:spAutoFit/>
          </a:bodyPr>
          <a:lstStyle/>
          <a:p>
            <a:r>
              <a:rPr lang="fr-FR" sz="600" dirty="0" smtClean="0">
                <a:solidFill>
                  <a:srgbClr val="FF0000"/>
                </a:solidFill>
              </a:rPr>
              <a:t>0</a:t>
            </a:r>
            <a:endParaRPr lang="fr-FR" sz="600" dirty="0">
              <a:solidFill>
                <a:srgbClr val="FF0000"/>
              </a:solidFill>
            </a:endParaRPr>
          </a:p>
        </p:txBody>
      </p:sp>
      <p:cxnSp>
        <p:nvCxnSpPr>
          <p:cNvPr id="66" name="Connecteur droit 65"/>
          <p:cNvCxnSpPr/>
          <p:nvPr/>
        </p:nvCxnSpPr>
        <p:spPr>
          <a:xfrm>
            <a:off x="4567816" y="3271228"/>
            <a:ext cx="0" cy="108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Connecteur droit 66"/>
          <p:cNvCxnSpPr/>
          <p:nvPr/>
        </p:nvCxnSpPr>
        <p:spPr>
          <a:xfrm>
            <a:off x="4418761" y="3422965"/>
            <a:ext cx="108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ZoneTexte 67"/>
          <p:cNvSpPr txBox="1"/>
          <p:nvPr/>
        </p:nvSpPr>
        <p:spPr>
          <a:xfrm>
            <a:off x="4548768" y="3151600"/>
            <a:ext cx="38472" cy="92333"/>
          </a:xfrm>
          <a:prstGeom prst="rect">
            <a:avLst/>
          </a:prstGeom>
          <a:noFill/>
        </p:spPr>
        <p:txBody>
          <a:bodyPr wrap="none" lIns="0" tIns="0" rIns="0" bIns="0" rtlCol="0">
            <a:spAutoFit/>
          </a:bodyPr>
          <a:lstStyle/>
          <a:p>
            <a:r>
              <a:rPr lang="fr-FR" sz="600" dirty="0" smtClean="0">
                <a:solidFill>
                  <a:srgbClr val="FF0000"/>
                </a:solidFill>
              </a:rPr>
              <a:t>0</a:t>
            </a:r>
            <a:endParaRPr lang="fr-FR" sz="600" dirty="0">
              <a:solidFill>
                <a:srgbClr val="FF0000"/>
              </a:solidFill>
            </a:endParaRPr>
          </a:p>
        </p:txBody>
      </p:sp>
      <p:sp>
        <p:nvSpPr>
          <p:cNvPr id="69" name="ZoneTexte 68"/>
          <p:cNvSpPr txBox="1"/>
          <p:nvPr/>
        </p:nvSpPr>
        <p:spPr>
          <a:xfrm>
            <a:off x="4344649" y="3374767"/>
            <a:ext cx="38472" cy="92333"/>
          </a:xfrm>
          <a:prstGeom prst="rect">
            <a:avLst/>
          </a:prstGeom>
          <a:noFill/>
        </p:spPr>
        <p:txBody>
          <a:bodyPr wrap="none" lIns="0" tIns="0" rIns="0" bIns="0" rtlCol="0">
            <a:spAutoFit/>
          </a:bodyPr>
          <a:lstStyle/>
          <a:p>
            <a:r>
              <a:rPr lang="fr-FR" sz="600" dirty="0" smtClean="0">
                <a:solidFill>
                  <a:srgbClr val="FF0000"/>
                </a:solidFill>
              </a:rPr>
              <a:t>0</a:t>
            </a:r>
            <a:endParaRPr lang="fr-FR" sz="600" dirty="0">
              <a:solidFill>
                <a:srgbClr val="FF0000"/>
              </a:solidFill>
            </a:endParaRPr>
          </a:p>
        </p:txBody>
      </p:sp>
      <p:grpSp>
        <p:nvGrpSpPr>
          <p:cNvPr id="2" name="Groupe 38"/>
          <p:cNvGrpSpPr/>
          <p:nvPr/>
        </p:nvGrpSpPr>
        <p:grpSpPr>
          <a:xfrm>
            <a:off x="368335" y="664200"/>
            <a:ext cx="8748377" cy="5529600"/>
            <a:chOff x="198000" y="664200"/>
            <a:chExt cx="8748377" cy="5529600"/>
          </a:xfrm>
        </p:grpSpPr>
        <p:sp>
          <p:nvSpPr>
            <p:cNvPr id="4" name="Rectangle 3"/>
            <p:cNvSpPr/>
            <p:nvPr/>
          </p:nvSpPr>
          <p:spPr>
            <a:xfrm>
              <a:off x="885600" y="970200"/>
              <a:ext cx="7372800" cy="49176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98000" y="664200"/>
              <a:ext cx="8748000" cy="55296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8136540" y="666669"/>
              <a:ext cx="809837" cy="215444"/>
            </a:xfrm>
            <a:prstGeom prst="rect">
              <a:avLst/>
            </a:prstGeom>
            <a:noFill/>
          </p:spPr>
          <p:txBody>
            <a:bodyPr wrap="none" rtlCol="0">
              <a:spAutoFit/>
            </a:bodyPr>
            <a:lstStyle/>
            <a:p>
              <a:r>
                <a:rPr lang="fr-FR" sz="800" dirty="0" smtClean="0">
                  <a:latin typeface="Arial" pitchFamily="34" charset="0"/>
                  <a:cs typeface="Arial" pitchFamily="34" charset="0"/>
                </a:rPr>
                <a:t>Graphic Zone</a:t>
              </a:r>
              <a:endParaRPr lang="fr-FR" sz="800" dirty="0">
                <a:latin typeface="Arial" pitchFamily="34" charset="0"/>
                <a:cs typeface="Arial" pitchFamily="34" charset="0"/>
              </a:endParaRPr>
            </a:p>
          </p:txBody>
        </p:sp>
        <p:sp>
          <p:nvSpPr>
            <p:cNvPr id="7" name="ZoneTexte 6"/>
            <p:cNvSpPr txBox="1"/>
            <p:nvPr/>
          </p:nvSpPr>
          <p:spPr>
            <a:xfrm>
              <a:off x="7586795" y="972051"/>
              <a:ext cx="662361" cy="215444"/>
            </a:xfrm>
            <a:prstGeom prst="rect">
              <a:avLst/>
            </a:prstGeom>
            <a:noFill/>
          </p:spPr>
          <p:txBody>
            <a:bodyPr wrap="none" rtlCol="0">
              <a:spAutoFit/>
            </a:bodyPr>
            <a:lstStyle/>
            <a:p>
              <a:r>
                <a:rPr lang="fr-FR" sz="800" dirty="0" smtClean="0">
                  <a:latin typeface="Arial" pitchFamily="34" charset="0"/>
                  <a:cs typeface="Arial" pitchFamily="34" charset="0"/>
                </a:rPr>
                <a:t>Safe Zone</a:t>
              </a:r>
              <a:endParaRPr lang="fr-FR" sz="800" dirty="0">
                <a:latin typeface="Arial" pitchFamily="34" charset="0"/>
                <a:cs typeface="Arial" pitchFamily="34" charset="0"/>
              </a:endParaRPr>
            </a:p>
          </p:txBody>
        </p:sp>
      </p:grpSp>
      <p:sp>
        <p:nvSpPr>
          <p:cNvPr id="42" name="ZoneTexte 41"/>
          <p:cNvSpPr txBox="1"/>
          <p:nvPr/>
        </p:nvSpPr>
        <p:spPr>
          <a:xfrm>
            <a:off x="1043608" y="3140968"/>
            <a:ext cx="1168910" cy="646331"/>
          </a:xfrm>
          <a:prstGeom prst="rect">
            <a:avLst/>
          </a:prstGeom>
          <a:noFill/>
        </p:spPr>
        <p:txBody>
          <a:bodyPr wrap="none" rtlCol="0">
            <a:spAutoFit/>
          </a:bodyPr>
          <a:lstStyle/>
          <a:p>
            <a:r>
              <a:rPr lang="fr-FR" dirty="0" smtClean="0"/>
              <a:t>Jauge </a:t>
            </a:r>
            <a:br>
              <a:rPr lang="fr-FR" dirty="0" smtClean="0"/>
            </a:br>
            <a:r>
              <a:rPr lang="fr-FR" dirty="0" smtClean="0"/>
              <a:t> d’avancée</a:t>
            </a:r>
            <a:endParaRPr lang="fr-FR" dirty="0"/>
          </a:p>
        </p:txBody>
      </p:sp>
      <p:sp>
        <p:nvSpPr>
          <p:cNvPr id="46" name="Ellipse 45"/>
          <p:cNvSpPr/>
          <p:nvPr/>
        </p:nvSpPr>
        <p:spPr>
          <a:xfrm>
            <a:off x="1115616" y="5157192"/>
            <a:ext cx="648072" cy="64807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47" name="ZoneTexte 46"/>
          <p:cNvSpPr txBox="1"/>
          <p:nvPr/>
        </p:nvSpPr>
        <p:spPr>
          <a:xfrm>
            <a:off x="1259632" y="5301208"/>
            <a:ext cx="309700" cy="369332"/>
          </a:xfrm>
          <a:prstGeom prst="rect">
            <a:avLst/>
          </a:prstGeom>
          <a:noFill/>
        </p:spPr>
        <p:txBody>
          <a:bodyPr wrap="none" rtlCol="0">
            <a:spAutoFit/>
          </a:bodyPr>
          <a:lstStyle/>
          <a:p>
            <a:r>
              <a:rPr lang="fr-FR" dirty="0" smtClean="0"/>
              <a:t>R</a:t>
            </a:r>
            <a:endParaRPr lang="fr-FR" dirty="0"/>
          </a:p>
        </p:txBody>
      </p:sp>
      <p:grpSp>
        <p:nvGrpSpPr>
          <p:cNvPr id="3" name="Groupe 21"/>
          <p:cNvGrpSpPr/>
          <p:nvPr/>
        </p:nvGrpSpPr>
        <p:grpSpPr>
          <a:xfrm>
            <a:off x="323528" y="332656"/>
            <a:ext cx="8784976" cy="215444"/>
            <a:chOff x="179512" y="404664"/>
            <a:chExt cx="8784976" cy="215444"/>
          </a:xfrm>
        </p:grpSpPr>
        <p:cxnSp>
          <p:nvCxnSpPr>
            <p:cNvPr id="11" name="Connecteur droit avec flèche 10"/>
            <p:cNvCxnSpPr>
              <a:stCxn id="16" idx="1"/>
            </p:cNvCxnSpPr>
            <p:nvPr/>
          </p:nvCxnSpPr>
          <p:spPr>
            <a:xfrm flipH="1">
              <a:off x="179512" y="512386"/>
              <a:ext cx="4136648"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a:stCxn id="16" idx="3"/>
            </p:cNvCxnSpPr>
            <p:nvPr/>
          </p:nvCxnSpPr>
          <p:spPr>
            <a:xfrm>
              <a:off x="4827839" y="512386"/>
              <a:ext cx="4136649"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4316160" y="404664"/>
              <a:ext cx="511679" cy="215444"/>
            </a:xfrm>
            <a:prstGeom prst="rect">
              <a:avLst/>
            </a:prstGeom>
            <a:noFill/>
          </p:spPr>
          <p:txBody>
            <a:bodyPr wrap="none" rtlCol="0">
              <a:spAutoFit/>
            </a:bodyPr>
            <a:lstStyle/>
            <a:p>
              <a:r>
                <a:rPr lang="fr-FR" sz="800" b="1" dirty="0" smtClean="0">
                  <a:solidFill>
                    <a:schemeClr val="accent6">
                      <a:lumMod val="50000"/>
                    </a:schemeClr>
                  </a:solidFill>
                </a:rPr>
                <a:t>2430</a:t>
              </a:r>
              <a:r>
                <a:rPr lang="fr-FR" sz="800" dirty="0" smtClean="0">
                  <a:solidFill>
                    <a:schemeClr val="accent6">
                      <a:lumMod val="50000"/>
                    </a:schemeClr>
                  </a:solidFill>
                </a:rPr>
                <a:t> </a:t>
              </a:r>
              <a:r>
                <a:rPr lang="fr-FR" sz="800" b="1" dirty="0" smtClean="0">
                  <a:solidFill>
                    <a:schemeClr val="accent6">
                      <a:lumMod val="50000"/>
                    </a:schemeClr>
                  </a:solidFill>
                </a:rPr>
                <a:t>px</a:t>
              </a:r>
              <a:endParaRPr lang="fr-FR" sz="800" b="1" dirty="0">
                <a:solidFill>
                  <a:schemeClr val="accent6">
                    <a:lumMod val="50000"/>
                  </a:schemeClr>
                </a:solidFill>
              </a:endParaRPr>
            </a:p>
          </p:txBody>
        </p:sp>
      </p:grpSp>
      <p:sp>
        <p:nvSpPr>
          <p:cNvPr id="41" name="ZoneTexte 40"/>
          <p:cNvSpPr txBox="1"/>
          <p:nvPr/>
        </p:nvSpPr>
        <p:spPr>
          <a:xfrm>
            <a:off x="2987824" y="3068960"/>
            <a:ext cx="1116011" cy="646331"/>
          </a:xfrm>
          <a:prstGeom prst="rect">
            <a:avLst/>
          </a:prstGeom>
          <a:noFill/>
        </p:spPr>
        <p:txBody>
          <a:bodyPr wrap="none" rtlCol="0">
            <a:spAutoFit/>
          </a:bodyPr>
          <a:lstStyle/>
          <a:p>
            <a:r>
              <a:rPr lang="fr-FR" dirty="0" smtClean="0"/>
              <a:t>Jauge </a:t>
            </a:r>
            <a:br>
              <a:rPr lang="fr-FR" dirty="0" smtClean="0"/>
            </a:br>
            <a:r>
              <a:rPr lang="fr-FR" dirty="0" smtClean="0"/>
              <a:t>d’avancée</a:t>
            </a:r>
            <a:endParaRPr lang="fr-FR" dirty="0"/>
          </a:p>
        </p:txBody>
      </p:sp>
      <p:sp>
        <p:nvSpPr>
          <p:cNvPr id="48" name="ZoneTexte 47"/>
          <p:cNvSpPr txBox="1"/>
          <p:nvPr/>
        </p:nvSpPr>
        <p:spPr>
          <a:xfrm>
            <a:off x="5076056" y="3068960"/>
            <a:ext cx="1116011" cy="646331"/>
          </a:xfrm>
          <a:prstGeom prst="rect">
            <a:avLst/>
          </a:prstGeom>
          <a:noFill/>
        </p:spPr>
        <p:txBody>
          <a:bodyPr wrap="none" rtlCol="0">
            <a:spAutoFit/>
          </a:bodyPr>
          <a:lstStyle/>
          <a:p>
            <a:r>
              <a:rPr lang="fr-FR" dirty="0" smtClean="0"/>
              <a:t>Jauge </a:t>
            </a:r>
            <a:br>
              <a:rPr lang="fr-FR" dirty="0" smtClean="0"/>
            </a:br>
            <a:r>
              <a:rPr lang="fr-FR" dirty="0" smtClean="0"/>
              <a:t>d’avancée</a:t>
            </a:r>
            <a:endParaRPr lang="fr-FR" dirty="0"/>
          </a:p>
        </p:txBody>
      </p:sp>
      <p:sp>
        <p:nvSpPr>
          <p:cNvPr id="54" name="ZoneTexte 53"/>
          <p:cNvSpPr txBox="1"/>
          <p:nvPr/>
        </p:nvSpPr>
        <p:spPr>
          <a:xfrm>
            <a:off x="7020272" y="3140968"/>
            <a:ext cx="1116011" cy="646331"/>
          </a:xfrm>
          <a:prstGeom prst="rect">
            <a:avLst/>
          </a:prstGeom>
          <a:noFill/>
        </p:spPr>
        <p:txBody>
          <a:bodyPr wrap="none" rtlCol="0">
            <a:spAutoFit/>
          </a:bodyPr>
          <a:lstStyle/>
          <a:p>
            <a:r>
              <a:rPr lang="fr-FR" dirty="0" smtClean="0"/>
              <a:t>Jauge </a:t>
            </a:r>
            <a:br>
              <a:rPr lang="fr-FR" dirty="0" smtClean="0"/>
            </a:br>
            <a:r>
              <a:rPr lang="fr-FR" dirty="0" smtClean="0"/>
              <a:t>d’avancée</a:t>
            </a:r>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395536" y="692696"/>
            <a:ext cx="5472608" cy="5472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ZoneTexte 8"/>
          <p:cNvSpPr txBox="1"/>
          <p:nvPr/>
        </p:nvSpPr>
        <p:spPr>
          <a:xfrm>
            <a:off x="0" y="0"/>
            <a:ext cx="2234073" cy="369332"/>
          </a:xfrm>
          <a:prstGeom prst="rect">
            <a:avLst/>
          </a:prstGeom>
          <a:noFill/>
        </p:spPr>
        <p:txBody>
          <a:bodyPr wrap="none" rtlCol="0">
            <a:spAutoFit/>
          </a:bodyPr>
          <a:lstStyle/>
          <a:p>
            <a:r>
              <a:rPr lang="fr-FR" b="1" dirty="0" smtClean="0"/>
              <a:t>ECRAN DE SELECTION</a:t>
            </a:r>
            <a:endParaRPr lang="fr-FR" b="1" dirty="0"/>
          </a:p>
        </p:txBody>
      </p:sp>
      <p:grpSp>
        <p:nvGrpSpPr>
          <p:cNvPr id="2" name="Groupe 22"/>
          <p:cNvGrpSpPr/>
          <p:nvPr/>
        </p:nvGrpSpPr>
        <p:grpSpPr>
          <a:xfrm>
            <a:off x="1043608" y="476672"/>
            <a:ext cx="7344816" cy="215444"/>
            <a:chOff x="899592" y="404664"/>
            <a:chExt cx="7344816" cy="215444"/>
          </a:xfrm>
        </p:grpSpPr>
        <p:cxnSp>
          <p:nvCxnSpPr>
            <p:cNvPr id="24" name="Connecteur droit avec flèche 23"/>
            <p:cNvCxnSpPr>
              <a:stCxn id="26" idx="1"/>
            </p:cNvCxnSpPr>
            <p:nvPr/>
          </p:nvCxnSpPr>
          <p:spPr>
            <a:xfrm flipH="1">
              <a:off x="899592" y="512386"/>
              <a:ext cx="3416568"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26" idx="3"/>
            </p:cNvCxnSpPr>
            <p:nvPr/>
          </p:nvCxnSpPr>
          <p:spPr>
            <a:xfrm>
              <a:off x="4827839" y="512386"/>
              <a:ext cx="3416569"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4316160" y="404664"/>
              <a:ext cx="511679" cy="215444"/>
            </a:xfrm>
            <a:prstGeom prst="rect">
              <a:avLst/>
            </a:prstGeom>
            <a:noFill/>
          </p:spPr>
          <p:txBody>
            <a:bodyPr wrap="none" rtlCol="0">
              <a:spAutoFit/>
            </a:bodyPr>
            <a:lstStyle/>
            <a:p>
              <a:r>
                <a:rPr lang="fr-FR" sz="800" b="1" dirty="0" smtClean="0">
                  <a:solidFill>
                    <a:schemeClr val="accent6">
                      <a:lumMod val="50000"/>
                    </a:schemeClr>
                  </a:solidFill>
                </a:rPr>
                <a:t>2048</a:t>
              </a:r>
              <a:r>
                <a:rPr lang="fr-FR" sz="800" dirty="0" smtClean="0">
                  <a:solidFill>
                    <a:schemeClr val="accent6">
                      <a:lumMod val="50000"/>
                    </a:schemeClr>
                  </a:solidFill>
                </a:rPr>
                <a:t> </a:t>
              </a:r>
              <a:r>
                <a:rPr lang="fr-FR" sz="800" b="1" dirty="0" smtClean="0">
                  <a:solidFill>
                    <a:schemeClr val="accent6">
                      <a:lumMod val="50000"/>
                    </a:schemeClr>
                  </a:solidFill>
                </a:rPr>
                <a:t>px</a:t>
              </a:r>
              <a:endParaRPr lang="fr-FR" sz="800" b="1" dirty="0">
                <a:solidFill>
                  <a:schemeClr val="accent6">
                    <a:lumMod val="50000"/>
                  </a:schemeClr>
                </a:solidFill>
              </a:endParaRPr>
            </a:p>
          </p:txBody>
        </p:sp>
      </p:grpSp>
      <p:cxnSp>
        <p:nvCxnSpPr>
          <p:cNvPr id="31" name="Connecteur droit avec flèche 30"/>
          <p:cNvCxnSpPr/>
          <p:nvPr/>
        </p:nvCxnSpPr>
        <p:spPr>
          <a:xfrm>
            <a:off x="107504" y="3573016"/>
            <a:ext cx="0" cy="26642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p:nvPr/>
        </p:nvCxnSpPr>
        <p:spPr>
          <a:xfrm flipV="1">
            <a:off x="107504" y="692696"/>
            <a:ext cx="0" cy="259228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a:off x="-81625" y="3321278"/>
            <a:ext cx="513282" cy="215444"/>
          </a:xfrm>
          <a:prstGeom prst="rect">
            <a:avLst/>
          </a:prstGeom>
          <a:noFill/>
        </p:spPr>
        <p:txBody>
          <a:bodyPr wrap="none" rtlCol="0">
            <a:spAutoFit/>
          </a:bodyPr>
          <a:lstStyle/>
          <a:p>
            <a:r>
              <a:rPr lang="fr-FR" sz="800" b="1" dirty="0" smtClean="0">
                <a:solidFill>
                  <a:schemeClr val="accent6">
                    <a:lumMod val="50000"/>
                  </a:schemeClr>
                </a:solidFill>
              </a:rPr>
              <a:t>1536 px</a:t>
            </a:r>
            <a:endParaRPr lang="fr-FR" sz="800" b="1" dirty="0">
              <a:solidFill>
                <a:schemeClr val="accent6">
                  <a:lumMod val="50000"/>
                </a:schemeClr>
              </a:solidFill>
            </a:endParaRPr>
          </a:p>
        </p:txBody>
      </p:sp>
      <p:cxnSp>
        <p:nvCxnSpPr>
          <p:cNvPr id="50" name="Connecteur droit avec flèche 49"/>
          <p:cNvCxnSpPr/>
          <p:nvPr/>
        </p:nvCxnSpPr>
        <p:spPr>
          <a:xfrm>
            <a:off x="251520" y="2852936"/>
            <a:ext cx="0" cy="302433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p:nvPr/>
        </p:nvCxnSpPr>
        <p:spPr>
          <a:xfrm flipV="1">
            <a:off x="251520" y="980728"/>
            <a:ext cx="0" cy="151216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ZoneTexte 56"/>
          <p:cNvSpPr txBox="1"/>
          <p:nvPr/>
        </p:nvSpPr>
        <p:spPr>
          <a:xfrm>
            <a:off x="0" y="2564904"/>
            <a:ext cx="513282" cy="215444"/>
          </a:xfrm>
          <a:prstGeom prst="rect">
            <a:avLst/>
          </a:prstGeom>
          <a:noFill/>
        </p:spPr>
        <p:txBody>
          <a:bodyPr wrap="none" rtlCol="0">
            <a:spAutoFit/>
          </a:bodyPr>
          <a:lstStyle/>
          <a:p>
            <a:r>
              <a:rPr lang="fr-FR" sz="800" b="1" dirty="0" smtClean="0">
                <a:solidFill>
                  <a:schemeClr val="accent6">
                    <a:lumMod val="50000"/>
                  </a:schemeClr>
                </a:solidFill>
              </a:rPr>
              <a:t>1366 px</a:t>
            </a:r>
            <a:endParaRPr lang="fr-FR" sz="800" b="1" dirty="0">
              <a:solidFill>
                <a:schemeClr val="accent6">
                  <a:lumMod val="50000"/>
                </a:schemeClr>
              </a:solidFill>
            </a:endParaRPr>
          </a:p>
        </p:txBody>
      </p:sp>
      <p:cxnSp>
        <p:nvCxnSpPr>
          <p:cNvPr id="59" name="Connecteur droit 58"/>
          <p:cNvCxnSpPr/>
          <p:nvPr/>
        </p:nvCxnSpPr>
        <p:spPr>
          <a:xfrm>
            <a:off x="1055513" y="819467"/>
            <a:ext cx="0" cy="108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Connecteur droit 61"/>
          <p:cNvCxnSpPr/>
          <p:nvPr/>
        </p:nvCxnSpPr>
        <p:spPr>
          <a:xfrm>
            <a:off x="906458" y="971204"/>
            <a:ext cx="108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ZoneTexte 63"/>
          <p:cNvSpPr txBox="1"/>
          <p:nvPr/>
        </p:nvSpPr>
        <p:spPr>
          <a:xfrm>
            <a:off x="1036465" y="699839"/>
            <a:ext cx="38472" cy="92333"/>
          </a:xfrm>
          <a:prstGeom prst="rect">
            <a:avLst/>
          </a:prstGeom>
          <a:noFill/>
        </p:spPr>
        <p:txBody>
          <a:bodyPr wrap="none" lIns="0" tIns="0" rIns="0" bIns="0" rtlCol="0">
            <a:spAutoFit/>
          </a:bodyPr>
          <a:lstStyle/>
          <a:p>
            <a:r>
              <a:rPr lang="fr-FR" sz="600" dirty="0" smtClean="0">
                <a:solidFill>
                  <a:srgbClr val="FF0000"/>
                </a:solidFill>
              </a:rPr>
              <a:t>0</a:t>
            </a:r>
            <a:endParaRPr lang="fr-FR" sz="600" dirty="0">
              <a:solidFill>
                <a:srgbClr val="FF0000"/>
              </a:solidFill>
            </a:endParaRPr>
          </a:p>
        </p:txBody>
      </p:sp>
      <p:sp>
        <p:nvSpPr>
          <p:cNvPr id="65" name="ZoneTexte 64"/>
          <p:cNvSpPr txBox="1"/>
          <p:nvPr/>
        </p:nvSpPr>
        <p:spPr>
          <a:xfrm>
            <a:off x="832346" y="923006"/>
            <a:ext cx="38472" cy="92333"/>
          </a:xfrm>
          <a:prstGeom prst="rect">
            <a:avLst/>
          </a:prstGeom>
          <a:noFill/>
        </p:spPr>
        <p:txBody>
          <a:bodyPr wrap="none" lIns="0" tIns="0" rIns="0" bIns="0" rtlCol="0">
            <a:spAutoFit/>
          </a:bodyPr>
          <a:lstStyle/>
          <a:p>
            <a:r>
              <a:rPr lang="fr-FR" sz="600" dirty="0" smtClean="0">
                <a:solidFill>
                  <a:srgbClr val="FF0000"/>
                </a:solidFill>
              </a:rPr>
              <a:t>0</a:t>
            </a:r>
            <a:endParaRPr lang="fr-FR" sz="600" dirty="0">
              <a:solidFill>
                <a:srgbClr val="FF0000"/>
              </a:solidFill>
            </a:endParaRPr>
          </a:p>
        </p:txBody>
      </p:sp>
      <p:cxnSp>
        <p:nvCxnSpPr>
          <p:cNvPr id="66" name="Connecteur droit 65"/>
          <p:cNvCxnSpPr/>
          <p:nvPr/>
        </p:nvCxnSpPr>
        <p:spPr>
          <a:xfrm>
            <a:off x="4567816" y="3271228"/>
            <a:ext cx="0" cy="108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Connecteur droit 66"/>
          <p:cNvCxnSpPr/>
          <p:nvPr/>
        </p:nvCxnSpPr>
        <p:spPr>
          <a:xfrm>
            <a:off x="4418761" y="3422965"/>
            <a:ext cx="108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ZoneTexte 67"/>
          <p:cNvSpPr txBox="1"/>
          <p:nvPr/>
        </p:nvSpPr>
        <p:spPr>
          <a:xfrm>
            <a:off x="4548768" y="3151600"/>
            <a:ext cx="38472" cy="92333"/>
          </a:xfrm>
          <a:prstGeom prst="rect">
            <a:avLst/>
          </a:prstGeom>
          <a:noFill/>
        </p:spPr>
        <p:txBody>
          <a:bodyPr wrap="none" lIns="0" tIns="0" rIns="0" bIns="0" rtlCol="0">
            <a:spAutoFit/>
          </a:bodyPr>
          <a:lstStyle/>
          <a:p>
            <a:r>
              <a:rPr lang="fr-FR" sz="600" dirty="0" smtClean="0">
                <a:solidFill>
                  <a:srgbClr val="FF0000"/>
                </a:solidFill>
              </a:rPr>
              <a:t>0</a:t>
            </a:r>
            <a:endParaRPr lang="fr-FR" sz="600" dirty="0">
              <a:solidFill>
                <a:srgbClr val="FF0000"/>
              </a:solidFill>
            </a:endParaRPr>
          </a:p>
        </p:txBody>
      </p:sp>
      <p:sp>
        <p:nvSpPr>
          <p:cNvPr id="69" name="ZoneTexte 68"/>
          <p:cNvSpPr txBox="1"/>
          <p:nvPr/>
        </p:nvSpPr>
        <p:spPr>
          <a:xfrm>
            <a:off x="4344649" y="3374767"/>
            <a:ext cx="38472" cy="92333"/>
          </a:xfrm>
          <a:prstGeom prst="rect">
            <a:avLst/>
          </a:prstGeom>
          <a:noFill/>
        </p:spPr>
        <p:txBody>
          <a:bodyPr wrap="none" lIns="0" tIns="0" rIns="0" bIns="0" rtlCol="0">
            <a:spAutoFit/>
          </a:bodyPr>
          <a:lstStyle/>
          <a:p>
            <a:r>
              <a:rPr lang="fr-FR" sz="600" dirty="0" smtClean="0">
                <a:solidFill>
                  <a:srgbClr val="FF0000"/>
                </a:solidFill>
              </a:rPr>
              <a:t>0</a:t>
            </a:r>
            <a:endParaRPr lang="fr-FR" sz="600" dirty="0">
              <a:solidFill>
                <a:srgbClr val="FF0000"/>
              </a:solidFill>
            </a:endParaRPr>
          </a:p>
        </p:txBody>
      </p:sp>
      <p:grpSp>
        <p:nvGrpSpPr>
          <p:cNvPr id="3" name="Groupe 38"/>
          <p:cNvGrpSpPr/>
          <p:nvPr/>
        </p:nvGrpSpPr>
        <p:grpSpPr>
          <a:xfrm>
            <a:off x="368335" y="664200"/>
            <a:ext cx="8748377" cy="5529600"/>
            <a:chOff x="198000" y="664200"/>
            <a:chExt cx="8748377" cy="5529600"/>
          </a:xfrm>
        </p:grpSpPr>
        <p:sp>
          <p:nvSpPr>
            <p:cNvPr id="4" name="Rectangle 3"/>
            <p:cNvSpPr/>
            <p:nvPr/>
          </p:nvSpPr>
          <p:spPr>
            <a:xfrm>
              <a:off x="885600" y="970200"/>
              <a:ext cx="7372800" cy="49176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98000" y="664200"/>
              <a:ext cx="8748000" cy="55296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8136540" y="666669"/>
              <a:ext cx="809837" cy="215444"/>
            </a:xfrm>
            <a:prstGeom prst="rect">
              <a:avLst/>
            </a:prstGeom>
            <a:noFill/>
          </p:spPr>
          <p:txBody>
            <a:bodyPr wrap="none" rtlCol="0">
              <a:spAutoFit/>
            </a:bodyPr>
            <a:lstStyle/>
            <a:p>
              <a:r>
                <a:rPr lang="fr-FR" sz="800" dirty="0" smtClean="0">
                  <a:latin typeface="Arial" pitchFamily="34" charset="0"/>
                  <a:cs typeface="Arial" pitchFamily="34" charset="0"/>
                </a:rPr>
                <a:t>Graphic Zone</a:t>
              </a:r>
              <a:endParaRPr lang="fr-FR" sz="800" dirty="0">
                <a:latin typeface="Arial" pitchFamily="34" charset="0"/>
                <a:cs typeface="Arial" pitchFamily="34" charset="0"/>
              </a:endParaRPr>
            </a:p>
          </p:txBody>
        </p:sp>
        <p:sp>
          <p:nvSpPr>
            <p:cNvPr id="7" name="ZoneTexte 6"/>
            <p:cNvSpPr txBox="1"/>
            <p:nvPr/>
          </p:nvSpPr>
          <p:spPr>
            <a:xfrm>
              <a:off x="7586795" y="972051"/>
              <a:ext cx="662361" cy="215444"/>
            </a:xfrm>
            <a:prstGeom prst="rect">
              <a:avLst/>
            </a:prstGeom>
            <a:noFill/>
          </p:spPr>
          <p:txBody>
            <a:bodyPr wrap="none" rtlCol="0">
              <a:spAutoFit/>
            </a:bodyPr>
            <a:lstStyle/>
            <a:p>
              <a:r>
                <a:rPr lang="fr-FR" sz="800" dirty="0" smtClean="0">
                  <a:latin typeface="Arial" pitchFamily="34" charset="0"/>
                  <a:cs typeface="Arial" pitchFamily="34" charset="0"/>
                </a:rPr>
                <a:t>Safe Zone</a:t>
              </a:r>
              <a:endParaRPr lang="fr-FR" sz="800" dirty="0">
                <a:latin typeface="Arial" pitchFamily="34" charset="0"/>
                <a:cs typeface="Arial" pitchFamily="34" charset="0"/>
              </a:endParaRPr>
            </a:p>
          </p:txBody>
        </p:sp>
      </p:grpSp>
      <p:sp>
        <p:nvSpPr>
          <p:cNvPr id="46" name="Ellipse 45"/>
          <p:cNvSpPr/>
          <p:nvPr/>
        </p:nvSpPr>
        <p:spPr>
          <a:xfrm>
            <a:off x="1115616" y="5157192"/>
            <a:ext cx="648072" cy="64807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47" name="ZoneTexte 46"/>
          <p:cNvSpPr txBox="1"/>
          <p:nvPr/>
        </p:nvSpPr>
        <p:spPr>
          <a:xfrm>
            <a:off x="1259632" y="5301208"/>
            <a:ext cx="309700" cy="369332"/>
          </a:xfrm>
          <a:prstGeom prst="rect">
            <a:avLst/>
          </a:prstGeom>
          <a:noFill/>
        </p:spPr>
        <p:txBody>
          <a:bodyPr wrap="none" rtlCol="0">
            <a:spAutoFit/>
          </a:bodyPr>
          <a:lstStyle/>
          <a:p>
            <a:r>
              <a:rPr lang="fr-FR" dirty="0"/>
              <a:t>R</a:t>
            </a:r>
          </a:p>
        </p:txBody>
      </p:sp>
      <p:grpSp>
        <p:nvGrpSpPr>
          <p:cNvPr id="8" name="Groupe 21"/>
          <p:cNvGrpSpPr/>
          <p:nvPr/>
        </p:nvGrpSpPr>
        <p:grpSpPr>
          <a:xfrm>
            <a:off x="323528" y="332656"/>
            <a:ext cx="8784976" cy="215444"/>
            <a:chOff x="179512" y="404664"/>
            <a:chExt cx="8784976" cy="215444"/>
          </a:xfrm>
        </p:grpSpPr>
        <p:cxnSp>
          <p:nvCxnSpPr>
            <p:cNvPr id="11" name="Connecteur droit avec flèche 10"/>
            <p:cNvCxnSpPr>
              <a:stCxn id="16" idx="1"/>
            </p:cNvCxnSpPr>
            <p:nvPr/>
          </p:nvCxnSpPr>
          <p:spPr>
            <a:xfrm flipH="1">
              <a:off x="179512" y="512386"/>
              <a:ext cx="4136648"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a:stCxn id="16" idx="3"/>
            </p:cNvCxnSpPr>
            <p:nvPr/>
          </p:nvCxnSpPr>
          <p:spPr>
            <a:xfrm>
              <a:off x="4827839" y="512386"/>
              <a:ext cx="4136649"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4316160" y="404664"/>
              <a:ext cx="511679" cy="215444"/>
            </a:xfrm>
            <a:prstGeom prst="rect">
              <a:avLst/>
            </a:prstGeom>
            <a:noFill/>
          </p:spPr>
          <p:txBody>
            <a:bodyPr wrap="none" rtlCol="0">
              <a:spAutoFit/>
            </a:bodyPr>
            <a:lstStyle/>
            <a:p>
              <a:r>
                <a:rPr lang="fr-FR" sz="800" b="1" dirty="0" smtClean="0">
                  <a:solidFill>
                    <a:schemeClr val="accent6">
                      <a:lumMod val="50000"/>
                    </a:schemeClr>
                  </a:solidFill>
                </a:rPr>
                <a:t>2430</a:t>
              </a:r>
              <a:r>
                <a:rPr lang="fr-FR" sz="800" dirty="0" smtClean="0">
                  <a:solidFill>
                    <a:schemeClr val="accent6">
                      <a:lumMod val="50000"/>
                    </a:schemeClr>
                  </a:solidFill>
                </a:rPr>
                <a:t> </a:t>
              </a:r>
              <a:r>
                <a:rPr lang="fr-FR" sz="800" b="1" dirty="0" smtClean="0">
                  <a:solidFill>
                    <a:schemeClr val="accent6">
                      <a:lumMod val="50000"/>
                    </a:schemeClr>
                  </a:solidFill>
                </a:rPr>
                <a:t>px</a:t>
              </a:r>
              <a:endParaRPr lang="fr-FR" sz="800" b="1" dirty="0">
                <a:solidFill>
                  <a:schemeClr val="accent6">
                    <a:lumMod val="50000"/>
                  </a:schemeClr>
                </a:solidFill>
              </a:endParaRPr>
            </a:p>
          </p:txBody>
        </p:sp>
      </p:grpSp>
      <p:sp>
        <p:nvSpPr>
          <p:cNvPr id="35" name="ZoneTexte 34"/>
          <p:cNvSpPr txBox="1"/>
          <p:nvPr/>
        </p:nvSpPr>
        <p:spPr>
          <a:xfrm>
            <a:off x="2694309" y="2924944"/>
            <a:ext cx="1279196" cy="923330"/>
          </a:xfrm>
          <a:prstGeom prst="rect">
            <a:avLst/>
          </a:prstGeom>
          <a:noFill/>
        </p:spPr>
        <p:txBody>
          <a:bodyPr wrap="none" rtlCol="0">
            <a:spAutoFit/>
          </a:bodyPr>
          <a:lstStyle/>
          <a:p>
            <a:r>
              <a:rPr lang="fr-FR" dirty="0" smtClean="0"/>
              <a:t>Jauge </a:t>
            </a:r>
            <a:br>
              <a:rPr lang="fr-FR" dirty="0" smtClean="0"/>
            </a:br>
            <a:r>
              <a:rPr lang="fr-FR" dirty="0" smtClean="0"/>
              <a:t>De </a:t>
            </a:r>
            <a:br>
              <a:rPr lang="fr-FR" dirty="0" smtClean="0"/>
            </a:br>
            <a:r>
              <a:rPr lang="fr-FR" dirty="0" smtClean="0"/>
              <a:t>Progression</a:t>
            </a:r>
            <a:endParaRPr lang="fr-FR" dirty="0"/>
          </a:p>
        </p:txBody>
      </p:sp>
      <p:sp>
        <p:nvSpPr>
          <p:cNvPr id="36" name="ZoneTexte 35"/>
          <p:cNvSpPr txBox="1"/>
          <p:nvPr/>
        </p:nvSpPr>
        <p:spPr>
          <a:xfrm>
            <a:off x="2478285" y="1124744"/>
            <a:ext cx="1824859" cy="369332"/>
          </a:xfrm>
          <a:prstGeom prst="rect">
            <a:avLst/>
          </a:prstGeom>
          <a:noFill/>
        </p:spPr>
        <p:txBody>
          <a:bodyPr wrap="none" rtlCol="0">
            <a:spAutoFit/>
          </a:bodyPr>
          <a:lstStyle/>
          <a:p>
            <a:r>
              <a:rPr lang="fr-FR" dirty="0" smtClean="0"/>
              <a:t>TITRE DU NIVEAU</a:t>
            </a:r>
            <a:endParaRPr lang="fr-FR" dirty="0"/>
          </a:p>
        </p:txBody>
      </p:sp>
      <p:sp>
        <p:nvSpPr>
          <p:cNvPr id="37" name="ZoneTexte 36"/>
          <p:cNvSpPr txBox="1"/>
          <p:nvPr/>
        </p:nvSpPr>
        <p:spPr>
          <a:xfrm>
            <a:off x="2478285" y="4293096"/>
            <a:ext cx="2021707" cy="369332"/>
          </a:xfrm>
          <a:prstGeom prst="rect">
            <a:avLst/>
          </a:prstGeom>
          <a:noFill/>
        </p:spPr>
        <p:txBody>
          <a:bodyPr wrap="none" rtlCol="0">
            <a:spAutoFit/>
          </a:bodyPr>
          <a:lstStyle/>
          <a:p>
            <a:r>
              <a:rPr lang="fr-FR" dirty="0" smtClean="0"/>
              <a:t>IMG DE L UPGRADE</a:t>
            </a:r>
            <a:endParaRPr lang="fr-FR" dirty="0"/>
          </a:p>
        </p:txBody>
      </p:sp>
      <p:sp>
        <p:nvSpPr>
          <p:cNvPr id="38" name="Rectangle 37"/>
          <p:cNvSpPr/>
          <p:nvPr/>
        </p:nvSpPr>
        <p:spPr>
          <a:xfrm>
            <a:off x="8100392" y="620688"/>
            <a:ext cx="1043608" cy="56166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9" name="Rectangle 38"/>
          <p:cNvSpPr/>
          <p:nvPr/>
        </p:nvSpPr>
        <p:spPr>
          <a:xfrm>
            <a:off x="7020272" y="620688"/>
            <a:ext cx="1044000" cy="56166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40" name="Rectangle 39"/>
          <p:cNvSpPr/>
          <p:nvPr/>
        </p:nvSpPr>
        <p:spPr>
          <a:xfrm>
            <a:off x="5940152" y="620688"/>
            <a:ext cx="1044000" cy="56166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TotalTime>
  <Words>205</Words>
  <Application>Microsoft Office PowerPoint</Application>
  <PresentationFormat>Affichage à l'écran (4:3)</PresentationFormat>
  <Paragraphs>46</Paragraphs>
  <Slides>2</Slides>
  <Notes>2</Notes>
  <HiddenSlides>0</HiddenSlides>
  <MMClips>0</MMClips>
  <ScaleCrop>false</ScaleCrop>
  <HeadingPairs>
    <vt:vector size="4" baseType="variant">
      <vt:variant>
        <vt:lpstr>Thème</vt:lpstr>
      </vt:variant>
      <vt:variant>
        <vt:i4>1</vt:i4>
      </vt:variant>
      <vt:variant>
        <vt:lpstr>Titres des diapositives</vt:lpstr>
      </vt:variant>
      <vt:variant>
        <vt:i4>2</vt:i4>
      </vt:variant>
    </vt:vector>
  </HeadingPairs>
  <TitlesOfParts>
    <vt:vector size="3" baseType="lpstr">
      <vt:lpstr>Thème Office</vt:lpstr>
      <vt:lpstr>Diapositive 1</vt:lpstr>
      <vt:lpstr>Diapositive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Cindy</dc:creator>
  <cp:lastModifiedBy>Cyprien LARROUY</cp:lastModifiedBy>
  <cp:revision>50</cp:revision>
  <dcterms:created xsi:type="dcterms:W3CDTF">2015-05-01T11:30:33Z</dcterms:created>
  <dcterms:modified xsi:type="dcterms:W3CDTF">2015-05-03T16:33:37Z</dcterms:modified>
</cp:coreProperties>
</file>