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218" autoAdjust="0"/>
  </p:normalViewPr>
  <p:slideViewPr>
    <p:cSldViewPr showGuides="1">
      <p:cViewPr>
        <p:scale>
          <a:sx n="66" d="100"/>
          <a:sy n="66" d="100"/>
        </p:scale>
        <p:origin x="-2898"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A6B922-F1B3-4EDF-A229-0EE1FE41AF62}" type="datetimeFigureOut">
              <a:rPr lang="fr-FR" smtClean="0"/>
              <a:pPr/>
              <a:t>03/05/2015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2BC618-9461-49A6-B594-4BDC9680E496}"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b="1" dirty="0" smtClean="0"/>
              <a:t>DIMENSIONS</a:t>
            </a:r>
          </a:p>
          <a:p>
            <a:endParaRPr lang="fr-FR" dirty="0" smtClean="0"/>
          </a:p>
          <a:p>
            <a:pPr>
              <a:buFontTx/>
              <a:buChar char="-"/>
            </a:pPr>
            <a:r>
              <a:rPr lang="fr-FR" dirty="0" smtClean="0"/>
              <a:t> Chaque écran comporte une Safe Zone </a:t>
            </a:r>
            <a:r>
              <a:rPr lang="fr-FR" baseline="0" dirty="0" smtClean="0"/>
              <a:t>qui est toujours affichée en intégralité, quelles que soient les dimensions de l’écran </a:t>
            </a:r>
            <a:r>
              <a:rPr lang="fr-FR" dirty="0" smtClean="0"/>
              <a:t>(2048</a:t>
            </a:r>
            <a:r>
              <a:rPr lang="fr-FR" baseline="0" dirty="0" smtClean="0"/>
              <a:t> x 1366 px).</a:t>
            </a:r>
          </a:p>
          <a:p>
            <a:pPr>
              <a:buFontTx/>
              <a:buChar char="-"/>
            </a:pPr>
            <a:endParaRPr lang="fr-FR" baseline="0" dirty="0" smtClean="0"/>
          </a:p>
          <a:p>
            <a:pPr>
              <a:buFontTx/>
              <a:buChar char="-"/>
            </a:pPr>
            <a:r>
              <a:rPr lang="fr-FR" dirty="0" smtClean="0"/>
              <a:t> En</a:t>
            </a:r>
            <a:r>
              <a:rPr lang="fr-FR" baseline="0" dirty="0" smtClean="0"/>
              <a:t> fonction des proportions de l’écran (4:3, 16:9, 16:10, etc.) une partie de la Graphic Zone peut également être affichée (2430 x 1536 px).</a:t>
            </a:r>
          </a:p>
          <a:p>
            <a:pPr>
              <a:buFontTx/>
              <a:buChar char="-"/>
            </a:pPr>
            <a:r>
              <a:rPr lang="fr-FR" baseline="0" dirty="0" smtClean="0"/>
              <a:t> Cette zone permet de s’assurer de l’habillage des bords de l’écran pour la majorité des formats, et ne doit pas contenir de boutons ou d’éléments importants car on ne sait pas si elle sera affichée ou non.</a:t>
            </a:r>
            <a:endParaRPr lang="fr-FR" dirty="0" smtClean="0"/>
          </a:p>
          <a:p>
            <a:endParaRPr lang="fr-FR" dirty="0" smtClean="0"/>
          </a:p>
          <a:p>
            <a:r>
              <a:rPr lang="fr-FR" dirty="0" smtClean="0"/>
              <a:t>- Chaque écran va comporter un fond</a:t>
            </a:r>
            <a:r>
              <a:rPr lang="fr-FR" baseline="0" dirty="0" smtClean="0"/>
              <a:t> qui s’adaptera complètement à la fenêtre de jeu (même dans les cas ou elle est anormalement étirée, au-delà de la Graphic Zone)</a:t>
            </a:r>
          </a:p>
          <a:p>
            <a:pPr>
              <a:buFontTx/>
              <a:buChar char="-"/>
            </a:pPr>
            <a:r>
              <a:rPr lang="fr-FR" baseline="0" dirty="0" smtClean="0"/>
              <a:t> Ce fond sera un .</a:t>
            </a:r>
            <a:r>
              <a:rPr lang="fr-FR" baseline="0" dirty="0" err="1" smtClean="0"/>
              <a:t>png</a:t>
            </a:r>
            <a:r>
              <a:rPr lang="fr-FR" baseline="0" dirty="0" smtClean="0"/>
              <a:t> étiré pour s’adapter à la taille disponible (50 x 50 px étiré).</a:t>
            </a:r>
          </a:p>
          <a:p>
            <a:pPr>
              <a:buFontTx/>
              <a:buChar char="-"/>
            </a:pPr>
            <a:endParaRPr lang="fr-FR" baseline="0" dirty="0" smtClean="0"/>
          </a:p>
          <a:p>
            <a:pPr>
              <a:buFontTx/>
              <a:buNone/>
            </a:pPr>
            <a:r>
              <a:rPr lang="fr-FR" b="1" baseline="0" dirty="0" smtClean="0"/>
              <a:t>« CALQUES »</a:t>
            </a:r>
          </a:p>
          <a:p>
            <a:pPr>
              <a:buFontTx/>
              <a:buNone/>
            </a:pPr>
            <a:endParaRPr lang="fr-FR" b="0" baseline="0" dirty="0" smtClean="0"/>
          </a:p>
          <a:p>
            <a:pPr>
              <a:buFontTx/>
              <a:buChar char="-"/>
            </a:pPr>
            <a:r>
              <a:rPr lang="fr-FR" b="0" baseline="0" dirty="0" smtClean="0"/>
              <a:t> Tout écran a donc au minimum ce fond étiré, et on peut ajouter par-dessus les objets que l’on veut en prenant en compte les contraintes de Safe Zone et Graphic Zone</a:t>
            </a:r>
          </a:p>
          <a:p>
            <a:pPr>
              <a:buFontTx/>
              <a:buChar char="-"/>
            </a:pPr>
            <a:endParaRPr lang="fr-FR" b="0" baseline="0" dirty="0" smtClean="0"/>
          </a:p>
          <a:p>
            <a:pPr>
              <a:buFontTx/>
              <a:buNone/>
            </a:pPr>
            <a:r>
              <a:rPr lang="fr-FR" b="1" dirty="0" smtClean="0"/>
              <a:t>ANCRES</a:t>
            </a:r>
          </a:p>
          <a:p>
            <a:pPr>
              <a:buFontTx/>
              <a:buNone/>
            </a:pPr>
            <a:endParaRPr lang="fr-FR" b="1" dirty="0" smtClean="0"/>
          </a:p>
          <a:p>
            <a:pPr>
              <a:buFontTx/>
              <a:buChar char="-"/>
            </a:pPr>
            <a:r>
              <a:rPr lang="fr-FR" b="0" dirty="0" smtClean="0"/>
              <a:t> Certains objets auront</a:t>
            </a:r>
            <a:r>
              <a:rPr lang="fr-FR" b="0" baseline="0" dirty="0" smtClean="0"/>
              <a:t> leur ancre centrée par rapport à l’écran (c’est le cas des images de background par exemple)</a:t>
            </a:r>
          </a:p>
          <a:p>
            <a:pPr>
              <a:buFontTx/>
              <a:buChar char="-"/>
            </a:pPr>
            <a:r>
              <a:rPr lang="fr-FR" b="0" baseline="0" dirty="0" smtClean="0"/>
              <a:t> Les </a:t>
            </a:r>
            <a:r>
              <a:rPr lang="fr-FR" b="0" baseline="0" dirty="0" err="1" smtClean="0"/>
              <a:t>assets</a:t>
            </a:r>
            <a:r>
              <a:rPr lang="fr-FR" b="0" baseline="0" dirty="0" smtClean="0"/>
              <a:t> in-game seront dans le repère de la </a:t>
            </a:r>
            <a:r>
              <a:rPr lang="fr-FR" b="0" baseline="0" dirty="0" err="1" smtClean="0"/>
              <a:t>safe</a:t>
            </a:r>
            <a:r>
              <a:rPr lang="fr-FR" b="0" baseline="0" dirty="0" smtClean="0"/>
              <a:t> zone (les backgrounds du jeu par ex.)</a:t>
            </a:r>
          </a:p>
          <a:p>
            <a:pPr>
              <a:buFontTx/>
              <a:buChar char="-"/>
            </a:pPr>
            <a:r>
              <a:rPr lang="fr-FR" b="0" baseline="0" dirty="0" smtClean="0"/>
              <a:t> Les éléments du HUD peuvent être ancrés dans les coins top </a:t>
            </a:r>
            <a:r>
              <a:rPr lang="fr-FR" b="0" baseline="0" dirty="0" err="1" smtClean="0"/>
              <a:t>left</a:t>
            </a:r>
            <a:r>
              <a:rPr lang="fr-FR" b="0" baseline="0" dirty="0" smtClean="0"/>
              <a:t> ou top right de l’écran</a:t>
            </a:r>
            <a:endParaRPr lang="fr-FR" b="0" dirty="0"/>
          </a:p>
        </p:txBody>
      </p:sp>
      <p:sp>
        <p:nvSpPr>
          <p:cNvPr id="4" name="Espace réservé du numéro de diapositive 3"/>
          <p:cNvSpPr>
            <a:spLocks noGrp="1"/>
          </p:cNvSpPr>
          <p:nvPr>
            <p:ph type="sldNum" sz="quarter" idx="10"/>
          </p:nvPr>
        </p:nvSpPr>
        <p:spPr/>
        <p:txBody>
          <a:bodyPr/>
          <a:lstStyle/>
          <a:p>
            <a:fld id="{192BC618-9461-49A6-B594-4BDC9680E496}"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dirty="0" smtClean="0"/>
              <a:t>Contraintes particulières de l’écran de </a:t>
            </a:r>
            <a:r>
              <a:rPr lang="fr-FR" b="1" dirty="0" err="1" smtClean="0"/>
              <a:t>Preload</a:t>
            </a:r>
            <a:endParaRPr lang="fr-FR" b="1" dirty="0" smtClean="0"/>
          </a:p>
          <a:p>
            <a:endParaRPr lang="fr-FR" baseline="0" dirty="0" smtClean="0"/>
          </a:p>
          <a:p>
            <a:pPr>
              <a:buFontTx/>
              <a:buChar char="-"/>
            </a:pPr>
            <a:r>
              <a:rPr lang="fr-FR" baseline="0" dirty="0" smtClean="0"/>
              <a:t> Chargement d’</a:t>
            </a:r>
            <a:r>
              <a:rPr lang="fr-FR" baseline="0" dirty="0" err="1" smtClean="0"/>
              <a:t>assets</a:t>
            </a:r>
            <a:r>
              <a:rPr lang="fr-FR" baseline="0" dirty="0" smtClean="0"/>
              <a:t> minimum car il doit être affiché rapidement --&gt; on utilise a priori aucune image de grande taille, donc pas d’image de fond d’écran travaillée.</a:t>
            </a:r>
          </a:p>
          <a:p>
            <a:pPr>
              <a:buFontTx/>
              <a:buChar char="-"/>
            </a:pPr>
            <a:r>
              <a:rPr lang="fr-FR" baseline="0" dirty="0" smtClean="0"/>
              <a:t> En revanche, on a toujours le fond d’écran étiré de base sur lequel il est possible de faire défiler des </a:t>
            </a:r>
            <a:r>
              <a:rPr lang="fr-FR" baseline="0" dirty="0" err="1" smtClean="0"/>
              <a:t>assets</a:t>
            </a:r>
            <a:r>
              <a:rPr lang="fr-FR" baseline="0" dirty="0" smtClean="0"/>
              <a:t>, les nuages dans l’exemple ici.</a:t>
            </a:r>
          </a:p>
          <a:p>
            <a:pPr>
              <a:buFontTx/>
              <a:buChar char="-"/>
            </a:pPr>
            <a:endParaRPr lang="fr-FR" baseline="0" dirty="0" smtClean="0"/>
          </a:p>
          <a:p>
            <a:pPr>
              <a:buFontTx/>
              <a:buChar char="-"/>
            </a:pPr>
            <a:r>
              <a:rPr lang="fr-FR" baseline="0" dirty="0" smtClean="0"/>
              <a:t> Par simplicité et vu le temps d’affichage de l’écran de </a:t>
            </a:r>
            <a:r>
              <a:rPr lang="fr-FR" baseline="0" dirty="0" err="1" smtClean="0"/>
              <a:t>preload</a:t>
            </a:r>
            <a:r>
              <a:rPr lang="fr-FR" baseline="0" dirty="0" smtClean="0"/>
              <a:t> (quelques secondes), on affichera rien d’autre que la barre de chargement.</a:t>
            </a:r>
          </a:p>
          <a:p>
            <a:pPr>
              <a:buFontTx/>
              <a:buChar char="-"/>
            </a:pPr>
            <a:r>
              <a:rPr lang="fr-FR" baseline="0" dirty="0" smtClean="0"/>
              <a:t> Elle est constituée d’un rectangle de fond (ici blanc) et d’un rectangle pour la barre (ici vert foncé) qui sera étiré vers la droite au fur et à mesure du chargement.</a:t>
            </a:r>
          </a:p>
          <a:p>
            <a:pPr>
              <a:buFontTx/>
              <a:buChar char="-"/>
            </a:pPr>
            <a:r>
              <a:rPr lang="fr-FR" baseline="0" dirty="0" smtClean="0"/>
              <a:t> Nous prévenir si vous avez besoin que l’on découpe la barre avec un bloc de début fixe, un bloc milieu étirable et un bloc de fin fixe (deuxième barre)</a:t>
            </a:r>
          </a:p>
          <a:p>
            <a:pPr>
              <a:buFontTx/>
              <a:buNone/>
            </a:pPr>
            <a:endParaRPr lang="fr-FR" dirty="0" smtClean="0"/>
          </a:p>
          <a:p>
            <a:pPr>
              <a:buFontTx/>
              <a:buNone/>
            </a:pPr>
            <a:endParaRPr lang="fr-FR" dirty="0"/>
          </a:p>
        </p:txBody>
      </p:sp>
      <p:sp>
        <p:nvSpPr>
          <p:cNvPr id="4" name="Espace réservé du numéro de diapositive 3"/>
          <p:cNvSpPr>
            <a:spLocks noGrp="1"/>
          </p:cNvSpPr>
          <p:nvPr>
            <p:ph type="sldNum" sz="quarter" idx="10"/>
          </p:nvPr>
        </p:nvSpPr>
        <p:spPr/>
        <p:txBody>
          <a:bodyPr/>
          <a:lstStyle/>
          <a:p>
            <a:fld id="{192BC618-9461-49A6-B594-4BDC9680E496}"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b="1" dirty="0" smtClean="0"/>
              <a:t>Contraintes particulières de l’écran </a:t>
            </a:r>
            <a:r>
              <a:rPr lang="fr-FR" b="1" baseline="0" dirty="0" smtClean="0"/>
              <a:t>Titre</a:t>
            </a:r>
            <a:endParaRPr lang="fr-FR" b="1" dirty="0" smtClean="0"/>
          </a:p>
          <a:p>
            <a:endParaRPr lang="fr-FR" baseline="0" dirty="0" smtClean="0"/>
          </a:p>
          <a:p>
            <a:pPr>
              <a:buFontTx/>
              <a:buNone/>
            </a:pPr>
            <a:r>
              <a:rPr lang="fr-FR" b="1" baseline="0" dirty="0" smtClean="0"/>
              <a:t>Background</a:t>
            </a:r>
            <a:endParaRPr lang="fr-FR" baseline="0" dirty="0" smtClean="0"/>
          </a:p>
          <a:p>
            <a:pPr>
              <a:buFontTx/>
              <a:buChar char="-"/>
            </a:pPr>
            <a:r>
              <a:rPr lang="fr-FR" baseline="0" dirty="0" smtClean="0"/>
              <a:t> toujours l’image de fond par défaut pour les écrans très allongés (ici en vert clair qui déborde à gauche de la Graphic Zone)</a:t>
            </a:r>
          </a:p>
          <a:p>
            <a:pPr>
              <a:buFontTx/>
              <a:buChar char="-"/>
            </a:pPr>
            <a:r>
              <a:rPr lang="fr-FR" baseline="0" dirty="0" smtClean="0"/>
              <a:t> Une image de fond 2430 x 1536 avec rien d’important en dehors de la </a:t>
            </a:r>
            <a:r>
              <a:rPr lang="fr-FR" baseline="0" dirty="0" err="1" smtClean="0"/>
              <a:t>safe</a:t>
            </a:r>
            <a:r>
              <a:rPr lang="fr-FR" baseline="0" dirty="0" smtClean="0"/>
              <a:t> zone (ici le ciel)</a:t>
            </a:r>
          </a:p>
          <a:p>
            <a:pPr>
              <a:buFontTx/>
              <a:buNone/>
            </a:pPr>
            <a:endParaRPr lang="fr-FR" baseline="0" dirty="0" smtClean="0"/>
          </a:p>
          <a:p>
            <a:pPr>
              <a:buFontTx/>
              <a:buNone/>
            </a:pPr>
            <a:r>
              <a:rPr lang="fr-FR" b="1" baseline="0" dirty="0" smtClean="0"/>
              <a:t>Titre</a:t>
            </a:r>
            <a:endParaRPr lang="fr-FR" baseline="0" dirty="0" smtClean="0"/>
          </a:p>
          <a:p>
            <a:pPr>
              <a:buFontTx/>
              <a:buNone/>
            </a:pPr>
            <a:r>
              <a:rPr lang="fr-FR" baseline="0" dirty="0" smtClean="0"/>
              <a:t>- Comme le titre du jeu doit être localisé (</a:t>
            </a:r>
            <a:r>
              <a:rPr lang="fr-FR" baseline="0" dirty="0" err="1" smtClean="0"/>
              <a:t>fr</a:t>
            </a:r>
            <a:r>
              <a:rPr lang="fr-FR" baseline="0" dirty="0" smtClean="0"/>
              <a:t>/en) soit vous nous </a:t>
            </a:r>
            <a:r>
              <a:rPr lang="fr-FR" baseline="0" dirty="0" smtClean="0"/>
              <a:t>utilisez une </a:t>
            </a:r>
            <a:r>
              <a:rPr lang="fr-FR" baseline="0" dirty="0" smtClean="0"/>
              <a:t>police TTF </a:t>
            </a:r>
            <a:r>
              <a:rPr lang="fr-FR" baseline="0" dirty="0" smtClean="0"/>
              <a:t>et </a:t>
            </a:r>
            <a:r>
              <a:rPr lang="fr-FR" baseline="0" dirty="0" smtClean="0"/>
              <a:t>on </a:t>
            </a:r>
            <a:r>
              <a:rPr lang="fr-FR" baseline="0" dirty="0" smtClean="0"/>
              <a:t>gère la traduction </a:t>
            </a:r>
            <a:r>
              <a:rPr lang="fr-FR" baseline="0" dirty="0" smtClean="0"/>
              <a:t>par code, soit deux images différentes pour </a:t>
            </a:r>
            <a:r>
              <a:rPr lang="fr-FR" baseline="0" smtClean="0"/>
              <a:t>le </a:t>
            </a:r>
            <a:r>
              <a:rPr lang="fr-FR" baseline="0" smtClean="0"/>
              <a:t>titre.</a:t>
            </a:r>
            <a:endParaRPr lang="fr-FR" baseline="0" dirty="0" smtClean="0"/>
          </a:p>
          <a:p>
            <a:pPr>
              <a:buFontTx/>
              <a:buNone/>
            </a:pPr>
            <a:endParaRPr lang="fr-FR" baseline="0" dirty="0" smtClean="0"/>
          </a:p>
          <a:p>
            <a:pPr>
              <a:buFontTx/>
              <a:buNone/>
            </a:pPr>
            <a:r>
              <a:rPr lang="fr-FR" b="1" baseline="0" dirty="0" smtClean="0"/>
              <a:t>Boutons</a:t>
            </a:r>
            <a:endParaRPr lang="fr-FR" baseline="0" dirty="0" smtClean="0"/>
          </a:p>
          <a:p>
            <a:pPr>
              <a:buFontTx/>
              <a:buChar char="-"/>
            </a:pPr>
            <a:r>
              <a:rPr lang="fr-FR" baseline="0" dirty="0" smtClean="0"/>
              <a:t> deux boutons avec un symbole « </a:t>
            </a:r>
            <a:r>
              <a:rPr lang="fr-FR" baseline="0" dirty="0" err="1" smtClean="0"/>
              <a:t>play</a:t>
            </a:r>
            <a:r>
              <a:rPr lang="fr-FR" baseline="0" dirty="0" smtClean="0"/>
              <a:t> » et « options » qui sont de taille et de forme libres, sauf le bouton Play doit être un peu plus gros que le bouton options.</a:t>
            </a:r>
          </a:p>
          <a:p>
            <a:pPr>
              <a:buFontTx/>
              <a:buChar char="-"/>
            </a:pPr>
            <a:r>
              <a:rPr lang="fr-FR" baseline="0" dirty="0" smtClean="0"/>
              <a:t> Les boutons doivent avoir les états : normal, survol de souris (non visible sur écran </a:t>
            </a:r>
            <a:r>
              <a:rPr lang="fr-FR" baseline="0" dirty="0" err="1" smtClean="0"/>
              <a:t>Touch</a:t>
            </a:r>
            <a:r>
              <a:rPr lang="fr-FR" baseline="0" dirty="0" smtClean="0"/>
              <a:t>), enfoncé. Chaque état peut (doit ?) être une animation.</a:t>
            </a:r>
          </a:p>
          <a:p>
            <a:pPr>
              <a:buFontTx/>
              <a:buChar char="-"/>
            </a:pPr>
            <a:r>
              <a:rPr lang="fr-FR" baseline="0" dirty="0" smtClean="0"/>
              <a:t> Ne pas hésiter à avoir une variation d’état forte sur le enfoncé</a:t>
            </a:r>
          </a:p>
          <a:p>
            <a:pPr>
              <a:buFontTx/>
              <a:buNone/>
            </a:pPr>
            <a:r>
              <a:rPr lang="fr-FR" baseline="0" dirty="0" smtClean="0"/>
              <a:t>(voir bouton jouer de « Candy </a:t>
            </a:r>
            <a:r>
              <a:rPr lang="fr-FR" baseline="0" dirty="0" err="1" smtClean="0"/>
              <a:t>Crush</a:t>
            </a:r>
            <a:r>
              <a:rPr lang="fr-FR" baseline="0" dirty="0" smtClean="0"/>
              <a:t> » pour une idée de l’amplitude possible vs. boutons de « </a:t>
            </a:r>
            <a:r>
              <a:rPr lang="fr-FR" baseline="0" dirty="0" err="1" smtClean="0"/>
              <a:t>Don’t</a:t>
            </a:r>
            <a:r>
              <a:rPr lang="fr-FR" baseline="0" dirty="0" smtClean="0"/>
              <a:t> </a:t>
            </a:r>
            <a:r>
              <a:rPr lang="fr-FR" baseline="0" dirty="0" err="1" smtClean="0"/>
              <a:t>Touch</a:t>
            </a:r>
            <a:r>
              <a:rPr lang="fr-FR" baseline="0" dirty="0" smtClean="0"/>
              <a:t> the </a:t>
            </a:r>
            <a:r>
              <a:rPr lang="fr-FR" baseline="0" dirty="0" err="1" smtClean="0"/>
              <a:t>Spikes</a:t>
            </a:r>
            <a:r>
              <a:rPr lang="fr-FR" baseline="0" dirty="0" smtClean="0"/>
              <a:t> »)</a:t>
            </a:r>
          </a:p>
          <a:p>
            <a:pPr>
              <a:buFontTx/>
              <a:buChar char="-"/>
            </a:pPr>
            <a:endParaRPr lang="fr-FR" baseline="0" dirty="0" smtClean="0"/>
          </a:p>
          <a:p>
            <a:pPr>
              <a:buFontTx/>
              <a:buNone/>
            </a:pPr>
            <a:r>
              <a:rPr lang="fr-FR" b="1" baseline="0" dirty="0" smtClean="0"/>
              <a:t>Animation</a:t>
            </a:r>
          </a:p>
          <a:p>
            <a:pPr>
              <a:buFontTx/>
              <a:buChar char="-"/>
            </a:pPr>
            <a:r>
              <a:rPr lang="fr-FR" baseline="0" dirty="0" smtClean="0"/>
              <a:t> Tous les éléments (titre, boutons) peuvent arriver dynamiquement à l’écran par code on peut en discuter.</a:t>
            </a:r>
          </a:p>
          <a:p>
            <a:pPr>
              <a:buFontTx/>
              <a:buChar char="-"/>
            </a:pPr>
            <a:r>
              <a:rPr lang="fr-FR" baseline="0" dirty="0" smtClean="0"/>
              <a:t> Une fois les éléments arrivés j’imagine que pour un signe clair, seuls les boutons devraient être animés.</a:t>
            </a:r>
          </a:p>
        </p:txBody>
      </p:sp>
      <p:sp>
        <p:nvSpPr>
          <p:cNvPr id="4" name="Espace réservé du numéro de diapositive 3"/>
          <p:cNvSpPr>
            <a:spLocks noGrp="1"/>
          </p:cNvSpPr>
          <p:nvPr>
            <p:ph type="sldNum" sz="quarter" idx="10"/>
          </p:nvPr>
        </p:nvSpPr>
        <p:spPr/>
        <p:txBody>
          <a:bodyPr/>
          <a:lstStyle/>
          <a:p>
            <a:fld id="{192BC618-9461-49A6-B594-4BDC9680E496}" type="slidenum">
              <a:rPr lang="fr-FR" smtClean="0"/>
              <a:pPr/>
              <a:t>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51E67B90-9FD9-4775-85AB-A7365B2B2959}" type="datetimeFigureOut">
              <a:rPr lang="fr-FR" smtClean="0"/>
              <a:pPr/>
              <a:t>03/05/2015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DD768A7-6931-458B-8B17-B817FB53E1AB}"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1E67B90-9FD9-4775-85AB-A7365B2B2959}" type="datetimeFigureOut">
              <a:rPr lang="fr-FR" smtClean="0"/>
              <a:pPr/>
              <a:t>03/05/2015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DD768A7-6931-458B-8B17-B817FB53E1AB}"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1E67B90-9FD9-4775-85AB-A7365B2B2959}" type="datetimeFigureOut">
              <a:rPr lang="fr-FR" smtClean="0"/>
              <a:pPr/>
              <a:t>03/05/2015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DD768A7-6931-458B-8B17-B817FB53E1AB}"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1E67B90-9FD9-4775-85AB-A7365B2B2959}" type="datetimeFigureOut">
              <a:rPr lang="fr-FR" smtClean="0"/>
              <a:pPr/>
              <a:t>03/05/2015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DD768A7-6931-458B-8B17-B817FB53E1AB}"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1E67B90-9FD9-4775-85AB-A7365B2B2959}" type="datetimeFigureOut">
              <a:rPr lang="fr-FR" smtClean="0"/>
              <a:pPr/>
              <a:t>03/05/2015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DD768A7-6931-458B-8B17-B817FB53E1AB}"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1E67B90-9FD9-4775-85AB-A7365B2B2959}" type="datetimeFigureOut">
              <a:rPr lang="fr-FR" smtClean="0"/>
              <a:pPr/>
              <a:t>03/05/2015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DD768A7-6931-458B-8B17-B817FB53E1AB}"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1E67B90-9FD9-4775-85AB-A7365B2B2959}" type="datetimeFigureOut">
              <a:rPr lang="fr-FR" smtClean="0"/>
              <a:pPr/>
              <a:t>03/05/2015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DD768A7-6931-458B-8B17-B817FB53E1AB}"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51E67B90-9FD9-4775-85AB-A7365B2B2959}" type="datetimeFigureOut">
              <a:rPr lang="fr-FR" smtClean="0"/>
              <a:pPr/>
              <a:t>03/05/2015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DD768A7-6931-458B-8B17-B817FB53E1AB}"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1E67B90-9FD9-4775-85AB-A7365B2B2959}" type="datetimeFigureOut">
              <a:rPr lang="fr-FR" smtClean="0"/>
              <a:pPr/>
              <a:t>03/05/2015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DD768A7-6931-458B-8B17-B817FB53E1AB}"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1E67B90-9FD9-4775-85AB-A7365B2B2959}" type="datetimeFigureOut">
              <a:rPr lang="fr-FR" smtClean="0"/>
              <a:pPr/>
              <a:t>03/05/2015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DD768A7-6931-458B-8B17-B817FB53E1AB}"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1E67B90-9FD9-4775-85AB-A7365B2B2959}" type="datetimeFigureOut">
              <a:rPr lang="fr-FR" smtClean="0"/>
              <a:pPr/>
              <a:t>03/05/2015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DD768A7-6931-458B-8B17-B817FB53E1AB}"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67B90-9FD9-4775-85AB-A7365B2B2959}" type="datetimeFigureOut">
              <a:rPr lang="fr-FR" smtClean="0"/>
              <a:pPr/>
              <a:t>03/05/2015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768A7-6931-458B-8B17-B817FB53E1AB}"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e 38"/>
          <p:cNvGrpSpPr/>
          <p:nvPr/>
        </p:nvGrpSpPr>
        <p:grpSpPr>
          <a:xfrm>
            <a:off x="368335" y="664200"/>
            <a:ext cx="8748377" cy="5529600"/>
            <a:chOff x="198000" y="664200"/>
            <a:chExt cx="8748377" cy="5529600"/>
          </a:xfrm>
        </p:grpSpPr>
        <p:sp>
          <p:nvSpPr>
            <p:cNvPr id="4" name="Rectangle 3"/>
            <p:cNvSpPr/>
            <p:nvPr/>
          </p:nvSpPr>
          <p:spPr>
            <a:xfrm>
              <a:off x="885600" y="970200"/>
              <a:ext cx="7372800" cy="4917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98000" y="664200"/>
              <a:ext cx="8748000" cy="5529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8136540" y="666669"/>
              <a:ext cx="809837" cy="215444"/>
            </a:xfrm>
            <a:prstGeom prst="rect">
              <a:avLst/>
            </a:prstGeom>
            <a:noFill/>
          </p:spPr>
          <p:txBody>
            <a:bodyPr wrap="none" rtlCol="0">
              <a:spAutoFit/>
            </a:bodyPr>
            <a:lstStyle/>
            <a:p>
              <a:r>
                <a:rPr lang="fr-FR" sz="800" dirty="0" smtClean="0">
                  <a:latin typeface="Arial" pitchFamily="34" charset="0"/>
                  <a:cs typeface="Arial" pitchFamily="34" charset="0"/>
                </a:rPr>
                <a:t>Graphic Zone</a:t>
              </a:r>
              <a:endParaRPr lang="fr-FR" sz="800" dirty="0">
                <a:latin typeface="Arial" pitchFamily="34" charset="0"/>
                <a:cs typeface="Arial" pitchFamily="34" charset="0"/>
              </a:endParaRPr>
            </a:p>
          </p:txBody>
        </p:sp>
        <p:sp>
          <p:nvSpPr>
            <p:cNvPr id="7" name="ZoneTexte 6"/>
            <p:cNvSpPr txBox="1"/>
            <p:nvPr/>
          </p:nvSpPr>
          <p:spPr>
            <a:xfrm>
              <a:off x="7586795" y="972051"/>
              <a:ext cx="662361" cy="215444"/>
            </a:xfrm>
            <a:prstGeom prst="rect">
              <a:avLst/>
            </a:prstGeom>
            <a:noFill/>
          </p:spPr>
          <p:txBody>
            <a:bodyPr wrap="none" rtlCol="0">
              <a:spAutoFit/>
            </a:bodyPr>
            <a:lstStyle/>
            <a:p>
              <a:r>
                <a:rPr lang="fr-FR" sz="800" dirty="0" smtClean="0">
                  <a:latin typeface="Arial" pitchFamily="34" charset="0"/>
                  <a:cs typeface="Arial" pitchFamily="34" charset="0"/>
                </a:rPr>
                <a:t>Safe Zone</a:t>
              </a:r>
              <a:endParaRPr lang="fr-FR" sz="800" dirty="0">
                <a:latin typeface="Arial" pitchFamily="34" charset="0"/>
                <a:cs typeface="Arial" pitchFamily="34" charset="0"/>
              </a:endParaRPr>
            </a:p>
          </p:txBody>
        </p:sp>
      </p:grpSp>
      <p:sp>
        <p:nvSpPr>
          <p:cNvPr id="9" name="ZoneTexte 8"/>
          <p:cNvSpPr txBox="1"/>
          <p:nvPr/>
        </p:nvSpPr>
        <p:spPr>
          <a:xfrm>
            <a:off x="0" y="0"/>
            <a:ext cx="3447739" cy="369332"/>
          </a:xfrm>
          <a:prstGeom prst="rect">
            <a:avLst/>
          </a:prstGeom>
          <a:noFill/>
        </p:spPr>
        <p:txBody>
          <a:bodyPr wrap="none" rtlCol="0">
            <a:spAutoFit/>
          </a:bodyPr>
          <a:lstStyle/>
          <a:p>
            <a:r>
              <a:rPr lang="fr-FR" b="1" dirty="0" smtClean="0"/>
              <a:t>GENERAL POUR TOUS LES ECRANS</a:t>
            </a:r>
            <a:endParaRPr lang="fr-FR" b="1" dirty="0"/>
          </a:p>
        </p:txBody>
      </p:sp>
      <p:grpSp>
        <p:nvGrpSpPr>
          <p:cNvPr id="22" name="Groupe 21"/>
          <p:cNvGrpSpPr/>
          <p:nvPr/>
        </p:nvGrpSpPr>
        <p:grpSpPr>
          <a:xfrm>
            <a:off x="323528" y="332656"/>
            <a:ext cx="8784976" cy="215444"/>
            <a:chOff x="179512" y="404664"/>
            <a:chExt cx="8784976" cy="215444"/>
          </a:xfrm>
        </p:grpSpPr>
        <p:cxnSp>
          <p:nvCxnSpPr>
            <p:cNvPr id="11" name="Connecteur droit avec flèche 10"/>
            <p:cNvCxnSpPr>
              <a:stCxn id="16" idx="1"/>
            </p:cNvCxnSpPr>
            <p:nvPr/>
          </p:nvCxnSpPr>
          <p:spPr>
            <a:xfrm flipH="1">
              <a:off x="179512" y="512386"/>
              <a:ext cx="4136648"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16" idx="3"/>
            </p:cNvCxnSpPr>
            <p:nvPr/>
          </p:nvCxnSpPr>
          <p:spPr>
            <a:xfrm>
              <a:off x="4827839" y="512386"/>
              <a:ext cx="4136649"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4316160" y="404664"/>
              <a:ext cx="511679" cy="215444"/>
            </a:xfrm>
            <a:prstGeom prst="rect">
              <a:avLst/>
            </a:prstGeom>
            <a:noFill/>
          </p:spPr>
          <p:txBody>
            <a:bodyPr wrap="none" rtlCol="0">
              <a:spAutoFit/>
            </a:bodyPr>
            <a:lstStyle/>
            <a:p>
              <a:r>
                <a:rPr lang="fr-FR" sz="800" b="1" dirty="0" smtClean="0">
                  <a:solidFill>
                    <a:schemeClr val="accent6">
                      <a:lumMod val="50000"/>
                    </a:schemeClr>
                  </a:solidFill>
                </a:rPr>
                <a:t>2430</a:t>
              </a:r>
              <a:r>
                <a:rPr lang="fr-FR" sz="800" dirty="0" smtClean="0">
                  <a:solidFill>
                    <a:schemeClr val="accent6">
                      <a:lumMod val="50000"/>
                    </a:schemeClr>
                  </a:solidFill>
                </a:rPr>
                <a:t> </a:t>
              </a:r>
              <a:r>
                <a:rPr lang="fr-FR" sz="800" b="1" dirty="0" smtClean="0">
                  <a:solidFill>
                    <a:schemeClr val="accent6">
                      <a:lumMod val="50000"/>
                    </a:schemeClr>
                  </a:solidFill>
                </a:rPr>
                <a:t>px</a:t>
              </a:r>
              <a:endParaRPr lang="fr-FR" sz="800" b="1" dirty="0">
                <a:solidFill>
                  <a:schemeClr val="accent6">
                    <a:lumMod val="50000"/>
                  </a:schemeClr>
                </a:solidFill>
              </a:endParaRPr>
            </a:p>
          </p:txBody>
        </p:sp>
      </p:grpSp>
      <p:grpSp>
        <p:nvGrpSpPr>
          <p:cNvPr id="23" name="Groupe 22"/>
          <p:cNvGrpSpPr/>
          <p:nvPr/>
        </p:nvGrpSpPr>
        <p:grpSpPr>
          <a:xfrm>
            <a:off x="1043608" y="476672"/>
            <a:ext cx="7344816" cy="215444"/>
            <a:chOff x="899592" y="404664"/>
            <a:chExt cx="7344816" cy="215444"/>
          </a:xfrm>
        </p:grpSpPr>
        <p:cxnSp>
          <p:nvCxnSpPr>
            <p:cNvPr id="24" name="Connecteur droit avec flèche 23"/>
            <p:cNvCxnSpPr>
              <a:stCxn id="26" idx="1"/>
            </p:cNvCxnSpPr>
            <p:nvPr/>
          </p:nvCxnSpPr>
          <p:spPr>
            <a:xfrm flipH="1">
              <a:off x="899592" y="512386"/>
              <a:ext cx="3416568"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26" idx="3"/>
            </p:cNvCxnSpPr>
            <p:nvPr/>
          </p:nvCxnSpPr>
          <p:spPr>
            <a:xfrm>
              <a:off x="4827839" y="512386"/>
              <a:ext cx="3416569"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4316160" y="404664"/>
              <a:ext cx="511679" cy="215444"/>
            </a:xfrm>
            <a:prstGeom prst="rect">
              <a:avLst/>
            </a:prstGeom>
            <a:noFill/>
          </p:spPr>
          <p:txBody>
            <a:bodyPr wrap="none" rtlCol="0">
              <a:spAutoFit/>
            </a:bodyPr>
            <a:lstStyle/>
            <a:p>
              <a:r>
                <a:rPr lang="fr-FR" sz="800" b="1" dirty="0" smtClean="0">
                  <a:solidFill>
                    <a:schemeClr val="accent6">
                      <a:lumMod val="50000"/>
                    </a:schemeClr>
                  </a:solidFill>
                </a:rPr>
                <a:t>2048</a:t>
              </a:r>
              <a:r>
                <a:rPr lang="fr-FR" sz="800" dirty="0" smtClean="0">
                  <a:solidFill>
                    <a:schemeClr val="accent6">
                      <a:lumMod val="50000"/>
                    </a:schemeClr>
                  </a:solidFill>
                </a:rPr>
                <a:t> </a:t>
              </a:r>
              <a:r>
                <a:rPr lang="fr-FR" sz="800" b="1" dirty="0" smtClean="0">
                  <a:solidFill>
                    <a:schemeClr val="accent6">
                      <a:lumMod val="50000"/>
                    </a:schemeClr>
                  </a:solidFill>
                </a:rPr>
                <a:t>px</a:t>
              </a:r>
              <a:endParaRPr lang="fr-FR" sz="800" b="1" dirty="0">
                <a:solidFill>
                  <a:schemeClr val="accent6">
                    <a:lumMod val="50000"/>
                  </a:schemeClr>
                </a:solidFill>
              </a:endParaRPr>
            </a:p>
          </p:txBody>
        </p:sp>
      </p:grpSp>
      <p:cxnSp>
        <p:nvCxnSpPr>
          <p:cNvPr id="31" name="Connecteur droit avec flèche 30"/>
          <p:cNvCxnSpPr/>
          <p:nvPr/>
        </p:nvCxnSpPr>
        <p:spPr>
          <a:xfrm>
            <a:off x="107504" y="3573016"/>
            <a:ext cx="0" cy="26642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flipV="1">
            <a:off x="107504" y="692696"/>
            <a:ext cx="0" cy="25922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81625" y="3321278"/>
            <a:ext cx="513282" cy="215444"/>
          </a:xfrm>
          <a:prstGeom prst="rect">
            <a:avLst/>
          </a:prstGeom>
          <a:noFill/>
        </p:spPr>
        <p:txBody>
          <a:bodyPr wrap="none" rtlCol="0">
            <a:spAutoFit/>
          </a:bodyPr>
          <a:lstStyle/>
          <a:p>
            <a:r>
              <a:rPr lang="fr-FR" sz="800" b="1" dirty="0" smtClean="0">
                <a:solidFill>
                  <a:schemeClr val="accent6">
                    <a:lumMod val="50000"/>
                  </a:schemeClr>
                </a:solidFill>
              </a:rPr>
              <a:t>1536 px</a:t>
            </a:r>
            <a:endParaRPr lang="fr-FR" sz="800" b="1" dirty="0">
              <a:solidFill>
                <a:schemeClr val="accent6">
                  <a:lumMod val="50000"/>
                </a:schemeClr>
              </a:solidFill>
            </a:endParaRPr>
          </a:p>
        </p:txBody>
      </p:sp>
      <p:cxnSp>
        <p:nvCxnSpPr>
          <p:cNvPr id="50" name="Connecteur droit avec flèche 49"/>
          <p:cNvCxnSpPr/>
          <p:nvPr/>
        </p:nvCxnSpPr>
        <p:spPr>
          <a:xfrm>
            <a:off x="251520" y="2852936"/>
            <a:ext cx="0" cy="302433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flipV="1">
            <a:off x="251520" y="980728"/>
            <a:ext cx="0" cy="151216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ZoneTexte 56"/>
          <p:cNvSpPr txBox="1"/>
          <p:nvPr/>
        </p:nvSpPr>
        <p:spPr>
          <a:xfrm>
            <a:off x="0" y="2564904"/>
            <a:ext cx="513282" cy="215444"/>
          </a:xfrm>
          <a:prstGeom prst="rect">
            <a:avLst/>
          </a:prstGeom>
          <a:noFill/>
        </p:spPr>
        <p:txBody>
          <a:bodyPr wrap="none" rtlCol="0">
            <a:spAutoFit/>
          </a:bodyPr>
          <a:lstStyle/>
          <a:p>
            <a:r>
              <a:rPr lang="fr-FR" sz="800" b="1" dirty="0" smtClean="0">
                <a:solidFill>
                  <a:schemeClr val="accent6">
                    <a:lumMod val="50000"/>
                  </a:schemeClr>
                </a:solidFill>
              </a:rPr>
              <a:t>1366 px</a:t>
            </a:r>
            <a:endParaRPr lang="fr-FR" sz="800" b="1" dirty="0">
              <a:solidFill>
                <a:schemeClr val="accent6">
                  <a:lumMod val="50000"/>
                </a:schemeClr>
              </a:solidFill>
            </a:endParaRPr>
          </a:p>
        </p:txBody>
      </p:sp>
      <p:cxnSp>
        <p:nvCxnSpPr>
          <p:cNvPr id="59" name="Connecteur droit 58"/>
          <p:cNvCxnSpPr/>
          <p:nvPr/>
        </p:nvCxnSpPr>
        <p:spPr>
          <a:xfrm>
            <a:off x="1055513" y="819467"/>
            <a:ext cx="0" cy="10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p:nvCxnSpPr>
        <p:spPr>
          <a:xfrm>
            <a:off x="906458" y="971204"/>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1036465" y="699839"/>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sp>
        <p:nvSpPr>
          <p:cNvPr id="65" name="ZoneTexte 64"/>
          <p:cNvSpPr txBox="1"/>
          <p:nvPr/>
        </p:nvSpPr>
        <p:spPr>
          <a:xfrm>
            <a:off x="832346" y="923006"/>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cxnSp>
        <p:nvCxnSpPr>
          <p:cNvPr id="66" name="Connecteur droit 65"/>
          <p:cNvCxnSpPr/>
          <p:nvPr/>
        </p:nvCxnSpPr>
        <p:spPr>
          <a:xfrm>
            <a:off x="4567816" y="3271228"/>
            <a:ext cx="0" cy="10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4418761" y="3422965"/>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ZoneTexte 67"/>
          <p:cNvSpPr txBox="1"/>
          <p:nvPr/>
        </p:nvSpPr>
        <p:spPr>
          <a:xfrm>
            <a:off x="4548768" y="3151600"/>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sp>
        <p:nvSpPr>
          <p:cNvPr id="69" name="ZoneTexte 68"/>
          <p:cNvSpPr txBox="1"/>
          <p:nvPr/>
        </p:nvSpPr>
        <p:spPr>
          <a:xfrm>
            <a:off x="4344649" y="3374767"/>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658788"/>
            <a:ext cx="9144000" cy="5526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nvGrpSpPr>
          <p:cNvPr id="2" name="Groupe 38"/>
          <p:cNvGrpSpPr/>
          <p:nvPr/>
        </p:nvGrpSpPr>
        <p:grpSpPr>
          <a:xfrm>
            <a:off x="337567" y="650278"/>
            <a:ext cx="8748377" cy="5529600"/>
            <a:chOff x="198000" y="664200"/>
            <a:chExt cx="8748377" cy="5529600"/>
          </a:xfrm>
        </p:grpSpPr>
        <p:sp>
          <p:nvSpPr>
            <p:cNvPr id="4" name="Rectangle 3"/>
            <p:cNvSpPr/>
            <p:nvPr/>
          </p:nvSpPr>
          <p:spPr>
            <a:xfrm>
              <a:off x="885600" y="970200"/>
              <a:ext cx="7372800" cy="4917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98000" y="664200"/>
              <a:ext cx="8748000" cy="5529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8136540" y="666669"/>
              <a:ext cx="809837" cy="215444"/>
            </a:xfrm>
            <a:prstGeom prst="rect">
              <a:avLst/>
            </a:prstGeom>
            <a:noFill/>
          </p:spPr>
          <p:txBody>
            <a:bodyPr wrap="none" rtlCol="0">
              <a:spAutoFit/>
            </a:bodyPr>
            <a:lstStyle/>
            <a:p>
              <a:r>
                <a:rPr lang="fr-FR" sz="800" dirty="0" smtClean="0">
                  <a:latin typeface="Arial" pitchFamily="34" charset="0"/>
                  <a:cs typeface="Arial" pitchFamily="34" charset="0"/>
                </a:rPr>
                <a:t>Graphic Zone</a:t>
              </a:r>
              <a:endParaRPr lang="fr-FR" sz="800" dirty="0">
                <a:latin typeface="Arial" pitchFamily="34" charset="0"/>
                <a:cs typeface="Arial" pitchFamily="34" charset="0"/>
              </a:endParaRPr>
            </a:p>
          </p:txBody>
        </p:sp>
        <p:sp>
          <p:nvSpPr>
            <p:cNvPr id="7" name="ZoneTexte 6"/>
            <p:cNvSpPr txBox="1"/>
            <p:nvPr/>
          </p:nvSpPr>
          <p:spPr>
            <a:xfrm>
              <a:off x="7586795" y="972051"/>
              <a:ext cx="662361" cy="215444"/>
            </a:xfrm>
            <a:prstGeom prst="rect">
              <a:avLst/>
            </a:prstGeom>
            <a:noFill/>
          </p:spPr>
          <p:txBody>
            <a:bodyPr wrap="none" rtlCol="0">
              <a:spAutoFit/>
            </a:bodyPr>
            <a:lstStyle/>
            <a:p>
              <a:r>
                <a:rPr lang="fr-FR" sz="800" dirty="0" smtClean="0">
                  <a:latin typeface="Arial" pitchFamily="34" charset="0"/>
                  <a:cs typeface="Arial" pitchFamily="34" charset="0"/>
                </a:rPr>
                <a:t>Safe Zone</a:t>
              </a:r>
              <a:endParaRPr lang="fr-FR" sz="800" dirty="0">
                <a:latin typeface="Arial" pitchFamily="34" charset="0"/>
                <a:cs typeface="Arial" pitchFamily="34" charset="0"/>
              </a:endParaRPr>
            </a:p>
          </p:txBody>
        </p:sp>
      </p:grpSp>
      <p:sp>
        <p:nvSpPr>
          <p:cNvPr id="9" name="ZoneTexte 8"/>
          <p:cNvSpPr txBox="1"/>
          <p:nvPr/>
        </p:nvSpPr>
        <p:spPr>
          <a:xfrm>
            <a:off x="0" y="0"/>
            <a:ext cx="1786708" cy="369332"/>
          </a:xfrm>
          <a:prstGeom prst="rect">
            <a:avLst/>
          </a:prstGeom>
          <a:noFill/>
        </p:spPr>
        <p:txBody>
          <a:bodyPr wrap="none" rtlCol="0">
            <a:spAutoFit/>
          </a:bodyPr>
          <a:lstStyle/>
          <a:p>
            <a:r>
              <a:rPr lang="fr-FR" b="1" dirty="0" smtClean="0"/>
              <a:t>ECRAN PRELOAD</a:t>
            </a:r>
            <a:endParaRPr lang="fr-FR" b="1" dirty="0"/>
          </a:p>
        </p:txBody>
      </p:sp>
      <p:grpSp>
        <p:nvGrpSpPr>
          <p:cNvPr id="3" name="Groupe 21"/>
          <p:cNvGrpSpPr/>
          <p:nvPr/>
        </p:nvGrpSpPr>
        <p:grpSpPr>
          <a:xfrm>
            <a:off x="323528" y="332656"/>
            <a:ext cx="8784976" cy="215444"/>
            <a:chOff x="179512" y="404664"/>
            <a:chExt cx="8784976" cy="215444"/>
          </a:xfrm>
        </p:grpSpPr>
        <p:cxnSp>
          <p:nvCxnSpPr>
            <p:cNvPr id="11" name="Connecteur droit avec flèche 10"/>
            <p:cNvCxnSpPr>
              <a:stCxn id="16" idx="1"/>
            </p:cNvCxnSpPr>
            <p:nvPr/>
          </p:nvCxnSpPr>
          <p:spPr>
            <a:xfrm flipH="1">
              <a:off x="179512" y="512386"/>
              <a:ext cx="4136648"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16" idx="3"/>
            </p:cNvCxnSpPr>
            <p:nvPr/>
          </p:nvCxnSpPr>
          <p:spPr>
            <a:xfrm>
              <a:off x="4827839" y="512386"/>
              <a:ext cx="4136649"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4316160" y="404664"/>
              <a:ext cx="511679" cy="215444"/>
            </a:xfrm>
            <a:prstGeom prst="rect">
              <a:avLst/>
            </a:prstGeom>
            <a:noFill/>
          </p:spPr>
          <p:txBody>
            <a:bodyPr wrap="none" rtlCol="0">
              <a:spAutoFit/>
            </a:bodyPr>
            <a:lstStyle/>
            <a:p>
              <a:r>
                <a:rPr lang="fr-FR" sz="800" b="1" dirty="0" smtClean="0">
                  <a:solidFill>
                    <a:schemeClr val="accent6">
                      <a:lumMod val="50000"/>
                    </a:schemeClr>
                  </a:solidFill>
                </a:rPr>
                <a:t>2430</a:t>
              </a:r>
              <a:r>
                <a:rPr lang="fr-FR" sz="800" dirty="0" smtClean="0">
                  <a:solidFill>
                    <a:schemeClr val="accent6">
                      <a:lumMod val="50000"/>
                    </a:schemeClr>
                  </a:solidFill>
                </a:rPr>
                <a:t> </a:t>
              </a:r>
              <a:r>
                <a:rPr lang="fr-FR" sz="800" b="1" dirty="0" smtClean="0">
                  <a:solidFill>
                    <a:schemeClr val="accent6">
                      <a:lumMod val="50000"/>
                    </a:schemeClr>
                  </a:solidFill>
                </a:rPr>
                <a:t>px</a:t>
              </a:r>
              <a:endParaRPr lang="fr-FR" sz="800" b="1" dirty="0">
                <a:solidFill>
                  <a:schemeClr val="accent6">
                    <a:lumMod val="50000"/>
                  </a:schemeClr>
                </a:solidFill>
              </a:endParaRPr>
            </a:p>
          </p:txBody>
        </p:sp>
      </p:grpSp>
      <p:grpSp>
        <p:nvGrpSpPr>
          <p:cNvPr id="8" name="Groupe 22"/>
          <p:cNvGrpSpPr/>
          <p:nvPr/>
        </p:nvGrpSpPr>
        <p:grpSpPr>
          <a:xfrm>
            <a:off x="1043608" y="476672"/>
            <a:ext cx="7344816" cy="215444"/>
            <a:chOff x="899592" y="404664"/>
            <a:chExt cx="7344816" cy="215444"/>
          </a:xfrm>
        </p:grpSpPr>
        <p:cxnSp>
          <p:nvCxnSpPr>
            <p:cNvPr id="24" name="Connecteur droit avec flèche 23"/>
            <p:cNvCxnSpPr>
              <a:stCxn id="26" idx="1"/>
            </p:cNvCxnSpPr>
            <p:nvPr/>
          </p:nvCxnSpPr>
          <p:spPr>
            <a:xfrm flipH="1">
              <a:off x="899592" y="512386"/>
              <a:ext cx="3416568"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26" idx="3"/>
            </p:cNvCxnSpPr>
            <p:nvPr/>
          </p:nvCxnSpPr>
          <p:spPr>
            <a:xfrm>
              <a:off x="4827839" y="512386"/>
              <a:ext cx="3416569"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4316160" y="404664"/>
              <a:ext cx="511679" cy="215444"/>
            </a:xfrm>
            <a:prstGeom prst="rect">
              <a:avLst/>
            </a:prstGeom>
            <a:noFill/>
          </p:spPr>
          <p:txBody>
            <a:bodyPr wrap="none" rtlCol="0">
              <a:spAutoFit/>
            </a:bodyPr>
            <a:lstStyle/>
            <a:p>
              <a:r>
                <a:rPr lang="fr-FR" sz="800" b="1" dirty="0" smtClean="0">
                  <a:solidFill>
                    <a:schemeClr val="accent6">
                      <a:lumMod val="50000"/>
                    </a:schemeClr>
                  </a:solidFill>
                </a:rPr>
                <a:t>2048</a:t>
              </a:r>
              <a:r>
                <a:rPr lang="fr-FR" sz="800" dirty="0" smtClean="0">
                  <a:solidFill>
                    <a:schemeClr val="accent6">
                      <a:lumMod val="50000"/>
                    </a:schemeClr>
                  </a:solidFill>
                </a:rPr>
                <a:t> </a:t>
              </a:r>
              <a:r>
                <a:rPr lang="fr-FR" sz="800" b="1" dirty="0" smtClean="0">
                  <a:solidFill>
                    <a:schemeClr val="accent6">
                      <a:lumMod val="50000"/>
                    </a:schemeClr>
                  </a:solidFill>
                </a:rPr>
                <a:t>px</a:t>
              </a:r>
              <a:endParaRPr lang="fr-FR" sz="800" b="1" dirty="0">
                <a:solidFill>
                  <a:schemeClr val="accent6">
                    <a:lumMod val="50000"/>
                  </a:schemeClr>
                </a:solidFill>
              </a:endParaRPr>
            </a:p>
          </p:txBody>
        </p:sp>
      </p:grpSp>
      <p:cxnSp>
        <p:nvCxnSpPr>
          <p:cNvPr id="31" name="Connecteur droit avec flèche 30"/>
          <p:cNvCxnSpPr/>
          <p:nvPr/>
        </p:nvCxnSpPr>
        <p:spPr>
          <a:xfrm>
            <a:off x="107504" y="3573016"/>
            <a:ext cx="0" cy="26642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67844" y="3212976"/>
            <a:ext cx="3132348"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2" name="Connecteur droit avec flèche 31"/>
          <p:cNvCxnSpPr/>
          <p:nvPr/>
        </p:nvCxnSpPr>
        <p:spPr>
          <a:xfrm flipV="1">
            <a:off x="107504" y="692696"/>
            <a:ext cx="0" cy="25922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81625" y="3321278"/>
            <a:ext cx="513282" cy="215444"/>
          </a:xfrm>
          <a:prstGeom prst="rect">
            <a:avLst/>
          </a:prstGeom>
          <a:noFill/>
        </p:spPr>
        <p:txBody>
          <a:bodyPr wrap="none" rtlCol="0">
            <a:spAutoFit/>
          </a:bodyPr>
          <a:lstStyle/>
          <a:p>
            <a:r>
              <a:rPr lang="fr-FR" sz="800" b="1" dirty="0" smtClean="0">
                <a:solidFill>
                  <a:schemeClr val="accent6">
                    <a:lumMod val="50000"/>
                  </a:schemeClr>
                </a:solidFill>
              </a:rPr>
              <a:t>1536 px</a:t>
            </a:r>
            <a:endParaRPr lang="fr-FR" sz="800" b="1" dirty="0">
              <a:solidFill>
                <a:schemeClr val="accent6">
                  <a:lumMod val="50000"/>
                </a:schemeClr>
              </a:solidFill>
            </a:endParaRPr>
          </a:p>
        </p:txBody>
      </p:sp>
      <p:cxnSp>
        <p:nvCxnSpPr>
          <p:cNvPr id="50" name="Connecteur droit avec flèche 49"/>
          <p:cNvCxnSpPr/>
          <p:nvPr/>
        </p:nvCxnSpPr>
        <p:spPr>
          <a:xfrm>
            <a:off x="251520" y="2852936"/>
            <a:ext cx="0" cy="302433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flipV="1">
            <a:off x="251520" y="980728"/>
            <a:ext cx="0" cy="151216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215469" y="3249000"/>
            <a:ext cx="2094613" cy="360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0" y="2564904"/>
            <a:ext cx="513282" cy="215444"/>
          </a:xfrm>
          <a:prstGeom prst="rect">
            <a:avLst/>
          </a:prstGeom>
          <a:noFill/>
        </p:spPr>
        <p:txBody>
          <a:bodyPr wrap="none" rtlCol="0">
            <a:spAutoFit/>
          </a:bodyPr>
          <a:lstStyle/>
          <a:p>
            <a:r>
              <a:rPr lang="fr-FR" sz="800" b="1" dirty="0" smtClean="0">
                <a:solidFill>
                  <a:schemeClr val="accent6">
                    <a:lumMod val="50000"/>
                  </a:schemeClr>
                </a:solidFill>
              </a:rPr>
              <a:t>1366 px</a:t>
            </a:r>
            <a:endParaRPr lang="fr-FR" sz="800" b="1" dirty="0">
              <a:solidFill>
                <a:schemeClr val="accent6">
                  <a:lumMod val="50000"/>
                </a:schemeClr>
              </a:solidFill>
            </a:endParaRPr>
          </a:p>
        </p:txBody>
      </p:sp>
      <p:cxnSp>
        <p:nvCxnSpPr>
          <p:cNvPr id="34" name="Connecteur droit 33"/>
          <p:cNvCxnSpPr/>
          <p:nvPr/>
        </p:nvCxnSpPr>
        <p:spPr>
          <a:xfrm>
            <a:off x="4713057" y="3271228"/>
            <a:ext cx="0" cy="10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a:off x="4564002" y="3422965"/>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4694009" y="3151600"/>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sp>
        <p:nvSpPr>
          <p:cNvPr id="37" name="ZoneTexte 36"/>
          <p:cNvSpPr txBox="1"/>
          <p:nvPr/>
        </p:nvSpPr>
        <p:spPr>
          <a:xfrm>
            <a:off x="4489890" y="3374767"/>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sp>
        <p:nvSpPr>
          <p:cNvPr id="39" name="Nuage 38"/>
          <p:cNvSpPr/>
          <p:nvPr/>
        </p:nvSpPr>
        <p:spPr>
          <a:xfrm>
            <a:off x="395536" y="3140968"/>
            <a:ext cx="864096" cy="576064"/>
          </a:xfrm>
          <a:prstGeom prst="cloud">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Nuage 39"/>
          <p:cNvSpPr/>
          <p:nvPr/>
        </p:nvSpPr>
        <p:spPr>
          <a:xfrm>
            <a:off x="2339752" y="4293096"/>
            <a:ext cx="864096" cy="576064"/>
          </a:xfrm>
          <a:prstGeom prst="cloud">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Nuage 40"/>
          <p:cNvSpPr/>
          <p:nvPr/>
        </p:nvSpPr>
        <p:spPr>
          <a:xfrm>
            <a:off x="7020272" y="5445224"/>
            <a:ext cx="864096" cy="576064"/>
          </a:xfrm>
          <a:prstGeom prst="cloud">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Nuage 42"/>
          <p:cNvSpPr/>
          <p:nvPr/>
        </p:nvSpPr>
        <p:spPr>
          <a:xfrm>
            <a:off x="1259632" y="1412776"/>
            <a:ext cx="864096" cy="576064"/>
          </a:xfrm>
          <a:prstGeom prst="cloud">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Nuage 43"/>
          <p:cNvSpPr/>
          <p:nvPr/>
        </p:nvSpPr>
        <p:spPr>
          <a:xfrm>
            <a:off x="4139952" y="1556792"/>
            <a:ext cx="864096" cy="576064"/>
          </a:xfrm>
          <a:prstGeom prst="cloud">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Nuage 44"/>
          <p:cNvSpPr/>
          <p:nvPr/>
        </p:nvSpPr>
        <p:spPr>
          <a:xfrm>
            <a:off x="5364088" y="4293096"/>
            <a:ext cx="864096" cy="576064"/>
          </a:xfrm>
          <a:prstGeom prst="cloud">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Nuage 45"/>
          <p:cNvSpPr/>
          <p:nvPr/>
        </p:nvSpPr>
        <p:spPr>
          <a:xfrm>
            <a:off x="7452320" y="2564904"/>
            <a:ext cx="864096" cy="576064"/>
          </a:xfrm>
          <a:prstGeom prst="cloud">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à coins arrondis 47"/>
          <p:cNvSpPr/>
          <p:nvPr/>
        </p:nvSpPr>
        <p:spPr>
          <a:xfrm>
            <a:off x="3149842" y="4005064"/>
            <a:ext cx="3132348" cy="432048"/>
          </a:xfrm>
          <a:prstGeom prst="roundRect">
            <a:avLst>
              <a:gd name="adj" fmla="val 365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3527884" y="4041088"/>
            <a:ext cx="1854206" cy="360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52" name="Arrondir un rectangle avec un coin du même côté 51"/>
          <p:cNvSpPr/>
          <p:nvPr/>
        </p:nvSpPr>
        <p:spPr>
          <a:xfrm rot="16200000">
            <a:off x="3185846" y="4078151"/>
            <a:ext cx="360040" cy="288032"/>
          </a:xfrm>
          <a:prstGeom prst="round2SameRect">
            <a:avLst>
              <a:gd name="adj1" fmla="val 50000"/>
              <a:gd name="adj2" fmla="val 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53" name="Arrondir un rectangle avec un coin du même côté 52"/>
          <p:cNvSpPr/>
          <p:nvPr/>
        </p:nvSpPr>
        <p:spPr>
          <a:xfrm rot="5400000">
            <a:off x="5374661" y="4075993"/>
            <a:ext cx="360040" cy="288032"/>
          </a:xfrm>
          <a:prstGeom prst="round2SameRect">
            <a:avLst>
              <a:gd name="adj1" fmla="val 50000"/>
              <a:gd name="adj2" fmla="val 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42" name="ZoneTexte 41"/>
          <p:cNvSpPr txBox="1"/>
          <p:nvPr/>
        </p:nvSpPr>
        <p:spPr>
          <a:xfrm>
            <a:off x="4503718" y="3635732"/>
            <a:ext cx="428322" cy="369332"/>
          </a:xfrm>
          <a:prstGeom prst="rect">
            <a:avLst/>
          </a:prstGeom>
          <a:noFill/>
        </p:spPr>
        <p:txBody>
          <a:bodyPr wrap="none" rtlCol="0">
            <a:spAutoFit/>
          </a:bodyPr>
          <a:lstStyle/>
          <a:p>
            <a:r>
              <a:rPr lang="fr-FR" dirty="0" smtClean="0"/>
              <a:t>ou</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658788"/>
            <a:ext cx="9144000" cy="5526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grpSp>
        <p:nvGrpSpPr>
          <p:cNvPr id="2" name="Groupe 38"/>
          <p:cNvGrpSpPr/>
          <p:nvPr/>
        </p:nvGrpSpPr>
        <p:grpSpPr>
          <a:xfrm>
            <a:off x="337567" y="649094"/>
            <a:ext cx="8748377" cy="5529600"/>
            <a:chOff x="198000" y="664200"/>
            <a:chExt cx="8748377" cy="5529600"/>
          </a:xfrm>
        </p:grpSpPr>
        <p:sp>
          <p:nvSpPr>
            <p:cNvPr id="5" name="Rectangle 4"/>
            <p:cNvSpPr/>
            <p:nvPr/>
          </p:nvSpPr>
          <p:spPr>
            <a:xfrm>
              <a:off x="198000" y="664200"/>
              <a:ext cx="8748000" cy="5529600"/>
            </a:xfrm>
            <a:prstGeom prst="rect">
              <a:avLst/>
            </a:prstGeom>
            <a:blipFill>
              <a:blip r:embed="rId3" cstate="print"/>
              <a:stretch>
                <a:fillRect/>
              </a:stretch>
            </a:bli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3"/>
            <p:cNvSpPr/>
            <p:nvPr/>
          </p:nvSpPr>
          <p:spPr>
            <a:xfrm>
              <a:off x="885600" y="970200"/>
              <a:ext cx="7372800" cy="49176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8136540" y="666669"/>
              <a:ext cx="809837" cy="215444"/>
            </a:xfrm>
            <a:prstGeom prst="rect">
              <a:avLst/>
            </a:prstGeom>
            <a:noFill/>
          </p:spPr>
          <p:txBody>
            <a:bodyPr wrap="none" rtlCol="0">
              <a:spAutoFit/>
            </a:bodyPr>
            <a:lstStyle/>
            <a:p>
              <a:r>
                <a:rPr lang="fr-FR" sz="800" dirty="0" smtClean="0">
                  <a:latin typeface="Arial" pitchFamily="34" charset="0"/>
                  <a:cs typeface="Arial" pitchFamily="34" charset="0"/>
                </a:rPr>
                <a:t>Graphic Zone</a:t>
              </a:r>
              <a:endParaRPr lang="fr-FR" sz="800" dirty="0">
                <a:latin typeface="Arial" pitchFamily="34" charset="0"/>
                <a:cs typeface="Arial" pitchFamily="34" charset="0"/>
              </a:endParaRPr>
            </a:p>
          </p:txBody>
        </p:sp>
        <p:sp>
          <p:nvSpPr>
            <p:cNvPr id="7" name="ZoneTexte 6"/>
            <p:cNvSpPr txBox="1"/>
            <p:nvPr/>
          </p:nvSpPr>
          <p:spPr>
            <a:xfrm>
              <a:off x="7586795" y="972051"/>
              <a:ext cx="662361" cy="215444"/>
            </a:xfrm>
            <a:prstGeom prst="rect">
              <a:avLst/>
            </a:prstGeom>
            <a:noFill/>
          </p:spPr>
          <p:txBody>
            <a:bodyPr wrap="none" rtlCol="0">
              <a:spAutoFit/>
            </a:bodyPr>
            <a:lstStyle/>
            <a:p>
              <a:r>
                <a:rPr lang="fr-FR" sz="800" dirty="0" smtClean="0">
                  <a:latin typeface="Arial" pitchFamily="34" charset="0"/>
                  <a:cs typeface="Arial" pitchFamily="34" charset="0"/>
                </a:rPr>
                <a:t>Safe Zone</a:t>
              </a:r>
              <a:endParaRPr lang="fr-FR" sz="800" dirty="0">
                <a:latin typeface="Arial" pitchFamily="34" charset="0"/>
                <a:cs typeface="Arial" pitchFamily="34" charset="0"/>
              </a:endParaRPr>
            </a:p>
          </p:txBody>
        </p:sp>
      </p:grpSp>
      <p:sp>
        <p:nvSpPr>
          <p:cNvPr id="9" name="ZoneTexte 8"/>
          <p:cNvSpPr txBox="1"/>
          <p:nvPr/>
        </p:nvSpPr>
        <p:spPr>
          <a:xfrm>
            <a:off x="0" y="0"/>
            <a:ext cx="1273105" cy="369332"/>
          </a:xfrm>
          <a:prstGeom prst="rect">
            <a:avLst/>
          </a:prstGeom>
          <a:noFill/>
        </p:spPr>
        <p:txBody>
          <a:bodyPr wrap="none" rtlCol="0">
            <a:spAutoFit/>
          </a:bodyPr>
          <a:lstStyle/>
          <a:p>
            <a:r>
              <a:rPr lang="fr-FR" b="1" dirty="0" smtClean="0"/>
              <a:t>TITLE CARD</a:t>
            </a:r>
            <a:endParaRPr lang="fr-FR" b="1" dirty="0"/>
          </a:p>
        </p:txBody>
      </p:sp>
      <p:grpSp>
        <p:nvGrpSpPr>
          <p:cNvPr id="3" name="Groupe 21"/>
          <p:cNvGrpSpPr/>
          <p:nvPr/>
        </p:nvGrpSpPr>
        <p:grpSpPr>
          <a:xfrm>
            <a:off x="323528" y="332656"/>
            <a:ext cx="8784976" cy="215444"/>
            <a:chOff x="179512" y="404664"/>
            <a:chExt cx="8784976" cy="215444"/>
          </a:xfrm>
        </p:grpSpPr>
        <p:cxnSp>
          <p:nvCxnSpPr>
            <p:cNvPr id="11" name="Connecteur droit avec flèche 10"/>
            <p:cNvCxnSpPr>
              <a:stCxn id="16" idx="1"/>
            </p:cNvCxnSpPr>
            <p:nvPr/>
          </p:nvCxnSpPr>
          <p:spPr>
            <a:xfrm flipH="1">
              <a:off x="179512" y="512386"/>
              <a:ext cx="4136648"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16" idx="3"/>
            </p:cNvCxnSpPr>
            <p:nvPr/>
          </p:nvCxnSpPr>
          <p:spPr>
            <a:xfrm>
              <a:off x="4827839" y="512386"/>
              <a:ext cx="4136649"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4316160" y="404664"/>
              <a:ext cx="511679" cy="215444"/>
            </a:xfrm>
            <a:prstGeom prst="rect">
              <a:avLst/>
            </a:prstGeom>
            <a:noFill/>
          </p:spPr>
          <p:txBody>
            <a:bodyPr wrap="none" rtlCol="0">
              <a:spAutoFit/>
            </a:bodyPr>
            <a:lstStyle/>
            <a:p>
              <a:r>
                <a:rPr lang="fr-FR" sz="800" b="1" dirty="0" smtClean="0">
                  <a:solidFill>
                    <a:schemeClr val="accent6">
                      <a:lumMod val="50000"/>
                    </a:schemeClr>
                  </a:solidFill>
                </a:rPr>
                <a:t>2430</a:t>
              </a:r>
              <a:r>
                <a:rPr lang="fr-FR" sz="800" dirty="0" smtClean="0">
                  <a:solidFill>
                    <a:schemeClr val="accent6">
                      <a:lumMod val="50000"/>
                    </a:schemeClr>
                  </a:solidFill>
                </a:rPr>
                <a:t> </a:t>
              </a:r>
              <a:r>
                <a:rPr lang="fr-FR" sz="800" b="1" dirty="0" smtClean="0">
                  <a:solidFill>
                    <a:schemeClr val="accent6">
                      <a:lumMod val="50000"/>
                    </a:schemeClr>
                  </a:solidFill>
                </a:rPr>
                <a:t>px</a:t>
              </a:r>
              <a:endParaRPr lang="fr-FR" sz="800" b="1" dirty="0">
                <a:solidFill>
                  <a:schemeClr val="accent6">
                    <a:lumMod val="50000"/>
                  </a:schemeClr>
                </a:solidFill>
              </a:endParaRPr>
            </a:p>
          </p:txBody>
        </p:sp>
      </p:grpSp>
      <p:grpSp>
        <p:nvGrpSpPr>
          <p:cNvPr id="8" name="Groupe 22"/>
          <p:cNvGrpSpPr/>
          <p:nvPr/>
        </p:nvGrpSpPr>
        <p:grpSpPr>
          <a:xfrm>
            <a:off x="1043608" y="476672"/>
            <a:ext cx="7344816" cy="215444"/>
            <a:chOff x="899592" y="404664"/>
            <a:chExt cx="7344816" cy="215444"/>
          </a:xfrm>
        </p:grpSpPr>
        <p:cxnSp>
          <p:nvCxnSpPr>
            <p:cNvPr id="24" name="Connecteur droit avec flèche 23"/>
            <p:cNvCxnSpPr>
              <a:stCxn id="26" idx="1"/>
            </p:cNvCxnSpPr>
            <p:nvPr/>
          </p:nvCxnSpPr>
          <p:spPr>
            <a:xfrm flipH="1">
              <a:off x="899592" y="512386"/>
              <a:ext cx="3416568"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26" idx="3"/>
            </p:cNvCxnSpPr>
            <p:nvPr/>
          </p:nvCxnSpPr>
          <p:spPr>
            <a:xfrm>
              <a:off x="4827839" y="512386"/>
              <a:ext cx="3416569"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4316160" y="404664"/>
              <a:ext cx="511679" cy="215444"/>
            </a:xfrm>
            <a:prstGeom prst="rect">
              <a:avLst/>
            </a:prstGeom>
            <a:noFill/>
          </p:spPr>
          <p:txBody>
            <a:bodyPr wrap="none" rtlCol="0">
              <a:spAutoFit/>
            </a:bodyPr>
            <a:lstStyle/>
            <a:p>
              <a:r>
                <a:rPr lang="fr-FR" sz="800" b="1" dirty="0" smtClean="0">
                  <a:solidFill>
                    <a:schemeClr val="accent6">
                      <a:lumMod val="50000"/>
                    </a:schemeClr>
                  </a:solidFill>
                </a:rPr>
                <a:t>2048</a:t>
              </a:r>
              <a:r>
                <a:rPr lang="fr-FR" sz="800" dirty="0" smtClean="0">
                  <a:solidFill>
                    <a:schemeClr val="accent6">
                      <a:lumMod val="50000"/>
                    </a:schemeClr>
                  </a:solidFill>
                </a:rPr>
                <a:t> </a:t>
              </a:r>
              <a:r>
                <a:rPr lang="fr-FR" sz="800" b="1" dirty="0" smtClean="0">
                  <a:solidFill>
                    <a:schemeClr val="accent6">
                      <a:lumMod val="50000"/>
                    </a:schemeClr>
                  </a:solidFill>
                </a:rPr>
                <a:t>px</a:t>
              </a:r>
              <a:endParaRPr lang="fr-FR" sz="800" b="1" dirty="0">
                <a:solidFill>
                  <a:schemeClr val="accent6">
                    <a:lumMod val="50000"/>
                  </a:schemeClr>
                </a:solidFill>
              </a:endParaRPr>
            </a:p>
          </p:txBody>
        </p:sp>
      </p:grpSp>
      <p:cxnSp>
        <p:nvCxnSpPr>
          <p:cNvPr id="31" name="Connecteur droit avec flèche 30"/>
          <p:cNvCxnSpPr/>
          <p:nvPr/>
        </p:nvCxnSpPr>
        <p:spPr>
          <a:xfrm>
            <a:off x="107504" y="3573016"/>
            <a:ext cx="0" cy="26642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flipV="1">
            <a:off x="107504" y="692696"/>
            <a:ext cx="0" cy="25922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81625" y="3321278"/>
            <a:ext cx="513282" cy="215444"/>
          </a:xfrm>
          <a:prstGeom prst="rect">
            <a:avLst/>
          </a:prstGeom>
          <a:noFill/>
        </p:spPr>
        <p:txBody>
          <a:bodyPr wrap="none" rtlCol="0">
            <a:spAutoFit/>
          </a:bodyPr>
          <a:lstStyle/>
          <a:p>
            <a:r>
              <a:rPr lang="fr-FR" sz="800" b="1" dirty="0" smtClean="0">
                <a:solidFill>
                  <a:schemeClr val="accent6">
                    <a:lumMod val="50000"/>
                  </a:schemeClr>
                </a:solidFill>
              </a:rPr>
              <a:t>1536 px</a:t>
            </a:r>
            <a:endParaRPr lang="fr-FR" sz="800" b="1" dirty="0">
              <a:solidFill>
                <a:schemeClr val="accent6">
                  <a:lumMod val="50000"/>
                </a:schemeClr>
              </a:solidFill>
            </a:endParaRPr>
          </a:p>
        </p:txBody>
      </p:sp>
      <p:cxnSp>
        <p:nvCxnSpPr>
          <p:cNvPr id="50" name="Connecteur droit avec flèche 49"/>
          <p:cNvCxnSpPr/>
          <p:nvPr/>
        </p:nvCxnSpPr>
        <p:spPr>
          <a:xfrm>
            <a:off x="251520" y="2852936"/>
            <a:ext cx="0" cy="302433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p:nvPr/>
        </p:nvCxnSpPr>
        <p:spPr>
          <a:xfrm flipV="1">
            <a:off x="251520" y="980728"/>
            <a:ext cx="0" cy="151216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ZoneTexte 56"/>
          <p:cNvSpPr txBox="1"/>
          <p:nvPr/>
        </p:nvSpPr>
        <p:spPr>
          <a:xfrm>
            <a:off x="0" y="2564904"/>
            <a:ext cx="513282" cy="215444"/>
          </a:xfrm>
          <a:prstGeom prst="rect">
            <a:avLst/>
          </a:prstGeom>
          <a:noFill/>
        </p:spPr>
        <p:txBody>
          <a:bodyPr wrap="none" rtlCol="0">
            <a:spAutoFit/>
          </a:bodyPr>
          <a:lstStyle/>
          <a:p>
            <a:r>
              <a:rPr lang="fr-FR" sz="800" b="1" dirty="0" smtClean="0">
                <a:solidFill>
                  <a:schemeClr val="accent6">
                    <a:lumMod val="50000"/>
                  </a:schemeClr>
                </a:solidFill>
              </a:rPr>
              <a:t>1366 px</a:t>
            </a:r>
            <a:endParaRPr lang="fr-FR" sz="800" b="1" dirty="0">
              <a:solidFill>
                <a:schemeClr val="accent6">
                  <a:lumMod val="50000"/>
                </a:schemeClr>
              </a:solidFill>
            </a:endParaRPr>
          </a:p>
        </p:txBody>
      </p:sp>
      <p:sp>
        <p:nvSpPr>
          <p:cNvPr id="56" name="Rectangle 55"/>
          <p:cNvSpPr/>
          <p:nvPr/>
        </p:nvSpPr>
        <p:spPr>
          <a:xfrm>
            <a:off x="3779912" y="2888940"/>
            <a:ext cx="1728192" cy="1080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sz="3200" dirty="0">
              <a:latin typeface="Aharoni" pitchFamily="2" charset="-79"/>
              <a:cs typeface="Aharoni" pitchFamily="2" charset="-79"/>
            </a:endParaRPr>
          </a:p>
        </p:txBody>
      </p:sp>
      <p:sp>
        <p:nvSpPr>
          <p:cNvPr id="58" name="Rectangle 57"/>
          <p:cNvSpPr/>
          <p:nvPr/>
        </p:nvSpPr>
        <p:spPr>
          <a:xfrm>
            <a:off x="3923928" y="4365104"/>
            <a:ext cx="1512168" cy="792088"/>
          </a:xfrm>
          <a:prstGeom prst="rect">
            <a:avLst/>
          </a:prstGeom>
          <a:solidFill>
            <a:schemeClr val="accent3">
              <a:lumMod val="60000"/>
              <a:lumOff val="40000"/>
            </a:schemeClr>
          </a:solidFill>
          <a:ln>
            <a:solidFill>
              <a:schemeClr val="accent3">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sz="3200" dirty="0">
              <a:latin typeface="Aharoni" pitchFamily="2" charset="-79"/>
              <a:cs typeface="Aharoni" pitchFamily="2" charset="-79"/>
            </a:endParaRPr>
          </a:p>
        </p:txBody>
      </p:sp>
      <p:sp>
        <p:nvSpPr>
          <p:cNvPr id="59" name="Triangle isocèle 58"/>
          <p:cNvSpPr/>
          <p:nvPr/>
        </p:nvSpPr>
        <p:spPr>
          <a:xfrm rot="5400000">
            <a:off x="4355976" y="3176972"/>
            <a:ext cx="648072" cy="504056"/>
          </a:xfrm>
          <a:prstGeom prst="triangl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fr-FR"/>
          </a:p>
        </p:txBody>
      </p:sp>
      <p:pic>
        <p:nvPicPr>
          <p:cNvPr id="60" name="Picture 4" descr="http://www.clipartbest.com/cliparts/9iz/qRp/9izqRpEiE.png"/>
          <p:cNvPicPr>
            <a:picLocks noChangeAspect="1" noChangeArrowheads="1"/>
          </p:cNvPicPr>
          <p:nvPr/>
        </p:nvPicPr>
        <p:blipFill>
          <a:blip r:embed="rId4" cstate="print">
            <a:clrChange>
              <a:clrFrom>
                <a:srgbClr val="FFFFFF"/>
              </a:clrFrom>
              <a:clrTo>
                <a:srgbClr val="FFFFFF">
                  <a:alpha val="0"/>
                </a:srgbClr>
              </a:clrTo>
            </a:clrChange>
            <a:duotone>
              <a:schemeClr val="accent3">
                <a:shade val="45000"/>
                <a:satMod val="135000"/>
              </a:schemeClr>
              <a:prstClr val="white"/>
            </a:duotone>
          </a:blip>
          <a:srcRect l="23167" t="12763" r="24401" b="13396"/>
          <a:stretch>
            <a:fillRect/>
          </a:stretch>
        </p:blipFill>
        <p:spPr bwMode="auto">
          <a:xfrm>
            <a:off x="4257222" y="4437113"/>
            <a:ext cx="777686" cy="643306"/>
          </a:xfrm>
          <a:prstGeom prst="rect">
            <a:avLst/>
          </a:prstGeom>
          <a:ln>
            <a:noFill/>
          </a:ln>
        </p:spPr>
        <p:style>
          <a:lnRef idx="3">
            <a:schemeClr val="lt1"/>
          </a:lnRef>
          <a:fillRef idx="1">
            <a:schemeClr val="accent3"/>
          </a:fillRef>
          <a:effectRef idx="1">
            <a:schemeClr val="accent3"/>
          </a:effectRef>
          <a:fontRef idx="minor">
            <a:schemeClr val="lt1"/>
          </a:fontRef>
        </p:style>
      </p:pic>
      <p:sp>
        <p:nvSpPr>
          <p:cNvPr id="63" name="Légende encadrée 1 62"/>
          <p:cNvSpPr/>
          <p:nvPr/>
        </p:nvSpPr>
        <p:spPr>
          <a:xfrm>
            <a:off x="6156176" y="2672916"/>
            <a:ext cx="1656184" cy="720080"/>
          </a:xfrm>
          <a:prstGeom prst="borderCallout1">
            <a:avLst>
              <a:gd name="adj1" fmla="val 42031"/>
              <a:gd name="adj2" fmla="val -5077"/>
              <a:gd name="adj3" fmla="val 82870"/>
              <a:gd name="adj4" fmla="val -51570"/>
            </a:avLst>
          </a:prstGeom>
        </p:spPr>
        <p:style>
          <a:lnRef idx="2">
            <a:schemeClr val="accent2"/>
          </a:lnRef>
          <a:fillRef idx="1">
            <a:schemeClr val="lt1"/>
          </a:fillRef>
          <a:effectRef idx="0">
            <a:schemeClr val="accent2"/>
          </a:effectRef>
          <a:fontRef idx="minor">
            <a:schemeClr val="dk1"/>
          </a:fontRef>
        </p:style>
        <p:txBody>
          <a:bodyPr rtlCol="0" anchor="ctr"/>
          <a:lstStyle/>
          <a:p>
            <a:r>
              <a:rPr lang="fr-FR" dirty="0" smtClean="0"/>
              <a:t>Vers Écran de Sélection</a:t>
            </a:r>
            <a:endParaRPr lang="fr-FR" dirty="0"/>
          </a:p>
        </p:txBody>
      </p:sp>
      <p:sp>
        <p:nvSpPr>
          <p:cNvPr id="64" name="Légende encadrée 1 63"/>
          <p:cNvSpPr/>
          <p:nvPr/>
        </p:nvSpPr>
        <p:spPr>
          <a:xfrm>
            <a:off x="6372200" y="4077072"/>
            <a:ext cx="1584176" cy="720080"/>
          </a:xfrm>
          <a:prstGeom prst="borderCallout1">
            <a:avLst>
              <a:gd name="adj1" fmla="val 42031"/>
              <a:gd name="adj2" fmla="val -5077"/>
              <a:gd name="adj3" fmla="val 87103"/>
              <a:gd name="adj4" fmla="val -5453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Vers Menu </a:t>
            </a:r>
            <a:r>
              <a:rPr lang="fr-FR" dirty="0"/>
              <a:t>O</a:t>
            </a:r>
            <a:r>
              <a:rPr lang="fr-FR" dirty="0" smtClean="0"/>
              <a:t>ptions</a:t>
            </a:r>
            <a:endParaRPr lang="fr-FR" dirty="0"/>
          </a:p>
        </p:txBody>
      </p:sp>
      <p:cxnSp>
        <p:nvCxnSpPr>
          <p:cNvPr id="42" name="Connecteur droit 41"/>
          <p:cNvCxnSpPr/>
          <p:nvPr/>
        </p:nvCxnSpPr>
        <p:spPr>
          <a:xfrm>
            <a:off x="4713057" y="3271228"/>
            <a:ext cx="0" cy="10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a:off x="4564002" y="3422965"/>
            <a:ext cx="108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4694009" y="3151600"/>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sp>
        <p:nvSpPr>
          <p:cNvPr id="65" name="Cube 64"/>
          <p:cNvSpPr/>
          <p:nvPr/>
        </p:nvSpPr>
        <p:spPr>
          <a:xfrm>
            <a:off x="1115616" y="1052736"/>
            <a:ext cx="4464496" cy="129614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p:cNvSpPr txBox="1"/>
          <p:nvPr/>
        </p:nvSpPr>
        <p:spPr>
          <a:xfrm>
            <a:off x="4489890" y="3374767"/>
            <a:ext cx="38472" cy="92333"/>
          </a:xfrm>
          <a:prstGeom prst="rect">
            <a:avLst/>
          </a:prstGeom>
          <a:noFill/>
        </p:spPr>
        <p:txBody>
          <a:bodyPr wrap="none" lIns="0" tIns="0" rIns="0" bIns="0" rtlCol="0">
            <a:spAutoFit/>
          </a:bodyPr>
          <a:lstStyle/>
          <a:p>
            <a:r>
              <a:rPr lang="fr-FR" sz="600" dirty="0" smtClean="0">
                <a:solidFill>
                  <a:srgbClr val="FF0000"/>
                </a:solidFill>
              </a:rPr>
              <a:t>0</a:t>
            </a:r>
            <a:endParaRPr lang="fr-FR" sz="600" dirty="0">
              <a:solidFill>
                <a:srgbClr val="FF0000"/>
              </a:solidFill>
            </a:endParaRPr>
          </a:p>
        </p:txBody>
      </p:sp>
      <p:sp>
        <p:nvSpPr>
          <p:cNvPr id="62" name="Rectangle 61"/>
          <p:cNvSpPr/>
          <p:nvPr/>
        </p:nvSpPr>
        <p:spPr>
          <a:xfrm>
            <a:off x="1403648" y="1268760"/>
            <a:ext cx="3466013" cy="1200329"/>
          </a:xfrm>
          <a:prstGeom prst="rect">
            <a:avLst/>
          </a:prstGeom>
          <a:noFill/>
        </p:spPr>
        <p:txBody>
          <a:bodyPr wrap="none" lIns="91440" tIns="45720" rIns="91440" bIns="45720">
            <a:spAutoFit/>
          </a:bodyPr>
          <a:lstStyle/>
          <a:p>
            <a:pPr algn="ctr"/>
            <a:r>
              <a:rPr lang="fr-FR" sz="7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TITRE FR</a:t>
            </a:r>
            <a:endParaRPr lang="fr-FR" sz="7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484</Words>
  <Application>Microsoft Office PowerPoint</Application>
  <PresentationFormat>Affichage à l'écran (4:3)</PresentationFormat>
  <Paragraphs>86</Paragraphs>
  <Slides>3</Slides>
  <Notes>3</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Thème Office</vt:lpstr>
      <vt:lpstr>Diapositive 1</vt:lpstr>
      <vt:lpstr>Diapositive 2</vt:lpstr>
      <vt:lpstr>Diapositive 3</vt:lpstr>
    </vt:vector>
  </TitlesOfParts>
  <Company>ISART Digital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Cyprien LARROUY</dc:creator>
  <cp:lastModifiedBy>Cyprien LARROUY</cp:lastModifiedBy>
  <cp:revision>35</cp:revision>
  <dcterms:created xsi:type="dcterms:W3CDTF">2015-05-01T09:13:54Z</dcterms:created>
  <dcterms:modified xsi:type="dcterms:W3CDTF">2015-05-03T09:42:51Z</dcterms:modified>
</cp:coreProperties>
</file>