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22AC5-1E90-B36D-7B4A-C8A75ABBB6F0}" v="1140" dt="2025-04-15T23:16:3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8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0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6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508811"/>
          </a:xfrm>
        </p:spPr>
        <p:txBody>
          <a:bodyPr anchor="t">
            <a:normAutofit fontScale="90000"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PRoiect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asipsi</a:t>
            </a:r>
            <a:br>
              <a:rPr lang="en-US" dirty="0">
                <a:latin typeface="Times New Roman"/>
              </a:rPr>
            </a:br>
            <a:r>
              <a:rPr lang="en-US" sz="2800" dirty="0" err="1">
                <a:latin typeface="Times New Roman"/>
                <a:cs typeface="Times New Roman"/>
              </a:rPr>
              <a:t>tema</a:t>
            </a:r>
            <a:r>
              <a:rPr lang="en-US" sz="2800" dirty="0">
                <a:latin typeface="Times New Roman"/>
                <a:cs typeface="Times New Roman"/>
              </a:rPr>
              <a:t> : </a:t>
            </a:r>
            <a:r>
              <a:rPr lang="en-US" sz="2800" dirty="0" err="1">
                <a:latin typeface="Times New Roman"/>
                <a:cs typeface="Times New Roman"/>
              </a:rPr>
              <a:t>sistem</a:t>
            </a:r>
            <a:r>
              <a:rPr lang="en-US" sz="2800" dirty="0">
                <a:latin typeface="Times New Roman"/>
                <a:cs typeface="Times New Roman"/>
              </a:rPr>
              <a:t> informatic de  </a:t>
            </a:r>
            <a:r>
              <a:rPr lang="en-US" sz="2800" dirty="0" err="1">
                <a:latin typeface="Times New Roman"/>
                <a:cs typeface="Times New Roman"/>
              </a:rPr>
              <a:t>vizualizare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si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analiza</a:t>
            </a:r>
            <a:r>
              <a:rPr lang="en-US" sz="2800" dirty="0">
                <a:latin typeface="Times New Roman"/>
                <a:cs typeface="Times New Roman"/>
              </a:rPr>
              <a:t> a </a:t>
            </a:r>
            <a:r>
              <a:rPr lang="en-US" sz="2800" dirty="0" err="1">
                <a:latin typeface="Times New Roman"/>
                <a:cs typeface="Times New Roman"/>
              </a:rPr>
              <a:t>datelor</a:t>
            </a:r>
            <a:r>
              <a:rPr lang="en-US" sz="2800" dirty="0">
                <a:latin typeface="Times New Roman"/>
                <a:cs typeface="Times New Roman"/>
              </a:rPr>
              <a:t> socio-</a:t>
            </a:r>
            <a:r>
              <a:rPr lang="en-US" sz="2800" dirty="0" err="1">
                <a:latin typeface="Times New Roman"/>
                <a:cs typeface="Times New Roman"/>
              </a:rPr>
              <a:t>demografice</a:t>
            </a:r>
            <a:r>
              <a:rPr lang="en-US" sz="2800" dirty="0">
                <a:latin typeface="Times New Roman"/>
                <a:cs typeface="Times New Roman"/>
              </a:rPr>
              <a:t> din </a:t>
            </a:r>
            <a:r>
              <a:rPr lang="en-US" sz="2800" dirty="0" err="1">
                <a:latin typeface="Times New Roman"/>
                <a:cs typeface="Times New Roman"/>
              </a:rPr>
              <a:t>romania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400" y="3432352"/>
            <a:ext cx="4448843" cy="1850444"/>
          </a:xfrm>
        </p:spPr>
        <p:txBody>
          <a:bodyPr anchor="b">
            <a:normAutofit fontScale="85000" lnSpcReduction="2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Student : Auric</a:t>
            </a:r>
            <a:r>
              <a:rPr lang="en-US" dirty="0">
                <a:latin typeface="Times New Roman"/>
                <a:ea typeface="+mn-lt"/>
                <a:cs typeface="+mn-lt"/>
              </a:rPr>
              <a:t>ă Ciprian</a:t>
            </a:r>
          </a:p>
          <a:p>
            <a:r>
              <a:rPr lang="en-US" dirty="0">
                <a:latin typeface="Times New Roman"/>
                <a:cs typeface="Times New Roman"/>
              </a:rPr>
              <a:t>Prof. Coord. : Boicu Mihaela</a:t>
            </a:r>
          </a:p>
          <a:p>
            <a:r>
              <a:rPr lang="en-US" dirty="0" err="1">
                <a:latin typeface="Times New Roman"/>
                <a:cs typeface="Times New Roman"/>
              </a:rPr>
              <a:t>Automatic</a:t>
            </a:r>
            <a:r>
              <a:rPr lang="en-US" dirty="0" err="1">
                <a:latin typeface="Times New Roman"/>
                <a:ea typeface="+mn-lt"/>
                <a:cs typeface="+mn-lt"/>
              </a:rPr>
              <a:t>ă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si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Informatică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Aplicată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Anul IV, Grupa 2</a:t>
            </a:r>
          </a:p>
          <a:p>
            <a:r>
              <a:rPr lang="en-US" err="1">
                <a:latin typeface="Times New Roman"/>
                <a:ea typeface="+mn-lt"/>
                <a:cs typeface="+mn-lt"/>
              </a:rPr>
              <a:t>Universitatea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Tehnică</a:t>
            </a:r>
            <a:r>
              <a:rPr lang="en-US" dirty="0">
                <a:latin typeface="Times New Roman"/>
                <a:ea typeface="+mn-lt"/>
                <a:cs typeface="+mn-lt"/>
              </a:rPr>
              <a:t> de Constructii </a:t>
            </a:r>
            <a:r>
              <a:rPr lang="en-US" err="1">
                <a:latin typeface="Times New Roman"/>
                <a:ea typeface="+mn-lt"/>
                <a:cs typeface="+mn-lt"/>
              </a:rPr>
              <a:t>Bucuresti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erry blossoms">
            <a:extLst>
              <a:ext uri="{FF2B5EF4-FFF2-40B4-BE49-F238E27FC236}">
                <a16:creationId xmlns:a16="http://schemas.microsoft.com/office/drawing/2014/main" id="{606015D7-3FA2-0BAC-301B-A4E722B2C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36" r="33671" b="-1"/>
          <a:stretch/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82BF6-6890-3AC1-C27E-4A59431A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343" y="1137215"/>
            <a:ext cx="5804426" cy="33767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err="1">
                <a:latin typeface="Times New Roman"/>
                <a:cs typeface="Times New Roman"/>
              </a:rPr>
              <a:t>Arhitectura</a:t>
            </a:r>
            <a:r>
              <a:rPr lang="en-US" sz="4400" dirty="0">
                <a:latin typeface="Times New Roman"/>
                <a:cs typeface="Times New Roman"/>
              </a:rPr>
              <a:t> de </a:t>
            </a:r>
            <a:r>
              <a:rPr lang="en-US" sz="4400" err="1">
                <a:latin typeface="Times New Roman"/>
                <a:cs typeface="Times New Roman"/>
              </a:rPr>
              <a:t>comunicații</a:t>
            </a:r>
            <a:endParaRPr lang="en-US" sz="440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DD2E1-3C7B-94D5-A35D-5AE90A95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3343" y="2717147"/>
            <a:ext cx="5412440" cy="317982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err="1">
                <a:solidFill>
                  <a:schemeClr val="tx1"/>
                </a:solidFill>
                <a:latin typeface="Times New Roman"/>
                <a:cs typeface="Times New Roman"/>
              </a:rPr>
              <a:t>Fluxul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sz="2000" b="1" err="1">
                <a:solidFill>
                  <a:schemeClr val="tx1"/>
                </a:solidFill>
                <a:latin typeface="Times New Roman"/>
                <a:cs typeface="Times New Roman"/>
              </a:rPr>
              <a:t>comunicații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/>
                <a:cs typeface="Times New Roman"/>
              </a:rPr>
              <a:t>între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/>
                <a:cs typeface="Times New Roman"/>
              </a:rPr>
              <a:t>componente</a:t>
            </a:r>
            <a:endParaRPr lang="en-US" sz="20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-Frontend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comunică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cu backend-ul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prin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HTTPS (REST API)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-Backend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accesează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baza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de date local (port 5432)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Acces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securizat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pentru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administratori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prin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SSH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-Date externe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importate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automat (INS, Eurostat)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Toate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componentele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rulează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într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-o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rețea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internă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Docker.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raphic 3" descr="Send Message Icon PNG &amp; SVG Design For T-Shirts">
            <a:extLst>
              <a:ext uri="{FF2B5EF4-FFF2-40B4-BE49-F238E27FC236}">
                <a16:creationId xmlns:a16="http://schemas.microsoft.com/office/drawing/2014/main" id="{0B64AA46-A206-4ECD-E80F-47D3A804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1171349"/>
            <a:ext cx="4515301" cy="451530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65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D20BF2-EB2E-6063-DD3A-ABDA96353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BCF0F-F46E-A261-C900-AED08F2D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437319"/>
            <a:ext cx="8022229" cy="4045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err="1">
                <a:latin typeface="Times New Roman"/>
                <a:cs typeface="Times New Roman"/>
              </a:rPr>
              <a:t>ArhitecturA</a:t>
            </a:r>
            <a:r>
              <a:rPr lang="en-US" sz="6600" dirty="0">
                <a:latin typeface="Times New Roman"/>
                <a:cs typeface="Times New Roman"/>
              </a:rPr>
              <a:t> </a:t>
            </a:r>
            <a:r>
              <a:rPr lang="en-US" sz="6600" err="1">
                <a:latin typeface="Times New Roman"/>
                <a:cs typeface="Times New Roman"/>
              </a:rPr>
              <a:t>mixtă</a:t>
            </a:r>
            <a:endParaRPr lang="en-US" sz="66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31273-F64F-669D-ED1C-E7C96E68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426" y="2856629"/>
            <a:ext cx="10707041" cy="3315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Integrarea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componentelor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hardware &amp; software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Arhitectură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centralizată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toate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componentele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rulează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pe un VPS.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Separare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logică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UI,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logică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aplicație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stocare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date.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Comunicare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sigură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prin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b="1" err="1">
                <a:solidFill>
                  <a:schemeClr val="tx1"/>
                </a:solidFill>
                <a:latin typeface="Times New Roman"/>
                <a:cs typeface="Times New Roman"/>
              </a:rPr>
              <a:t>protocoluri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 standard (HTTPS, SSH, SQL)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Containerizare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cu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Docker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pentru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izolare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scalabilitate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Sincronizare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cu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surse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externe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prin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API-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uri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automate.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FB7F1C-B2F7-27EA-1F8A-D4A323231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ill Top-Down Hardware/Software Co-Design Ever Happen?">
            <a:extLst>
              <a:ext uri="{FF2B5EF4-FFF2-40B4-BE49-F238E27FC236}">
                <a16:creationId xmlns:a16="http://schemas.microsoft.com/office/drawing/2014/main" id="{6E766B51-571D-756A-797E-ED3252F7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86" y="447660"/>
            <a:ext cx="4310742" cy="25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59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3025302-0F6A-E875-E8BA-39D0661E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1DE83-9A0D-08B3-3CEC-125E3568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22" y="516422"/>
            <a:ext cx="6383997" cy="52286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err="1">
                <a:latin typeface="Times New Roman"/>
                <a:cs typeface="Times New Roman"/>
              </a:rPr>
              <a:t>Scenarii</a:t>
            </a:r>
            <a:r>
              <a:rPr lang="en-US" sz="5400" dirty="0">
                <a:latin typeface="Times New Roman"/>
                <a:cs typeface="Times New Roman"/>
              </a:rPr>
              <a:t> de </a:t>
            </a:r>
            <a:r>
              <a:rPr lang="en-US" sz="5400" err="1">
                <a:latin typeface="Times New Roman"/>
                <a:cs typeface="Times New Roman"/>
              </a:rPr>
              <a:t>utilizare</a:t>
            </a:r>
            <a:endParaRPr lang="en-US" sz="5400" dirty="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8F96-2650-6FFE-CEB3-74D2BE22D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1323" y="396777"/>
            <a:ext cx="3500158" cy="646611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Scenarii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utilizare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8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Vizitator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anonim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Accesează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harta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interactivă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Selectează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indicatori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ani.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Vizualizează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comparații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rapide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între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județe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2. </a:t>
            </a:r>
            <a:r>
              <a:rPr lang="en-US" sz="18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Utilizator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autentificat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Exportă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date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în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format PDF/Excel.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Creează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rapoarte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personalizate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Salvează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selecții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preferințe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3. Administrator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Încarcă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fișiere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cu date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noi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Validează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automat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structura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acestora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Monitorizează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activitatea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cs typeface="Times New Roman"/>
              </a:rPr>
              <a:t>utilizatorilor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87FCC46-E00A-4909-585E-477262D44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6023" y="723900"/>
            <a:ext cx="0" cy="5410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enario Planning: the Definition and Process steps - Toolshero">
            <a:extLst>
              <a:ext uri="{FF2B5EF4-FFF2-40B4-BE49-F238E27FC236}">
                <a16:creationId xmlns:a16="http://schemas.microsoft.com/office/drawing/2014/main" id="{580746BC-7406-0209-0779-5704012A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30434"/>
            <a:ext cx="5475513" cy="28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6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7C18E-09D2-535E-B6CA-1D821F9B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63615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err="1">
                <a:latin typeface="Times New Roman"/>
                <a:cs typeface="Times New Roman"/>
              </a:rPr>
              <a:t>Implementarea</a:t>
            </a:r>
            <a:r>
              <a:rPr lang="en-US" sz="5600" dirty="0">
                <a:latin typeface="Times New Roman"/>
                <a:cs typeface="Times New Roman"/>
              </a:rPr>
              <a:t> </a:t>
            </a:r>
            <a:r>
              <a:rPr lang="en-US" sz="5600" err="1">
                <a:latin typeface="Times New Roman"/>
                <a:cs typeface="Times New Roman"/>
              </a:rPr>
              <a:t>proiectului</a:t>
            </a:r>
            <a:r>
              <a:rPr lang="en-US" sz="5600" dirty="0">
                <a:latin typeface="Times New Roman"/>
                <a:cs typeface="Times New Roman"/>
              </a:rPr>
              <a:t> </a:t>
            </a:r>
            <a:r>
              <a:rPr lang="en-US" sz="5600" err="1">
                <a:latin typeface="Times New Roman"/>
                <a:cs typeface="Times New Roman"/>
              </a:rPr>
              <a:t>prin</a:t>
            </a:r>
            <a:r>
              <a:rPr lang="en-US" sz="5600" dirty="0">
                <a:latin typeface="Times New Roman"/>
                <a:cs typeface="Times New Roman"/>
              </a:rPr>
              <a:t> </a:t>
            </a:r>
            <a:r>
              <a:rPr lang="en-US" sz="5600" err="1">
                <a:latin typeface="Times New Roman"/>
                <a:cs typeface="Times New Roman"/>
              </a:rPr>
              <a:t>metode</a:t>
            </a:r>
            <a:r>
              <a:rPr lang="en-US" sz="5600" dirty="0">
                <a:latin typeface="Times New Roman"/>
                <a:cs typeface="Times New Roman"/>
              </a:rPr>
              <a:t> Agile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C5CC-FF0F-E629-586A-870ACB7B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6499" y="1608364"/>
            <a:ext cx="4499880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Dezvoltare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agilă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cu Scrum &amp; Jira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Proiect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Jira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structurat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pe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Scrum.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-Backlog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organizat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pe </a:t>
            </a: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epice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user stories.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Sarcinile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ordonate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în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funcție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prioritate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Sprinturi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planificate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săptămânal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-Task-urile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marcate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US" sz="1800" i="1" dirty="0">
                <a:solidFill>
                  <a:schemeClr val="tx1"/>
                </a:solidFill>
                <a:latin typeface="Times New Roman"/>
                <a:cs typeface="Times New Roman"/>
              </a:rPr>
              <a:t>To Do / In Progress / Done.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ow JIRA Owns 37.09% Market Share 🤯">
            <a:extLst>
              <a:ext uri="{FF2B5EF4-FFF2-40B4-BE49-F238E27FC236}">
                <a16:creationId xmlns:a16="http://schemas.microsoft.com/office/drawing/2014/main" id="{BBCDF741-2DA3-D3AA-2DBE-A41BAF9C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5476167"/>
            <a:ext cx="2743200" cy="1435608"/>
          </a:xfrm>
          <a:prstGeom prst="rect">
            <a:avLst/>
          </a:prstGeom>
        </p:spPr>
      </p:pic>
      <p:pic>
        <p:nvPicPr>
          <p:cNvPr id="5" name="Picture 4" descr="How JIRA Owns 37.09% Market Share 🤯">
            <a:extLst>
              <a:ext uri="{FF2B5EF4-FFF2-40B4-BE49-F238E27FC236}">
                <a16:creationId xmlns:a16="http://schemas.microsoft.com/office/drawing/2014/main" id="{CB8698CA-188A-A9B8-5885-C4ED1CCA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90"/>
            <a:ext cx="2743200" cy="1435608"/>
          </a:xfrm>
          <a:prstGeom prst="rect">
            <a:avLst/>
          </a:prstGeom>
        </p:spPr>
      </p:pic>
      <p:pic>
        <p:nvPicPr>
          <p:cNvPr id="6" name="Picture 5" descr="How JIRA Owns 37.09% Market Share 🤯">
            <a:extLst>
              <a:ext uri="{FF2B5EF4-FFF2-40B4-BE49-F238E27FC236}">
                <a16:creationId xmlns:a16="http://schemas.microsoft.com/office/drawing/2014/main" id="{A4D7652F-7E4A-8FF8-8D45-602B72C2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421738"/>
            <a:ext cx="2743200" cy="1435608"/>
          </a:xfrm>
          <a:prstGeom prst="rect">
            <a:avLst/>
          </a:prstGeom>
        </p:spPr>
      </p:pic>
      <p:pic>
        <p:nvPicPr>
          <p:cNvPr id="7" name="Picture 6" descr="How JIRA Owns 37.09% Market Share 🤯">
            <a:extLst>
              <a:ext uri="{FF2B5EF4-FFF2-40B4-BE49-F238E27FC236}">
                <a16:creationId xmlns:a16="http://schemas.microsoft.com/office/drawing/2014/main" id="{7CFB1472-A3F5-78E1-F46F-83A53FC8F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799" y="11538"/>
            <a:ext cx="2743200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4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41FBA-C564-DE53-0238-D85D4701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45" y="960594"/>
            <a:ext cx="6100256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err="1">
                <a:latin typeface="Times New Roman"/>
                <a:cs typeface="Times New Roman"/>
              </a:rPr>
              <a:t>Concluzii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err="1">
                <a:latin typeface="Times New Roman"/>
                <a:cs typeface="Times New Roman"/>
              </a:rPr>
              <a:t>și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err="1">
                <a:latin typeface="Times New Roman"/>
                <a:cs typeface="Times New Roman"/>
              </a:rPr>
              <a:t>dezvoltări</a:t>
            </a:r>
            <a:r>
              <a:rPr lang="en-US" sz="5400" dirty="0">
                <a:latin typeface="Times New Roman"/>
                <a:cs typeface="Times New Roman"/>
              </a:rPr>
              <a:t> </a:t>
            </a:r>
            <a:r>
              <a:rPr lang="en-US" sz="5400" err="1">
                <a:latin typeface="Times New Roman"/>
                <a:cs typeface="Times New Roman"/>
              </a:rPr>
              <a:t>ulterioare</a:t>
            </a:r>
            <a:endParaRPr lang="en-US" sz="540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4BA13-95A4-2EDA-F863-501109BFA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8271" y="476251"/>
            <a:ext cx="4238622" cy="5676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Concluzii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&amp;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direcții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viitoare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: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Aplicația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oferă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o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modalitate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vizuală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simplă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accesibilă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analiză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statistică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Automatizează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importul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filtrarea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prezentarea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datelor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oficiale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Suportă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extindere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cu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noi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indicatori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hărți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sau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surse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de date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Viitor :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Implementare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filtre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avansate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(ex: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grupe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vârstă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medii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urban/rural)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-Modul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mobil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dedicat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Integrare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cu dashboard-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live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AI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pentru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predicții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9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earing a hat with feathers on his head&#10;&#10;AI-generated content may be incorrect.">
            <a:extLst>
              <a:ext uri="{FF2B5EF4-FFF2-40B4-BE49-F238E27FC236}">
                <a16:creationId xmlns:a16="http://schemas.microsoft.com/office/drawing/2014/main" id="{310E84A0-74E7-F648-9978-73BDC2D7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992" r="1" b="41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D8F1C-D321-0EBE-28A0-9687EF6A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220166"/>
            <a:ext cx="4693473" cy="3954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MULTUMESC DE ATENTIE!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FB7E-30CB-9B02-7398-8E78BF1C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659052"/>
            <a:ext cx="5819775" cy="67094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14478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3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D1DB-B1D7-9154-296C-28DDF76A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15009"/>
            <a:ext cx="10691265" cy="1307592"/>
          </a:xfrm>
        </p:spPr>
        <p:txBody>
          <a:bodyPr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CUPRINS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EE65B-9923-E039-C964-415F2F71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71036"/>
            <a:ext cx="10691265" cy="46675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 err="1">
                <a:latin typeface="Times New Roman"/>
                <a:ea typeface="+mn-lt"/>
                <a:cs typeface="+mn-lt"/>
              </a:rPr>
              <a:t>Introducere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(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motivațională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).</a:t>
            </a: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State-of-the-art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în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domeniul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produsului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realizat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în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cadrul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proiectului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Metode/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tehnologii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folosite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sz="1800" dirty="0" err="1">
                <a:latin typeface="Times New Roman"/>
                <a:ea typeface="+mn-lt"/>
                <a:cs typeface="+mn-lt"/>
              </a:rPr>
              <a:t>Funcționalități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proiectate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sz="1800" dirty="0" err="1">
                <a:latin typeface="Times New Roman"/>
                <a:ea typeface="+mn-lt"/>
                <a:cs typeface="+mn-lt"/>
              </a:rPr>
              <a:t>Arhitectura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sistemului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sz="1800" dirty="0" err="1">
                <a:latin typeface="Times New Roman"/>
                <a:ea typeface="+mn-lt"/>
                <a:cs typeface="+mn-lt"/>
              </a:rPr>
              <a:t>Arhitectura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Hardware.</a:t>
            </a:r>
          </a:p>
          <a:p>
            <a:r>
              <a:rPr lang="en-US" sz="1800" dirty="0" err="1">
                <a:latin typeface="Times New Roman"/>
                <a:ea typeface="+mn-lt"/>
                <a:cs typeface="Times New Roman"/>
              </a:rPr>
              <a:t>Arhitectura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Software.</a:t>
            </a:r>
          </a:p>
          <a:p>
            <a:r>
              <a:rPr lang="en-US" sz="1800" dirty="0" err="1">
                <a:latin typeface="Times New Roman"/>
                <a:ea typeface="+mn-lt"/>
                <a:cs typeface="Times New Roman"/>
              </a:rPr>
              <a:t>Arhitectura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de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comunicații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sz="1800" dirty="0" err="1">
                <a:latin typeface="Times New Roman"/>
                <a:ea typeface="+mn-lt"/>
                <a:cs typeface="Times New Roman"/>
              </a:rPr>
              <a:t>Arhitectura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Mixtă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sz="1800" dirty="0" err="1">
                <a:latin typeface="Times New Roman"/>
                <a:ea typeface="+mn-lt"/>
                <a:cs typeface="+mn-lt"/>
              </a:rPr>
              <a:t>Scenarii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utilizare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sz="1800" dirty="0" err="1">
                <a:latin typeface="Times New Roman"/>
                <a:ea typeface="+mn-lt"/>
                <a:cs typeface="+mn-lt"/>
              </a:rPr>
              <a:t>Implementarea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proiectului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prin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metode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Agile: product Backlog,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divizare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în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epice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și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sprinturi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sz="1800" dirty="0" err="1">
                <a:latin typeface="Times New Roman"/>
                <a:ea typeface="+mn-lt"/>
                <a:cs typeface="+mn-lt"/>
              </a:rPr>
              <a:t>Concluzii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și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dezvoltări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ulterioare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  <a:endParaRPr lang="en-US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285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563D3-B894-91C0-0F32-020BF363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6317971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err="1">
                <a:latin typeface="Times New Roman"/>
                <a:cs typeface="Times New Roman"/>
              </a:rPr>
              <a:t>Introducere</a:t>
            </a:r>
            <a:r>
              <a:rPr lang="en-US" sz="4800" dirty="0">
                <a:latin typeface="Times New Roman"/>
                <a:cs typeface="Times New Roman"/>
              </a:rPr>
              <a:t> (</a:t>
            </a:r>
            <a:r>
              <a:rPr lang="en-US" sz="4800" err="1">
                <a:latin typeface="Times New Roman"/>
                <a:cs typeface="Times New Roman"/>
              </a:rPr>
              <a:t>motivațională</a:t>
            </a:r>
            <a:r>
              <a:rPr lang="en-US" sz="4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83CE-7A64-9F21-566A-05769D24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2185" y="1390650"/>
            <a:ext cx="3618137" cy="479515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Am ales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acest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proiect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datorita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 :</a:t>
            </a:r>
          </a:p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Nevoii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de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interpretare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ușoară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a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datelor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statistice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din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surse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cs typeface="Times New Roman"/>
              </a:rPr>
              <a:t>oficiale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(INS, Eurostat).</a:t>
            </a:r>
          </a:p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Lipsa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unei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aplicații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interactive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prietenoase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pentru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publicul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larg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Utilitate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pentru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studenți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cercetători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, ONG-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administrație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Calibri" panose="020B0604020202020204" pitchFamily="34" charset="0"/>
              <a:buChar char="-"/>
            </a:pP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Promovează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deciziile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informate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accesibilitatea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cs typeface="Times New Roman"/>
              </a:rPr>
              <a:t>informației</a:t>
            </a: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st Svg, Clenched Fist Svg, Raised Fist Svg, Vector Cut File for Cricut,  Silhouette, Pdf Png Eps Dxf, Decal, Sticker, Vinyl, Pin - Etsy">
            <a:extLst>
              <a:ext uri="{FF2B5EF4-FFF2-40B4-BE49-F238E27FC236}">
                <a16:creationId xmlns:a16="http://schemas.microsoft.com/office/drawing/2014/main" id="{A94B507C-74FE-8403-93C5-E2CF0D37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57" y="185514"/>
            <a:ext cx="2416628" cy="241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2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1030D-F5DB-007C-F07B-1E1DD661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86E12-4BEA-D6CE-9500-0B66C34C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State-of-the-art in </a:t>
            </a:r>
            <a:r>
              <a:rPr lang="en-US" sz="4000" err="1">
                <a:solidFill>
                  <a:srgbClr val="000000"/>
                </a:solidFill>
                <a:latin typeface="Times New Roman"/>
                <a:cs typeface="Times New Roman"/>
              </a:rPr>
              <a:t>domeniul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4000" err="1">
                <a:solidFill>
                  <a:srgbClr val="000000"/>
                </a:solidFill>
                <a:latin typeface="Times New Roman"/>
                <a:cs typeface="Times New Roman"/>
              </a:rPr>
              <a:t>produsului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map of a large area&#10;&#10;AI-generated content may be incorrect.">
            <a:extLst>
              <a:ext uri="{FF2B5EF4-FFF2-40B4-BE49-F238E27FC236}">
                <a16:creationId xmlns:a16="http://schemas.microsoft.com/office/drawing/2014/main" id="{615ACED3-3ABE-EEAB-49EC-BB8D2C51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1" r="8941" b="-1"/>
          <a:stretch/>
        </p:blipFill>
        <p:spPr>
          <a:xfrm>
            <a:off x="800099" y="2249423"/>
            <a:ext cx="4972627" cy="39136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0434-BAFA-0983-C7E8-9D0F0BFC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2249424"/>
            <a:ext cx="5394960" cy="3913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Context actual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soluții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existente</a:t>
            </a:r>
            <a:endParaRPr 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INS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Eurostat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oferă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acces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la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baze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de date,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dar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fără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interfață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vizuală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prietenoasă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Alte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aplicații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publice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statistici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brute,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interfețe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tehnice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fără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personalizare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Lipsă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de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comparații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vizuale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și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rapoarte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dinamice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Soluția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propusă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interactivă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vizuală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Times New Roman"/>
                <a:cs typeface="Times New Roman"/>
              </a:rPr>
              <a:t>accesibilă</a:t>
            </a:r>
            <a:endParaRPr lang="en-US" sz="2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286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AED6E-9201-118A-FCC6-0E3E6D64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133" y="902447"/>
            <a:ext cx="6053328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Metode / </a:t>
            </a:r>
            <a:r>
              <a:rPr lang="en-US" sz="4000" dirty="0" err="1">
                <a:latin typeface="Times New Roman"/>
                <a:cs typeface="Times New Roman"/>
              </a:rPr>
              <a:t>Tehnologii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 err="1">
                <a:latin typeface="Times New Roman"/>
                <a:cs typeface="Times New Roman"/>
              </a:rPr>
              <a:t>folosite</a:t>
            </a:r>
            <a:endParaRPr lang="en-US" sz="4000" dirty="0">
              <a:latin typeface="Times New Roman"/>
              <a:cs typeface="Times New Roman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Github Logo transparent PNG - StickPNG">
            <a:extLst>
              <a:ext uri="{FF2B5EF4-FFF2-40B4-BE49-F238E27FC236}">
                <a16:creationId xmlns:a16="http://schemas.microsoft.com/office/drawing/2014/main" id="{42DD8503-A4A0-A788-C4B9-B8FB05DF60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20569" b="1"/>
          <a:stretch/>
        </p:blipFill>
        <p:spPr>
          <a:xfrm>
            <a:off x="790575" y="902448"/>
            <a:ext cx="4104154" cy="505310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88415-5663-B83E-5C2D-9E0F45886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7133" y="2219183"/>
            <a:ext cx="6053328" cy="3736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Tehnologii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utilizate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în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proiect</a:t>
            </a:r>
            <a:r>
              <a:rPr lang="en-US" sz="2000" b="1" dirty="0">
                <a:latin typeface="Times New Roman"/>
                <a:cs typeface="Times New Roman"/>
              </a:rPr>
              <a:t> :</a:t>
            </a:r>
            <a:endParaRPr lang="en-US" b="1">
              <a:latin typeface="Times New Roman"/>
              <a:cs typeface="Times New Roman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/>
                <a:cs typeface="Times New Roman"/>
              </a:rPr>
              <a:t>Frontend:</a:t>
            </a:r>
            <a:r>
              <a:rPr lang="en-US" sz="1800" dirty="0">
                <a:latin typeface="Times New Roman"/>
                <a:cs typeface="Times New Roman"/>
              </a:rPr>
              <a:t> React.js, Redux, Chart.js.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/>
                <a:cs typeface="Times New Roman"/>
              </a:rPr>
              <a:t>Backend:</a:t>
            </a:r>
            <a:r>
              <a:rPr lang="en-US" sz="1800" dirty="0">
                <a:latin typeface="Times New Roman"/>
                <a:cs typeface="Times New Roman"/>
              </a:rPr>
              <a:t> Django, Django REST Framework.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/>
                <a:cs typeface="Times New Roman"/>
              </a:rPr>
              <a:t>Bază</a:t>
            </a:r>
            <a:r>
              <a:rPr lang="en-US" sz="1800" b="1" dirty="0">
                <a:latin typeface="Times New Roman"/>
                <a:cs typeface="Times New Roman"/>
              </a:rPr>
              <a:t> de date:</a:t>
            </a:r>
            <a:r>
              <a:rPr lang="en-US" sz="1800" dirty="0">
                <a:latin typeface="Times New Roman"/>
                <a:cs typeface="Times New Roman"/>
              </a:rPr>
              <a:t> PostgreSQL.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/>
                <a:cs typeface="Times New Roman"/>
              </a:rPr>
              <a:t>Design:</a:t>
            </a:r>
            <a:r>
              <a:rPr lang="en-US" sz="1800" dirty="0">
                <a:latin typeface="Times New Roman"/>
                <a:cs typeface="Times New Roman"/>
              </a:rPr>
              <a:t> HTML, CSS, responsive layout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Times New Roman"/>
                <a:cs typeface="Times New Roman"/>
              </a:rPr>
              <a:t>Containerizare</a:t>
            </a:r>
            <a:r>
              <a:rPr lang="en-US" sz="1800" b="1" dirty="0">
                <a:latin typeface="Times New Roman"/>
                <a:cs typeface="Times New Roman"/>
              </a:rPr>
              <a:t>:</a:t>
            </a:r>
            <a:r>
              <a:rPr lang="en-US" sz="1800" dirty="0">
                <a:latin typeface="Times New Roman"/>
                <a:cs typeface="Times New Roman"/>
              </a:rPr>
              <a:t> Docker.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err="1">
                <a:latin typeface="Times New Roman"/>
                <a:cs typeface="Times New Roman"/>
              </a:rPr>
              <a:t>Altele</a:t>
            </a:r>
            <a:r>
              <a:rPr lang="en-US" sz="1800" b="1" dirty="0">
                <a:latin typeface="Times New Roman"/>
                <a:cs typeface="Times New Roman"/>
              </a:rPr>
              <a:t>:</a:t>
            </a:r>
            <a:r>
              <a:rPr lang="en-US" sz="1800" dirty="0">
                <a:latin typeface="Times New Roman"/>
                <a:cs typeface="Times New Roman"/>
              </a:rPr>
              <a:t> GitHub, Jira (Scrum), OAuth 2.0, API Eurostat/INS.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2488A-F6CB-FFED-D45E-7A8594AE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132114"/>
            <a:ext cx="3952163" cy="1255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Funcționalități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proiectate</a:t>
            </a:r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58E8-9F4E-ED4D-C727-472049D3C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Ce </a:t>
            </a:r>
            <a:r>
              <a:rPr lang="en-US" sz="1800" b="1" dirty="0" err="1">
                <a:latin typeface="Times New Roman"/>
                <a:cs typeface="Times New Roman"/>
              </a:rPr>
              <a:t>poate</a:t>
            </a:r>
            <a:r>
              <a:rPr lang="en-US" sz="1800" b="1" dirty="0">
                <a:latin typeface="Times New Roman"/>
                <a:cs typeface="Times New Roman"/>
              </a:rPr>
              <a:t> face </a:t>
            </a:r>
            <a:r>
              <a:rPr lang="en-US" sz="1800" b="1" dirty="0" err="1">
                <a:latin typeface="Times New Roman"/>
                <a:cs typeface="Times New Roman"/>
              </a:rPr>
              <a:t>aplicația</a:t>
            </a:r>
            <a:r>
              <a:rPr lang="en-US" sz="1800" b="1" dirty="0">
                <a:latin typeface="Times New Roman"/>
                <a:cs typeface="Times New Roman"/>
              </a:rPr>
              <a:t>?</a:t>
            </a:r>
            <a:endParaRPr lang="en-US" sz="1800" dirty="0">
              <a:latin typeface="Times New Roman"/>
              <a:cs typeface="Times New Roman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/>
                <a:cs typeface="Times New Roman"/>
              </a:rPr>
              <a:t>Vizualizează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indicatori</a:t>
            </a:r>
            <a:r>
              <a:rPr lang="en-US" sz="1800" dirty="0">
                <a:latin typeface="Times New Roman"/>
                <a:cs typeface="Times New Roman"/>
              </a:rPr>
              <a:t> socio-</a:t>
            </a:r>
            <a:r>
              <a:rPr lang="en-US" sz="1800" dirty="0" err="1">
                <a:latin typeface="Times New Roman"/>
                <a:cs typeface="Times New Roman"/>
              </a:rPr>
              <a:t>demografici</a:t>
            </a:r>
            <a:r>
              <a:rPr lang="en-US" sz="1800" dirty="0">
                <a:latin typeface="Times New Roman"/>
                <a:cs typeface="Times New Roman"/>
              </a:rPr>
              <a:t> pe </a:t>
            </a:r>
            <a:r>
              <a:rPr lang="en-US" sz="1800" dirty="0" err="1">
                <a:latin typeface="Times New Roman"/>
                <a:cs typeface="Times New Roman"/>
              </a:rPr>
              <a:t>hartă</a:t>
            </a:r>
            <a:endParaRPr lang="en-US" sz="1800" dirty="0">
              <a:latin typeface="Times New Roman"/>
              <a:cs typeface="Times New Roman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err="1">
                <a:latin typeface="Times New Roman"/>
                <a:cs typeface="Times New Roman"/>
              </a:rPr>
              <a:t>Compară</a:t>
            </a:r>
            <a:r>
              <a:rPr lang="en-US" sz="1800" dirty="0">
                <a:latin typeface="Times New Roman"/>
                <a:cs typeface="Times New Roman"/>
              </a:rPr>
              <a:t> date </a:t>
            </a:r>
            <a:r>
              <a:rPr lang="en-US" sz="1800" err="1">
                <a:latin typeface="Times New Roman"/>
                <a:cs typeface="Times New Roman"/>
              </a:rPr>
              <a:t>între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județe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și</a:t>
            </a:r>
            <a:r>
              <a:rPr lang="en-US" sz="1800" dirty="0">
                <a:latin typeface="Times New Roman"/>
                <a:cs typeface="Times New Roman"/>
              </a:rPr>
              <a:t> ani </a:t>
            </a:r>
            <a:r>
              <a:rPr lang="en-US" sz="1800" err="1">
                <a:latin typeface="Times New Roman"/>
                <a:cs typeface="Times New Roman"/>
              </a:rPr>
              <a:t>în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grafice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dinamice</a:t>
            </a:r>
            <a:endParaRPr lang="en-US" sz="1800">
              <a:latin typeface="Times New Roman"/>
              <a:cs typeface="Times New Roman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/>
                <a:cs typeface="Times New Roman"/>
              </a:rPr>
              <a:t>Generează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rapoarte</a:t>
            </a:r>
            <a:r>
              <a:rPr lang="en-US" sz="1800" dirty="0">
                <a:latin typeface="Times New Roman"/>
                <a:cs typeface="Times New Roman"/>
              </a:rPr>
              <a:t> PDF / Excel </a:t>
            </a:r>
            <a:r>
              <a:rPr lang="en-US" sz="1800" dirty="0" err="1">
                <a:latin typeface="Times New Roman"/>
                <a:cs typeface="Times New Roman"/>
              </a:rPr>
              <a:t>personalizate</a:t>
            </a:r>
            <a:endParaRPr lang="en-US" sz="1800" dirty="0">
              <a:latin typeface="Times New Roman"/>
              <a:cs typeface="Times New Roman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Permite </a:t>
            </a:r>
            <a:r>
              <a:rPr lang="en-US" sz="1800" err="1">
                <a:latin typeface="Times New Roman"/>
                <a:cs typeface="Times New Roman"/>
              </a:rPr>
              <a:t>autentificarea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și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salvarea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preferințelor</a:t>
            </a:r>
            <a:endParaRPr lang="en-US" sz="1800">
              <a:latin typeface="Times New Roman"/>
              <a:cs typeface="Times New Roman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err="1">
                <a:latin typeface="Times New Roman"/>
                <a:cs typeface="Times New Roman"/>
              </a:rPr>
              <a:t>Administrează</a:t>
            </a:r>
            <a:r>
              <a:rPr lang="en-US" sz="1800" dirty="0">
                <a:latin typeface="Times New Roman"/>
                <a:cs typeface="Times New Roman"/>
              </a:rPr>
              <a:t> date externe (INS / Eurostat)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5" name="Picture 4" descr="Statistica oficială a publicat primele date ale recensământului: Populația  rezidentă a României este de puțin peste 19 milioane, cu 1,1 milioane mai  mică față de 2011. Numărul tinerilor de sub 15 ani">
            <a:extLst>
              <a:ext uri="{FF2B5EF4-FFF2-40B4-BE49-F238E27FC236}">
                <a16:creationId xmlns:a16="http://schemas.microsoft.com/office/drawing/2014/main" id="{8CB95B3D-9112-C92B-AB21-F86432B8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8" r="2" b="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2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278D-4062-58EA-25CC-EC48C11A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672" y="1181781"/>
            <a:ext cx="8896694" cy="1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latin typeface="Times New Roman"/>
                <a:cs typeface="Times New Roman"/>
              </a:rPr>
              <a:t>Arhitectura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 err="1">
                <a:latin typeface="Times New Roman"/>
                <a:cs typeface="Times New Roman"/>
              </a:rPr>
              <a:t>sistemului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5" name="Picture Placeholder 4" descr="The Front-end Developer's Guide to Back-end Development | by Jamie Curnow |  JavaScript in Plain English">
            <a:extLst>
              <a:ext uri="{FF2B5EF4-FFF2-40B4-BE49-F238E27FC236}">
                <a16:creationId xmlns:a16="http://schemas.microsoft.com/office/drawing/2014/main" id="{4AAE42EE-265F-5C81-B3A0-3E4D2DC341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68" r="1768"/>
          <a:stretch/>
        </p:blipFill>
        <p:spPr>
          <a:xfrm>
            <a:off x="800101" y="2670366"/>
            <a:ext cx="4455010" cy="346373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07AC-149A-3B4C-9BEE-C4B987CCA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2672" y="2276474"/>
            <a:ext cx="5848694" cy="3885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 err="1">
                <a:latin typeface="Times New Roman"/>
                <a:cs typeface="Times New Roman"/>
              </a:rPr>
              <a:t>Structura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generală</a:t>
            </a:r>
            <a:r>
              <a:rPr lang="en-US" sz="2400" b="1" dirty="0">
                <a:latin typeface="Times New Roman"/>
                <a:cs typeface="Times New Roman"/>
              </a:rPr>
              <a:t> a </a:t>
            </a:r>
            <a:r>
              <a:rPr lang="en-US" sz="2400" b="1" dirty="0" err="1">
                <a:latin typeface="Times New Roman"/>
                <a:cs typeface="Times New Roman"/>
              </a:rPr>
              <a:t>aplicației</a:t>
            </a:r>
            <a:r>
              <a:rPr lang="en-US" sz="2400" b="1" dirty="0">
                <a:latin typeface="Times New Roman"/>
                <a:cs typeface="Times New Roman"/>
              </a:rPr>
              <a:t> 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/>
                <a:cs typeface="Times New Roman"/>
              </a:rPr>
              <a:t>Arhitectură</a:t>
            </a:r>
            <a:r>
              <a:rPr lang="en-US" sz="2400" dirty="0">
                <a:latin typeface="Times New Roman"/>
                <a:cs typeface="Times New Roman"/>
              </a:rPr>
              <a:t> pe 3 </a:t>
            </a:r>
            <a:r>
              <a:rPr lang="en-US" sz="2400" err="1">
                <a:latin typeface="Times New Roman"/>
                <a:cs typeface="Times New Roman"/>
              </a:rPr>
              <a:t>straturi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1" dirty="0">
                <a:latin typeface="Times New Roman"/>
                <a:cs typeface="Times New Roman"/>
              </a:rPr>
              <a:t>Frontend – Backend – </a:t>
            </a:r>
            <a:r>
              <a:rPr lang="en-US" sz="2400" b="1" err="1">
                <a:latin typeface="Times New Roman"/>
                <a:cs typeface="Times New Roman"/>
              </a:rPr>
              <a:t>Bază</a:t>
            </a:r>
            <a:r>
              <a:rPr lang="en-US" sz="2400" b="1" dirty="0">
                <a:latin typeface="Times New Roman"/>
                <a:cs typeface="Times New Roman"/>
              </a:rPr>
              <a:t> de date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/>
                <a:cs typeface="Times New Roman"/>
              </a:rPr>
              <a:t>Comunicare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prin</a:t>
            </a:r>
            <a:r>
              <a:rPr lang="en-US" sz="2400" dirty="0">
                <a:latin typeface="Times New Roman"/>
                <a:cs typeface="Times New Roman"/>
              </a:rPr>
              <a:t> API REST (JSON)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Import date din </a:t>
            </a:r>
            <a:r>
              <a:rPr lang="en-US" sz="2400" err="1">
                <a:latin typeface="Times New Roman"/>
                <a:cs typeface="Times New Roman"/>
              </a:rPr>
              <a:t>surse</a:t>
            </a:r>
            <a:r>
              <a:rPr lang="en-US" sz="2400" dirty="0">
                <a:latin typeface="Times New Roman"/>
                <a:cs typeface="Times New Roman"/>
              </a:rPr>
              <a:t> externe (INS, Eurostat)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/>
                <a:cs typeface="Times New Roman"/>
              </a:rPr>
              <a:t>Separare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clară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între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componente</a:t>
            </a:r>
            <a:r>
              <a:rPr lang="en-US" sz="2400" dirty="0">
                <a:latin typeface="Times New Roman"/>
                <a:cs typeface="Times New Roman"/>
              </a:rPr>
              <a:t>: UI, </a:t>
            </a:r>
            <a:r>
              <a:rPr lang="en-US" sz="2400" err="1">
                <a:latin typeface="Times New Roman"/>
                <a:cs typeface="Times New Roman"/>
              </a:rPr>
              <a:t>logică</a:t>
            </a:r>
            <a:r>
              <a:rPr lang="en-US" sz="2400" dirty="0">
                <a:latin typeface="Times New Roman"/>
                <a:cs typeface="Times New Roman"/>
              </a:rPr>
              <a:t>, date.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33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99483-5624-1FCE-DF5A-95AB94AD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err="1">
                <a:latin typeface="Times New Roman"/>
                <a:cs typeface="Times New Roman"/>
              </a:rPr>
              <a:t>Arhitectura</a:t>
            </a:r>
            <a:r>
              <a:rPr lang="en-US" sz="4000" dirty="0">
                <a:latin typeface="Times New Roman"/>
                <a:cs typeface="Times New Roman"/>
              </a:rPr>
              <a:t> hardware</a:t>
            </a:r>
          </a:p>
        </p:txBody>
      </p:sp>
      <p:pic>
        <p:nvPicPr>
          <p:cNvPr id="23" name="Picture 22" descr="Electronic circuit board">
            <a:extLst>
              <a:ext uri="{FF2B5EF4-FFF2-40B4-BE49-F238E27FC236}">
                <a16:creationId xmlns:a16="http://schemas.microsoft.com/office/drawing/2014/main" id="{7B43BEA8-7F7C-5B29-AD8C-EF8F501D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15" r="2242" b="-3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1D58F73-573B-CFD0-51A9-40A30B8BF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err="1">
                <a:latin typeface="Times New Roman"/>
                <a:cs typeface="Times New Roman"/>
              </a:rPr>
              <a:t>Resurse</a:t>
            </a:r>
            <a:r>
              <a:rPr lang="en-US" sz="2400" b="1" dirty="0">
                <a:latin typeface="Times New Roman"/>
                <a:cs typeface="Times New Roman"/>
              </a:rPr>
              <a:t> hardware </a:t>
            </a:r>
            <a:r>
              <a:rPr lang="en-US" sz="2400" b="1" err="1">
                <a:latin typeface="Times New Roman"/>
                <a:cs typeface="Times New Roman"/>
              </a:rPr>
              <a:t>utilizate</a:t>
            </a:r>
            <a:endParaRPr lang="en-US" sz="2400" b="1">
              <a:latin typeface="Times New Roman"/>
              <a:cs typeface="Times New Roman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Server virtual (VPS) – cloud-based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CPU: 4 </a:t>
            </a:r>
            <a:r>
              <a:rPr lang="en-US" sz="2400" dirty="0" err="1">
                <a:latin typeface="Times New Roman"/>
                <a:cs typeface="Times New Roman"/>
              </a:rPr>
              <a:t>vCore</a:t>
            </a:r>
            <a:r>
              <a:rPr lang="en-US" sz="2400" dirty="0">
                <a:latin typeface="Times New Roman"/>
                <a:cs typeface="Times New Roman"/>
              </a:rPr>
              <a:t>, RAM: 8 GB, SSD: 100 GB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Nu sunt </a:t>
            </a:r>
            <a:r>
              <a:rPr lang="en-US" sz="2400" dirty="0" err="1">
                <a:latin typeface="Times New Roman"/>
                <a:cs typeface="Times New Roman"/>
              </a:rPr>
              <a:t>necesare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echipamente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fizice</a:t>
            </a:r>
            <a:r>
              <a:rPr lang="en-US" sz="2400" dirty="0">
                <a:latin typeface="Times New Roman"/>
                <a:cs typeface="Times New Roman"/>
              </a:rPr>
              <a:t> locale.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0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B7FE2-5AA5-39B6-8685-300ED646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537734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err="1">
                <a:latin typeface="Times New Roman"/>
                <a:cs typeface="Times New Roman"/>
              </a:rPr>
              <a:t>Arhitectura</a:t>
            </a:r>
            <a:r>
              <a:rPr lang="en-US" sz="3600" dirty="0">
                <a:latin typeface="Times New Roman"/>
                <a:cs typeface="Times New Roman"/>
              </a:rPr>
              <a:t>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E3D1F-ADF9-58E7-A18C-522DFE29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3081" y="3318028"/>
            <a:ext cx="3325098" cy="323348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Componente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software </a:t>
            </a: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principale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: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Frontend: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React.js + Redux (UI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interactiv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Backend: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Django + Django REST Framework (API REST)</a:t>
            </a:r>
          </a:p>
          <a:p>
            <a:pPr>
              <a:lnSpc>
                <a:spcPct val="100000"/>
              </a:lnSpc>
            </a:pP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Bază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de date: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PostgreSQL (date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relaționale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Containerizare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Docker (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izolare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și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/>
                <a:cs typeface="Times New Roman"/>
              </a:rPr>
              <a:t>portabilitate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800" b="1" err="1">
                <a:solidFill>
                  <a:schemeClr val="tx1"/>
                </a:solidFill>
                <a:latin typeface="Times New Roman"/>
                <a:cs typeface="Times New Roman"/>
              </a:rPr>
              <a:t>Autentificare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 OAuth 2.0 + JWT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oftware Development Environments Move to the Cloud - IEEE Spectrum">
            <a:extLst>
              <a:ext uri="{FF2B5EF4-FFF2-40B4-BE49-F238E27FC236}">
                <a16:creationId xmlns:a16="http://schemas.microsoft.com/office/drawing/2014/main" id="{8BE5913D-DE18-4301-6FD9-D38AF881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49" y="863602"/>
            <a:ext cx="6846342" cy="5134757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6775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ChronicleVTI</vt:lpstr>
      <vt:lpstr>PRoiect asipsi tema : sistem informatic de  vizualizare si analiza a datelor socio-demografice din romania</vt:lpstr>
      <vt:lpstr>CUPRINS</vt:lpstr>
      <vt:lpstr>Introducere (motivațională)</vt:lpstr>
      <vt:lpstr>State-of-the-art in domeniul produsului</vt:lpstr>
      <vt:lpstr>Metode / Tehnologii folosite</vt:lpstr>
      <vt:lpstr>Funcționalități proiectate</vt:lpstr>
      <vt:lpstr>Arhitectura sistemului</vt:lpstr>
      <vt:lpstr>Arhitectura hardware</vt:lpstr>
      <vt:lpstr>Arhitectura software</vt:lpstr>
      <vt:lpstr>Arhitectura de comunicații</vt:lpstr>
      <vt:lpstr>ArhitecturA mixtă</vt:lpstr>
      <vt:lpstr>Scenarii de utilizare</vt:lpstr>
      <vt:lpstr>Implementarea proiectului prin metode Agile</vt:lpstr>
      <vt:lpstr>Concluzii și dezvoltări ulterioare</vt:lpstr>
      <vt:lpstr>MULTUMESC DE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439</cp:revision>
  <dcterms:created xsi:type="dcterms:W3CDTF">2025-04-15T22:00:41Z</dcterms:created>
  <dcterms:modified xsi:type="dcterms:W3CDTF">2025-04-15T23:17:50Z</dcterms:modified>
</cp:coreProperties>
</file>