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59" r:id="rId5"/>
    <p:sldId id="264" r:id="rId6"/>
    <p:sldId id="266" r:id="rId7"/>
    <p:sldId id="267" r:id="rId8"/>
    <p:sldId id="268"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4660"/>
  </p:normalViewPr>
  <p:slideViewPr>
    <p:cSldViewPr snapToGrid="0">
      <p:cViewPr varScale="1">
        <p:scale>
          <a:sx n="105" d="100"/>
          <a:sy n="105" d="100"/>
        </p:scale>
        <p:origin x="8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A0C58-2FF0-F289-6731-CCE4BC5601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052144-A217-CE96-4CBC-73029B1227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0E0462-692D-8B45-7CAD-FA7489D68993}"/>
              </a:ext>
            </a:extLst>
          </p:cNvPr>
          <p:cNvSpPr>
            <a:spLocks noGrp="1"/>
          </p:cNvSpPr>
          <p:nvPr>
            <p:ph type="dt" sz="half" idx="10"/>
          </p:nvPr>
        </p:nvSpPr>
        <p:spPr/>
        <p:txBody>
          <a:bodyPr/>
          <a:lstStyle/>
          <a:p>
            <a:fld id="{E469C130-0D11-4B04-BBF4-E2A166162897}" type="datetimeFigureOut">
              <a:rPr lang="en-US" smtClean="0"/>
              <a:t>4/16/2024</a:t>
            </a:fld>
            <a:endParaRPr lang="en-US"/>
          </a:p>
        </p:txBody>
      </p:sp>
      <p:sp>
        <p:nvSpPr>
          <p:cNvPr id="5" name="Footer Placeholder 4">
            <a:extLst>
              <a:ext uri="{FF2B5EF4-FFF2-40B4-BE49-F238E27FC236}">
                <a16:creationId xmlns:a16="http://schemas.microsoft.com/office/drawing/2014/main" id="{1134C920-97D0-A7F6-2E83-8F7A3B0D7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670C5-467B-156F-6F5C-14A251FBA3FC}"/>
              </a:ext>
            </a:extLst>
          </p:cNvPr>
          <p:cNvSpPr>
            <a:spLocks noGrp="1"/>
          </p:cNvSpPr>
          <p:nvPr>
            <p:ph type="sldNum" sz="quarter" idx="12"/>
          </p:nvPr>
        </p:nvSpPr>
        <p:spPr/>
        <p:txBody>
          <a:bodyPr/>
          <a:lstStyle/>
          <a:p>
            <a:fld id="{4F3D9312-C65B-4100-975C-2E092F4EC7DF}" type="slidenum">
              <a:rPr lang="en-US" smtClean="0"/>
              <a:t>‹#›</a:t>
            </a:fld>
            <a:endParaRPr lang="en-US"/>
          </a:p>
        </p:txBody>
      </p:sp>
    </p:spTree>
    <p:extLst>
      <p:ext uri="{BB962C8B-B14F-4D97-AF65-F5344CB8AC3E}">
        <p14:creationId xmlns:p14="http://schemas.microsoft.com/office/powerpoint/2010/main" val="573335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D70DB-F27D-8D21-4243-39B7EE03B1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37AF1C-DF76-0D8C-A464-5E7D879701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B771D-1421-0DDE-83C8-7C224C91F87D}"/>
              </a:ext>
            </a:extLst>
          </p:cNvPr>
          <p:cNvSpPr>
            <a:spLocks noGrp="1"/>
          </p:cNvSpPr>
          <p:nvPr>
            <p:ph type="dt" sz="half" idx="10"/>
          </p:nvPr>
        </p:nvSpPr>
        <p:spPr/>
        <p:txBody>
          <a:bodyPr/>
          <a:lstStyle/>
          <a:p>
            <a:fld id="{E469C130-0D11-4B04-BBF4-E2A166162897}" type="datetimeFigureOut">
              <a:rPr lang="en-US" smtClean="0"/>
              <a:t>4/16/2024</a:t>
            </a:fld>
            <a:endParaRPr lang="en-US"/>
          </a:p>
        </p:txBody>
      </p:sp>
      <p:sp>
        <p:nvSpPr>
          <p:cNvPr id="5" name="Footer Placeholder 4">
            <a:extLst>
              <a:ext uri="{FF2B5EF4-FFF2-40B4-BE49-F238E27FC236}">
                <a16:creationId xmlns:a16="http://schemas.microsoft.com/office/drawing/2014/main" id="{AED5D1D1-E36F-20A2-967D-FFCDDC3A7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D2591-AD9C-1C32-5E26-1A3D16DF65D3}"/>
              </a:ext>
            </a:extLst>
          </p:cNvPr>
          <p:cNvSpPr>
            <a:spLocks noGrp="1"/>
          </p:cNvSpPr>
          <p:nvPr>
            <p:ph type="sldNum" sz="quarter" idx="12"/>
          </p:nvPr>
        </p:nvSpPr>
        <p:spPr/>
        <p:txBody>
          <a:bodyPr/>
          <a:lstStyle/>
          <a:p>
            <a:fld id="{4F3D9312-C65B-4100-975C-2E092F4EC7DF}" type="slidenum">
              <a:rPr lang="en-US" smtClean="0"/>
              <a:t>‹#›</a:t>
            </a:fld>
            <a:endParaRPr lang="en-US"/>
          </a:p>
        </p:txBody>
      </p:sp>
    </p:spTree>
    <p:extLst>
      <p:ext uri="{BB962C8B-B14F-4D97-AF65-F5344CB8AC3E}">
        <p14:creationId xmlns:p14="http://schemas.microsoft.com/office/powerpoint/2010/main" val="3311148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FB9846-5421-1BBF-388C-61C851C3FC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16E74F-9D5B-B43C-7B03-BD6241CBA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359E4-7D09-A6B4-44A0-C428D069C508}"/>
              </a:ext>
            </a:extLst>
          </p:cNvPr>
          <p:cNvSpPr>
            <a:spLocks noGrp="1"/>
          </p:cNvSpPr>
          <p:nvPr>
            <p:ph type="dt" sz="half" idx="10"/>
          </p:nvPr>
        </p:nvSpPr>
        <p:spPr/>
        <p:txBody>
          <a:bodyPr/>
          <a:lstStyle/>
          <a:p>
            <a:fld id="{E469C130-0D11-4B04-BBF4-E2A166162897}" type="datetimeFigureOut">
              <a:rPr lang="en-US" smtClean="0"/>
              <a:t>4/16/2024</a:t>
            </a:fld>
            <a:endParaRPr lang="en-US"/>
          </a:p>
        </p:txBody>
      </p:sp>
      <p:sp>
        <p:nvSpPr>
          <p:cNvPr id="5" name="Footer Placeholder 4">
            <a:extLst>
              <a:ext uri="{FF2B5EF4-FFF2-40B4-BE49-F238E27FC236}">
                <a16:creationId xmlns:a16="http://schemas.microsoft.com/office/drawing/2014/main" id="{14252671-8ADD-AD1E-CD7C-5154B0155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CC9F5-75D3-218D-3BD9-A82AE488BCB0}"/>
              </a:ext>
            </a:extLst>
          </p:cNvPr>
          <p:cNvSpPr>
            <a:spLocks noGrp="1"/>
          </p:cNvSpPr>
          <p:nvPr>
            <p:ph type="sldNum" sz="quarter" idx="12"/>
          </p:nvPr>
        </p:nvSpPr>
        <p:spPr/>
        <p:txBody>
          <a:bodyPr/>
          <a:lstStyle/>
          <a:p>
            <a:fld id="{4F3D9312-C65B-4100-975C-2E092F4EC7DF}" type="slidenum">
              <a:rPr lang="en-US" smtClean="0"/>
              <a:t>‹#›</a:t>
            </a:fld>
            <a:endParaRPr lang="en-US"/>
          </a:p>
        </p:txBody>
      </p:sp>
    </p:spTree>
    <p:extLst>
      <p:ext uri="{BB962C8B-B14F-4D97-AF65-F5344CB8AC3E}">
        <p14:creationId xmlns:p14="http://schemas.microsoft.com/office/powerpoint/2010/main" val="1858346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C34E-80FE-D8D6-BBA5-0292D53A8A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38574E-284D-EEC4-8DBD-838ED08DF0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A9A9E-1CBC-4F9F-BEF1-FEFC2B851C9D}"/>
              </a:ext>
            </a:extLst>
          </p:cNvPr>
          <p:cNvSpPr>
            <a:spLocks noGrp="1"/>
          </p:cNvSpPr>
          <p:nvPr>
            <p:ph type="dt" sz="half" idx="10"/>
          </p:nvPr>
        </p:nvSpPr>
        <p:spPr/>
        <p:txBody>
          <a:bodyPr/>
          <a:lstStyle/>
          <a:p>
            <a:fld id="{E469C130-0D11-4B04-BBF4-E2A166162897}" type="datetimeFigureOut">
              <a:rPr lang="en-US" smtClean="0"/>
              <a:t>4/16/2024</a:t>
            </a:fld>
            <a:endParaRPr lang="en-US"/>
          </a:p>
        </p:txBody>
      </p:sp>
      <p:sp>
        <p:nvSpPr>
          <p:cNvPr id="5" name="Footer Placeholder 4">
            <a:extLst>
              <a:ext uri="{FF2B5EF4-FFF2-40B4-BE49-F238E27FC236}">
                <a16:creationId xmlns:a16="http://schemas.microsoft.com/office/drawing/2014/main" id="{49F89E20-50EA-59C9-F662-E9B0C461C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9226A-E16E-AEE7-D003-F99BFC9EAD50}"/>
              </a:ext>
            </a:extLst>
          </p:cNvPr>
          <p:cNvSpPr>
            <a:spLocks noGrp="1"/>
          </p:cNvSpPr>
          <p:nvPr>
            <p:ph type="sldNum" sz="quarter" idx="12"/>
          </p:nvPr>
        </p:nvSpPr>
        <p:spPr/>
        <p:txBody>
          <a:bodyPr/>
          <a:lstStyle/>
          <a:p>
            <a:fld id="{4F3D9312-C65B-4100-975C-2E092F4EC7DF}" type="slidenum">
              <a:rPr lang="en-US" smtClean="0"/>
              <a:t>‹#›</a:t>
            </a:fld>
            <a:endParaRPr lang="en-US"/>
          </a:p>
        </p:txBody>
      </p:sp>
    </p:spTree>
    <p:extLst>
      <p:ext uri="{BB962C8B-B14F-4D97-AF65-F5344CB8AC3E}">
        <p14:creationId xmlns:p14="http://schemas.microsoft.com/office/powerpoint/2010/main" val="92295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67E72-68A7-1170-43D3-07D19775B2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122008-5DF6-2318-8804-6EFE3B0127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CC1BAB-1767-19F1-3486-AC591D2AA95C}"/>
              </a:ext>
            </a:extLst>
          </p:cNvPr>
          <p:cNvSpPr>
            <a:spLocks noGrp="1"/>
          </p:cNvSpPr>
          <p:nvPr>
            <p:ph type="dt" sz="half" idx="10"/>
          </p:nvPr>
        </p:nvSpPr>
        <p:spPr/>
        <p:txBody>
          <a:bodyPr/>
          <a:lstStyle/>
          <a:p>
            <a:fld id="{E469C130-0D11-4B04-BBF4-E2A166162897}" type="datetimeFigureOut">
              <a:rPr lang="en-US" smtClean="0"/>
              <a:t>4/16/2024</a:t>
            </a:fld>
            <a:endParaRPr lang="en-US"/>
          </a:p>
        </p:txBody>
      </p:sp>
      <p:sp>
        <p:nvSpPr>
          <p:cNvPr id="5" name="Footer Placeholder 4">
            <a:extLst>
              <a:ext uri="{FF2B5EF4-FFF2-40B4-BE49-F238E27FC236}">
                <a16:creationId xmlns:a16="http://schemas.microsoft.com/office/drawing/2014/main" id="{83A9E7DB-DA4A-7E29-990F-54BA4AB45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7CF4E-9A78-85D1-60F7-0C76D3DCCCDC}"/>
              </a:ext>
            </a:extLst>
          </p:cNvPr>
          <p:cNvSpPr>
            <a:spLocks noGrp="1"/>
          </p:cNvSpPr>
          <p:nvPr>
            <p:ph type="sldNum" sz="quarter" idx="12"/>
          </p:nvPr>
        </p:nvSpPr>
        <p:spPr/>
        <p:txBody>
          <a:bodyPr/>
          <a:lstStyle/>
          <a:p>
            <a:fld id="{4F3D9312-C65B-4100-975C-2E092F4EC7DF}" type="slidenum">
              <a:rPr lang="en-US" smtClean="0"/>
              <a:t>‹#›</a:t>
            </a:fld>
            <a:endParaRPr lang="en-US"/>
          </a:p>
        </p:txBody>
      </p:sp>
    </p:spTree>
    <p:extLst>
      <p:ext uri="{BB962C8B-B14F-4D97-AF65-F5344CB8AC3E}">
        <p14:creationId xmlns:p14="http://schemas.microsoft.com/office/powerpoint/2010/main" val="131974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CF21-313F-41F6-74CE-9D4708414B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A59082-3116-808D-2352-63C979FE06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D753D2-7B23-37D2-E4A1-B56C2E0709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9EF3A-F131-F130-1F56-50399FD7F02F}"/>
              </a:ext>
            </a:extLst>
          </p:cNvPr>
          <p:cNvSpPr>
            <a:spLocks noGrp="1"/>
          </p:cNvSpPr>
          <p:nvPr>
            <p:ph type="dt" sz="half" idx="10"/>
          </p:nvPr>
        </p:nvSpPr>
        <p:spPr/>
        <p:txBody>
          <a:bodyPr/>
          <a:lstStyle/>
          <a:p>
            <a:fld id="{E469C130-0D11-4B04-BBF4-E2A166162897}" type="datetimeFigureOut">
              <a:rPr lang="en-US" smtClean="0"/>
              <a:t>4/16/2024</a:t>
            </a:fld>
            <a:endParaRPr lang="en-US"/>
          </a:p>
        </p:txBody>
      </p:sp>
      <p:sp>
        <p:nvSpPr>
          <p:cNvPr id="6" name="Footer Placeholder 5">
            <a:extLst>
              <a:ext uri="{FF2B5EF4-FFF2-40B4-BE49-F238E27FC236}">
                <a16:creationId xmlns:a16="http://schemas.microsoft.com/office/drawing/2014/main" id="{97B2D3B7-38FB-4E0A-BC29-877FA7FFE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B5B546-834E-B6DE-C34F-EB57105DE904}"/>
              </a:ext>
            </a:extLst>
          </p:cNvPr>
          <p:cNvSpPr>
            <a:spLocks noGrp="1"/>
          </p:cNvSpPr>
          <p:nvPr>
            <p:ph type="sldNum" sz="quarter" idx="12"/>
          </p:nvPr>
        </p:nvSpPr>
        <p:spPr/>
        <p:txBody>
          <a:bodyPr/>
          <a:lstStyle/>
          <a:p>
            <a:fld id="{4F3D9312-C65B-4100-975C-2E092F4EC7DF}" type="slidenum">
              <a:rPr lang="en-US" smtClean="0"/>
              <a:t>‹#›</a:t>
            </a:fld>
            <a:endParaRPr lang="en-US"/>
          </a:p>
        </p:txBody>
      </p:sp>
    </p:spTree>
    <p:extLst>
      <p:ext uri="{BB962C8B-B14F-4D97-AF65-F5344CB8AC3E}">
        <p14:creationId xmlns:p14="http://schemas.microsoft.com/office/powerpoint/2010/main" val="86111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261C-25E7-80ED-FA5E-28E8B3F679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06CA66-95D2-A05F-4A48-2640255BB8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21902B-199A-4B27-BB56-4DFE934912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A04349-F64F-46E7-E393-CEE9BFB5DC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C202B-675E-5A18-C2D1-249C5B54C6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690C15-DF8C-5C4C-565A-9F9FE2FD90ED}"/>
              </a:ext>
            </a:extLst>
          </p:cNvPr>
          <p:cNvSpPr>
            <a:spLocks noGrp="1"/>
          </p:cNvSpPr>
          <p:nvPr>
            <p:ph type="dt" sz="half" idx="10"/>
          </p:nvPr>
        </p:nvSpPr>
        <p:spPr/>
        <p:txBody>
          <a:bodyPr/>
          <a:lstStyle/>
          <a:p>
            <a:fld id="{E469C130-0D11-4B04-BBF4-E2A166162897}" type="datetimeFigureOut">
              <a:rPr lang="en-US" smtClean="0"/>
              <a:t>4/16/2024</a:t>
            </a:fld>
            <a:endParaRPr lang="en-US"/>
          </a:p>
        </p:txBody>
      </p:sp>
      <p:sp>
        <p:nvSpPr>
          <p:cNvPr id="8" name="Footer Placeholder 7">
            <a:extLst>
              <a:ext uri="{FF2B5EF4-FFF2-40B4-BE49-F238E27FC236}">
                <a16:creationId xmlns:a16="http://schemas.microsoft.com/office/drawing/2014/main" id="{9811D9DF-0A3A-19E4-F083-15BC421CDB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05D8FA-0192-1557-3735-691D109B0F3F}"/>
              </a:ext>
            </a:extLst>
          </p:cNvPr>
          <p:cNvSpPr>
            <a:spLocks noGrp="1"/>
          </p:cNvSpPr>
          <p:nvPr>
            <p:ph type="sldNum" sz="quarter" idx="12"/>
          </p:nvPr>
        </p:nvSpPr>
        <p:spPr/>
        <p:txBody>
          <a:bodyPr/>
          <a:lstStyle/>
          <a:p>
            <a:fld id="{4F3D9312-C65B-4100-975C-2E092F4EC7DF}" type="slidenum">
              <a:rPr lang="en-US" smtClean="0"/>
              <a:t>‹#›</a:t>
            </a:fld>
            <a:endParaRPr lang="en-US"/>
          </a:p>
        </p:txBody>
      </p:sp>
    </p:spTree>
    <p:extLst>
      <p:ext uri="{BB962C8B-B14F-4D97-AF65-F5344CB8AC3E}">
        <p14:creationId xmlns:p14="http://schemas.microsoft.com/office/powerpoint/2010/main" val="372924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FB1B-2BA7-9FA7-DD02-A43137C2F0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D7E052-3B64-5C09-EF35-8949E01C8256}"/>
              </a:ext>
            </a:extLst>
          </p:cNvPr>
          <p:cNvSpPr>
            <a:spLocks noGrp="1"/>
          </p:cNvSpPr>
          <p:nvPr>
            <p:ph type="dt" sz="half" idx="10"/>
          </p:nvPr>
        </p:nvSpPr>
        <p:spPr/>
        <p:txBody>
          <a:bodyPr/>
          <a:lstStyle/>
          <a:p>
            <a:fld id="{E469C130-0D11-4B04-BBF4-E2A166162897}" type="datetimeFigureOut">
              <a:rPr lang="en-US" smtClean="0"/>
              <a:t>4/16/2024</a:t>
            </a:fld>
            <a:endParaRPr lang="en-US"/>
          </a:p>
        </p:txBody>
      </p:sp>
      <p:sp>
        <p:nvSpPr>
          <p:cNvPr id="4" name="Footer Placeholder 3">
            <a:extLst>
              <a:ext uri="{FF2B5EF4-FFF2-40B4-BE49-F238E27FC236}">
                <a16:creationId xmlns:a16="http://schemas.microsoft.com/office/drawing/2014/main" id="{91DAACDE-8C7C-8C24-46B1-5042701EA4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0A9593-5C7B-DDB8-12F4-EADD55692B87}"/>
              </a:ext>
            </a:extLst>
          </p:cNvPr>
          <p:cNvSpPr>
            <a:spLocks noGrp="1"/>
          </p:cNvSpPr>
          <p:nvPr>
            <p:ph type="sldNum" sz="quarter" idx="12"/>
          </p:nvPr>
        </p:nvSpPr>
        <p:spPr/>
        <p:txBody>
          <a:bodyPr/>
          <a:lstStyle/>
          <a:p>
            <a:fld id="{4F3D9312-C65B-4100-975C-2E092F4EC7DF}" type="slidenum">
              <a:rPr lang="en-US" smtClean="0"/>
              <a:t>‹#›</a:t>
            </a:fld>
            <a:endParaRPr lang="en-US"/>
          </a:p>
        </p:txBody>
      </p:sp>
    </p:spTree>
    <p:extLst>
      <p:ext uri="{BB962C8B-B14F-4D97-AF65-F5344CB8AC3E}">
        <p14:creationId xmlns:p14="http://schemas.microsoft.com/office/powerpoint/2010/main" val="264818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7B04-78E9-528B-1401-DDD428CE6321}"/>
              </a:ext>
            </a:extLst>
          </p:cNvPr>
          <p:cNvSpPr>
            <a:spLocks noGrp="1"/>
          </p:cNvSpPr>
          <p:nvPr>
            <p:ph type="dt" sz="half" idx="10"/>
          </p:nvPr>
        </p:nvSpPr>
        <p:spPr/>
        <p:txBody>
          <a:bodyPr/>
          <a:lstStyle/>
          <a:p>
            <a:fld id="{E469C130-0D11-4B04-BBF4-E2A166162897}" type="datetimeFigureOut">
              <a:rPr lang="en-US" smtClean="0"/>
              <a:t>4/16/2024</a:t>
            </a:fld>
            <a:endParaRPr lang="en-US"/>
          </a:p>
        </p:txBody>
      </p:sp>
      <p:sp>
        <p:nvSpPr>
          <p:cNvPr id="3" name="Footer Placeholder 2">
            <a:extLst>
              <a:ext uri="{FF2B5EF4-FFF2-40B4-BE49-F238E27FC236}">
                <a16:creationId xmlns:a16="http://schemas.microsoft.com/office/drawing/2014/main" id="{709D0CF0-FDA3-0274-EC34-92550991A6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BBD288-63A0-3D1F-8610-C040D821E8EC}"/>
              </a:ext>
            </a:extLst>
          </p:cNvPr>
          <p:cNvSpPr>
            <a:spLocks noGrp="1"/>
          </p:cNvSpPr>
          <p:nvPr>
            <p:ph type="sldNum" sz="quarter" idx="12"/>
          </p:nvPr>
        </p:nvSpPr>
        <p:spPr/>
        <p:txBody>
          <a:bodyPr/>
          <a:lstStyle/>
          <a:p>
            <a:fld id="{4F3D9312-C65B-4100-975C-2E092F4EC7DF}" type="slidenum">
              <a:rPr lang="en-US" smtClean="0"/>
              <a:t>‹#›</a:t>
            </a:fld>
            <a:endParaRPr lang="en-US"/>
          </a:p>
        </p:txBody>
      </p:sp>
    </p:spTree>
    <p:extLst>
      <p:ext uri="{BB962C8B-B14F-4D97-AF65-F5344CB8AC3E}">
        <p14:creationId xmlns:p14="http://schemas.microsoft.com/office/powerpoint/2010/main" val="136825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CD7D9-3618-0510-BE4D-DCE5AC352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6F70E2-1C6C-3473-C8F8-06D1DC021A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4B696F-2E32-492A-02C1-A1C849906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A4AED-1156-32D2-7FDA-680006263F48}"/>
              </a:ext>
            </a:extLst>
          </p:cNvPr>
          <p:cNvSpPr>
            <a:spLocks noGrp="1"/>
          </p:cNvSpPr>
          <p:nvPr>
            <p:ph type="dt" sz="half" idx="10"/>
          </p:nvPr>
        </p:nvSpPr>
        <p:spPr/>
        <p:txBody>
          <a:bodyPr/>
          <a:lstStyle/>
          <a:p>
            <a:fld id="{E469C130-0D11-4B04-BBF4-E2A166162897}" type="datetimeFigureOut">
              <a:rPr lang="en-US" smtClean="0"/>
              <a:t>4/16/2024</a:t>
            </a:fld>
            <a:endParaRPr lang="en-US"/>
          </a:p>
        </p:txBody>
      </p:sp>
      <p:sp>
        <p:nvSpPr>
          <p:cNvPr id="6" name="Footer Placeholder 5">
            <a:extLst>
              <a:ext uri="{FF2B5EF4-FFF2-40B4-BE49-F238E27FC236}">
                <a16:creationId xmlns:a16="http://schemas.microsoft.com/office/drawing/2014/main" id="{12FBBFED-8BD1-616B-8515-50AFBE456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40DBC7-4B78-D17F-3AB8-4D0313190A25}"/>
              </a:ext>
            </a:extLst>
          </p:cNvPr>
          <p:cNvSpPr>
            <a:spLocks noGrp="1"/>
          </p:cNvSpPr>
          <p:nvPr>
            <p:ph type="sldNum" sz="quarter" idx="12"/>
          </p:nvPr>
        </p:nvSpPr>
        <p:spPr/>
        <p:txBody>
          <a:bodyPr/>
          <a:lstStyle/>
          <a:p>
            <a:fld id="{4F3D9312-C65B-4100-975C-2E092F4EC7DF}" type="slidenum">
              <a:rPr lang="en-US" smtClean="0"/>
              <a:t>‹#›</a:t>
            </a:fld>
            <a:endParaRPr lang="en-US"/>
          </a:p>
        </p:txBody>
      </p:sp>
    </p:spTree>
    <p:extLst>
      <p:ext uri="{BB962C8B-B14F-4D97-AF65-F5344CB8AC3E}">
        <p14:creationId xmlns:p14="http://schemas.microsoft.com/office/powerpoint/2010/main" val="418715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E2EB-DF88-0482-CBA4-D048751701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D8868A-38D0-7815-1055-F518D9CD6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3E8194-C3D2-CC29-FA6F-729021DEB9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1F235-7A54-8FAB-329F-A4FFC8EBF3E8}"/>
              </a:ext>
            </a:extLst>
          </p:cNvPr>
          <p:cNvSpPr>
            <a:spLocks noGrp="1"/>
          </p:cNvSpPr>
          <p:nvPr>
            <p:ph type="dt" sz="half" idx="10"/>
          </p:nvPr>
        </p:nvSpPr>
        <p:spPr/>
        <p:txBody>
          <a:bodyPr/>
          <a:lstStyle/>
          <a:p>
            <a:fld id="{E469C130-0D11-4B04-BBF4-E2A166162897}" type="datetimeFigureOut">
              <a:rPr lang="en-US" smtClean="0"/>
              <a:t>4/16/2024</a:t>
            </a:fld>
            <a:endParaRPr lang="en-US"/>
          </a:p>
        </p:txBody>
      </p:sp>
      <p:sp>
        <p:nvSpPr>
          <p:cNvPr id="6" name="Footer Placeholder 5">
            <a:extLst>
              <a:ext uri="{FF2B5EF4-FFF2-40B4-BE49-F238E27FC236}">
                <a16:creationId xmlns:a16="http://schemas.microsoft.com/office/drawing/2014/main" id="{165727FE-A5B2-9CD8-4714-27370413E4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E4252C-9C0B-2639-05B8-A49CD95ED7E9}"/>
              </a:ext>
            </a:extLst>
          </p:cNvPr>
          <p:cNvSpPr>
            <a:spLocks noGrp="1"/>
          </p:cNvSpPr>
          <p:nvPr>
            <p:ph type="sldNum" sz="quarter" idx="12"/>
          </p:nvPr>
        </p:nvSpPr>
        <p:spPr/>
        <p:txBody>
          <a:bodyPr/>
          <a:lstStyle/>
          <a:p>
            <a:fld id="{4F3D9312-C65B-4100-975C-2E092F4EC7DF}" type="slidenum">
              <a:rPr lang="en-US" smtClean="0"/>
              <a:t>‹#›</a:t>
            </a:fld>
            <a:endParaRPr lang="en-US"/>
          </a:p>
        </p:txBody>
      </p:sp>
    </p:spTree>
    <p:extLst>
      <p:ext uri="{BB962C8B-B14F-4D97-AF65-F5344CB8AC3E}">
        <p14:creationId xmlns:p14="http://schemas.microsoft.com/office/powerpoint/2010/main" val="2881022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E5D1A6-4CAF-13B2-FA10-F86817A9F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287022-0ABF-76B1-E0EE-EC762C8ED1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18591-C126-FDFA-27CB-6F84EF4B56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69C130-0D11-4B04-BBF4-E2A166162897}" type="datetimeFigureOut">
              <a:rPr lang="en-US" smtClean="0"/>
              <a:t>4/16/2024</a:t>
            </a:fld>
            <a:endParaRPr lang="en-US"/>
          </a:p>
        </p:txBody>
      </p:sp>
      <p:sp>
        <p:nvSpPr>
          <p:cNvPr id="5" name="Footer Placeholder 4">
            <a:extLst>
              <a:ext uri="{FF2B5EF4-FFF2-40B4-BE49-F238E27FC236}">
                <a16:creationId xmlns:a16="http://schemas.microsoft.com/office/drawing/2014/main" id="{58E1CD76-4BC8-D432-0BEE-0F3395F42F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F694025-7252-C62A-FFCB-AAF60D651D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3D9312-C65B-4100-975C-2E092F4EC7DF}" type="slidenum">
              <a:rPr lang="en-US" smtClean="0"/>
              <a:t>‹#›</a:t>
            </a:fld>
            <a:endParaRPr lang="en-US"/>
          </a:p>
        </p:txBody>
      </p:sp>
    </p:spTree>
    <p:extLst>
      <p:ext uri="{BB962C8B-B14F-4D97-AF65-F5344CB8AC3E}">
        <p14:creationId xmlns:p14="http://schemas.microsoft.com/office/powerpoint/2010/main" val="2262811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9" name="Picture 68" descr="Network connection abstract against a white background">
            <a:extLst>
              <a:ext uri="{FF2B5EF4-FFF2-40B4-BE49-F238E27FC236}">
                <a16:creationId xmlns:a16="http://schemas.microsoft.com/office/drawing/2014/main" id="{0A0EB65F-E362-A87A-A8E6-EB8259188A49}"/>
              </a:ext>
            </a:extLst>
          </p:cNvPr>
          <p:cNvPicPr>
            <a:picLocks noChangeAspect="1"/>
          </p:cNvPicPr>
          <p:nvPr/>
        </p:nvPicPr>
        <p:blipFill rotWithShape="1">
          <a:blip r:embed="rId2">
            <a:alphaModFix amt="60000"/>
          </a:blip>
          <a:srcRect t="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72442865-82C2-F063-8D24-727D416321BC}"/>
              </a:ext>
            </a:extLst>
          </p:cNvPr>
          <p:cNvSpPr>
            <a:spLocks noGrp="1"/>
          </p:cNvSpPr>
          <p:nvPr>
            <p:ph type="title"/>
          </p:nvPr>
        </p:nvSpPr>
        <p:spPr>
          <a:xfrm>
            <a:off x="838200" y="914402"/>
            <a:ext cx="10515600" cy="2985923"/>
          </a:xfrm>
        </p:spPr>
        <p:txBody>
          <a:bodyPr vert="horz" lIns="91440" tIns="45720" rIns="91440" bIns="45720" rtlCol="0" anchor="b">
            <a:normAutofit/>
          </a:bodyPr>
          <a:lstStyle/>
          <a:p>
            <a:pPr algn="ctr"/>
            <a:r>
              <a:rPr lang="en-US" sz="5200" dirty="0">
                <a:solidFill>
                  <a:srgbClr val="FFFFFF"/>
                </a:solidFill>
              </a:rPr>
              <a:t>PLATFORMA ONLINE PENTRU GESTIONAREA CARTILOR  DINTR-O LIBRARIE</a:t>
            </a:r>
          </a:p>
        </p:txBody>
      </p:sp>
      <p:sp>
        <p:nvSpPr>
          <p:cNvPr id="8" name="Rectangle 7">
            <a:extLst>
              <a:ext uri="{FF2B5EF4-FFF2-40B4-BE49-F238E27FC236}">
                <a16:creationId xmlns:a16="http://schemas.microsoft.com/office/drawing/2014/main" id="{FE76C49D-5A07-9A89-6C9E-56574D095D85}"/>
              </a:ext>
            </a:extLst>
          </p:cNvPr>
          <p:cNvSpPr/>
          <p:nvPr/>
        </p:nvSpPr>
        <p:spPr>
          <a:xfrm>
            <a:off x="2286093" y="4201015"/>
            <a:ext cx="8220270" cy="1968759"/>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800" b="1" dirty="0">
                <a:latin typeface="Times New Roman" panose="02020603050405020304" pitchFamily="18" charset="0"/>
                <a:cs typeface="Times New Roman" panose="02020603050405020304" pitchFamily="18" charset="0"/>
              </a:rPr>
              <a:t>Analiza sistemelor informa</a:t>
            </a:r>
            <a:r>
              <a:rPr lang="ro-RO" sz="1800" b="1" dirty="0">
                <a:latin typeface="Times New Roman" panose="02020603050405020304" pitchFamily="18" charset="0"/>
                <a:cs typeface="Times New Roman" panose="02020603050405020304" pitchFamily="18" charset="0"/>
              </a:rPr>
              <a:t>ț</a:t>
            </a:r>
            <a:r>
              <a:rPr lang="it-IT" sz="1800" b="1" dirty="0">
                <a:latin typeface="Times New Roman" panose="02020603050405020304" pitchFamily="18" charset="0"/>
                <a:cs typeface="Times New Roman" panose="02020603050405020304" pitchFamily="18" charset="0"/>
              </a:rPr>
              <a:t>ionale </a:t>
            </a:r>
            <a:r>
              <a:rPr lang="ro-RO" sz="1800" b="1" dirty="0">
                <a:latin typeface="Times New Roman" panose="02020603050405020304" pitchFamily="18" charset="0"/>
                <a:cs typeface="Times New Roman" panose="02020603050405020304" pitchFamily="18" charset="0"/>
              </a:rPr>
              <a:t>ș</a:t>
            </a:r>
            <a:r>
              <a:rPr lang="it-IT" sz="1800" b="1" dirty="0">
                <a:latin typeface="Times New Roman" panose="02020603050405020304" pitchFamily="18" charset="0"/>
                <a:cs typeface="Times New Roman" panose="02020603050405020304" pitchFamily="18" charset="0"/>
              </a:rPr>
              <a:t>i proiectarea sistemelor informatice</a:t>
            </a:r>
            <a:endParaRPr lang="ro-RO" sz="1800" b="1" dirty="0">
              <a:latin typeface="Times New Roman" panose="02020603050405020304" pitchFamily="18" charset="0"/>
              <a:cs typeface="Times New Roman" panose="02020603050405020304" pitchFamily="18" charset="0"/>
            </a:endParaRPr>
          </a:p>
          <a:p>
            <a:pPr algn="ctr"/>
            <a:r>
              <a:rPr lang="ro-RO" sz="1800" b="1" dirty="0">
                <a:latin typeface="Times New Roman" panose="02020603050405020304" pitchFamily="18" charset="0"/>
                <a:cs typeface="Times New Roman" panose="02020603050405020304" pitchFamily="18" charset="0"/>
              </a:rPr>
              <a:t>Student</a:t>
            </a:r>
            <a:r>
              <a:rPr lang="en-US" sz="1800" b="1" dirty="0">
                <a:latin typeface="Times New Roman" panose="02020603050405020304" pitchFamily="18" charset="0"/>
                <a:cs typeface="Times New Roman" panose="02020603050405020304" pitchFamily="18" charset="0"/>
              </a:rPr>
              <a:t>:</a:t>
            </a:r>
            <a:r>
              <a:rPr lang="ro-RO" sz="18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Tutas Ciprian</a:t>
            </a:r>
            <a:endParaRPr lang="ro-RO" sz="1800" b="1" dirty="0">
              <a:latin typeface="Times New Roman" panose="02020603050405020304" pitchFamily="18" charset="0"/>
              <a:cs typeface="Times New Roman" panose="02020603050405020304" pitchFamily="18" charset="0"/>
            </a:endParaRPr>
          </a:p>
          <a:p>
            <a:pPr algn="ctr"/>
            <a:r>
              <a:rPr lang="ro-RO" sz="1800" b="1" dirty="0">
                <a:latin typeface="Times New Roman" panose="02020603050405020304" pitchFamily="18" charset="0"/>
                <a:cs typeface="Times New Roman" panose="02020603050405020304" pitchFamily="18" charset="0"/>
              </a:rPr>
              <a:t>Profesor îndrumător</a:t>
            </a:r>
            <a:r>
              <a:rPr lang="en-US" sz="1800" b="1" dirty="0">
                <a:latin typeface="Times New Roman" panose="02020603050405020304" pitchFamily="18" charset="0"/>
                <a:cs typeface="Times New Roman" panose="02020603050405020304" pitchFamily="18" charset="0"/>
              </a:rPr>
              <a:t>: </a:t>
            </a:r>
            <a:r>
              <a:rPr lang="ro-RO" sz="1800" b="1" dirty="0">
                <a:latin typeface="Times New Roman" panose="02020603050405020304" pitchFamily="18" charset="0"/>
                <a:cs typeface="Times New Roman" panose="02020603050405020304" pitchFamily="18" charset="0"/>
              </a:rPr>
              <a:t>Săndulescu </a:t>
            </a:r>
            <a:r>
              <a:rPr lang="en-US" sz="1800" b="1" dirty="0">
                <a:latin typeface="Times New Roman" panose="02020603050405020304" pitchFamily="18" charset="0"/>
                <a:cs typeface="Times New Roman" panose="02020603050405020304" pitchFamily="18" charset="0"/>
              </a:rPr>
              <a:t>V</a:t>
            </a:r>
            <a:r>
              <a:rPr lang="ro-RO" sz="1800" b="1" dirty="0">
                <a:latin typeface="Times New Roman" panose="02020603050405020304" pitchFamily="18" charset="0"/>
                <a:cs typeface="Times New Roman" panose="02020603050405020304" pitchFamily="18" charset="0"/>
              </a:rPr>
              <a:t>irginia</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3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9" name="Picture 68" descr="Network connection abstract against a white background">
            <a:extLst>
              <a:ext uri="{FF2B5EF4-FFF2-40B4-BE49-F238E27FC236}">
                <a16:creationId xmlns:a16="http://schemas.microsoft.com/office/drawing/2014/main" id="{0A0EB65F-E362-A87A-A8E6-EB8259188A49}"/>
              </a:ext>
            </a:extLst>
          </p:cNvPr>
          <p:cNvPicPr>
            <a:picLocks noChangeAspect="1"/>
          </p:cNvPicPr>
          <p:nvPr/>
        </p:nvPicPr>
        <p:blipFill rotWithShape="1">
          <a:blip r:embed="rId2">
            <a:alphaModFix amt="60000"/>
          </a:blip>
          <a:srcRect t="15730"/>
          <a:stretch/>
        </p:blipFill>
        <p:spPr>
          <a:xfrm>
            <a:off x="-1" y="10"/>
            <a:ext cx="12192001" cy="6857990"/>
          </a:xfrm>
          <a:prstGeom prst="rect">
            <a:avLst/>
          </a:prstGeom>
        </p:spPr>
      </p:pic>
      <p:sp>
        <p:nvSpPr>
          <p:cNvPr id="2" name="Rectangle 1">
            <a:extLst>
              <a:ext uri="{FF2B5EF4-FFF2-40B4-BE49-F238E27FC236}">
                <a16:creationId xmlns:a16="http://schemas.microsoft.com/office/drawing/2014/main" id="{82213333-C9E0-B364-B363-2E613F6DC303}"/>
              </a:ext>
            </a:extLst>
          </p:cNvPr>
          <p:cNvSpPr/>
          <p:nvPr/>
        </p:nvSpPr>
        <p:spPr>
          <a:xfrm>
            <a:off x="3118104" y="685800"/>
            <a:ext cx="6099048" cy="1673352"/>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INTRODUCERE</a:t>
            </a:r>
          </a:p>
        </p:txBody>
      </p:sp>
      <p:sp>
        <p:nvSpPr>
          <p:cNvPr id="3" name="Rectangle 2">
            <a:extLst>
              <a:ext uri="{FF2B5EF4-FFF2-40B4-BE49-F238E27FC236}">
                <a16:creationId xmlns:a16="http://schemas.microsoft.com/office/drawing/2014/main" id="{33B1A210-F00B-4ABB-6057-6F3A7527C3F8}"/>
              </a:ext>
            </a:extLst>
          </p:cNvPr>
          <p:cNvSpPr/>
          <p:nvPr/>
        </p:nvSpPr>
        <p:spPr>
          <a:xfrm>
            <a:off x="3054096" y="3776472"/>
            <a:ext cx="6665976" cy="223113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rgbClr val="0D0D0D"/>
                </a:solidFill>
                <a:highlight>
                  <a:srgbClr val="FFFFFF"/>
                </a:highlight>
                <a:latin typeface="Söhne"/>
              </a:rPr>
              <a:t>     </a:t>
            </a:r>
            <a:r>
              <a:rPr lang="en-US" b="0" i="0" dirty="0" err="1">
                <a:solidFill>
                  <a:srgbClr val="0D0D0D"/>
                </a:solidFill>
                <a:effectLst/>
                <a:highlight>
                  <a:srgbClr val="FFFFFF"/>
                </a:highlight>
                <a:latin typeface="Söhne"/>
              </a:rPr>
              <a:t>Proiectul</a:t>
            </a:r>
            <a:r>
              <a:rPr lang="en-US" b="0" i="0" dirty="0">
                <a:solidFill>
                  <a:srgbClr val="0D0D0D"/>
                </a:solidFill>
                <a:effectLst/>
                <a:highlight>
                  <a:srgbClr val="FFFFFF"/>
                </a:highlight>
                <a:latin typeface="Söhne"/>
              </a:rPr>
              <a:t> Bookstore </a:t>
            </a:r>
            <a:r>
              <a:rPr lang="en-US" b="0" i="0" dirty="0" err="1">
                <a:solidFill>
                  <a:srgbClr val="0D0D0D"/>
                </a:solidFill>
                <a:effectLst/>
                <a:highlight>
                  <a:srgbClr val="FFFFFF"/>
                </a:highlight>
                <a:latin typeface="Söhne"/>
              </a:rPr>
              <a:t>este</a:t>
            </a:r>
            <a:r>
              <a:rPr lang="en-US" b="0" i="0" dirty="0">
                <a:solidFill>
                  <a:srgbClr val="0D0D0D"/>
                </a:solidFill>
                <a:effectLst/>
                <a:highlight>
                  <a:srgbClr val="FFFFFF"/>
                </a:highlight>
                <a:latin typeface="Söhne"/>
              </a:rPr>
              <a:t> o </a:t>
            </a:r>
            <a:r>
              <a:rPr lang="en-US" b="0" i="0" dirty="0" err="1">
                <a:solidFill>
                  <a:srgbClr val="0D0D0D"/>
                </a:solidFill>
                <a:effectLst/>
                <a:highlight>
                  <a:srgbClr val="FFFFFF"/>
                </a:highlight>
                <a:latin typeface="Söhne"/>
              </a:rPr>
              <a:t>platformă</a:t>
            </a:r>
            <a:r>
              <a:rPr lang="en-US" b="0" i="0" dirty="0">
                <a:solidFill>
                  <a:srgbClr val="0D0D0D"/>
                </a:solidFill>
                <a:effectLst/>
                <a:highlight>
                  <a:srgbClr val="FFFFFF"/>
                </a:highlight>
                <a:latin typeface="Söhne"/>
              </a:rPr>
              <a:t> online </a:t>
            </a:r>
            <a:r>
              <a:rPr lang="en-US" b="0" i="0" dirty="0" err="1">
                <a:solidFill>
                  <a:srgbClr val="0D0D0D"/>
                </a:solidFill>
                <a:effectLst/>
                <a:highlight>
                  <a:srgbClr val="FFFFFF"/>
                </a:highlight>
                <a:latin typeface="Söhne"/>
              </a:rPr>
              <a:t>destinată</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vânzării</a:t>
            </a:r>
            <a:r>
              <a:rPr lang="en-US" b="0" i="0" dirty="0">
                <a:solidFill>
                  <a:srgbClr val="0D0D0D"/>
                </a:solidFill>
                <a:effectLst/>
                <a:highlight>
                  <a:srgbClr val="FFFFFF"/>
                </a:highlight>
                <a:latin typeface="Söhne"/>
              </a:rPr>
              <a:t> de </a:t>
            </a:r>
            <a:r>
              <a:rPr lang="en-US" b="0" i="0" dirty="0" err="1">
                <a:solidFill>
                  <a:srgbClr val="0D0D0D"/>
                </a:solidFill>
                <a:effectLst/>
                <a:highlight>
                  <a:srgbClr val="FFFFFF"/>
                </a:highlight>
                <a:latin typeface="Söhne"/>
              </a:rPr>
              <a:t>cărți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oferind</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utilizatorilor</a:t>
            </a:r>
            <a:r>
              <a:rPr lang="en-US" b="0" i="0" dirty="0">
                <a:solidFill>
                  <a:srgbClr val="0D0D0D"/>
                </a:solidFill>
                <a:effectLst/>
                <a:highlight>
                  <a:srgbClr val="FFFFFF"/>
                </a:highlight>
                <a:latin typeface="Söhne"/>
              </a:rPr>
              <a:t> o </a:t>
            </a:r>
            <a:r>
              <a:rPr lang="en-US" b="0" i="0" dirty="0" err="1">
                <a:solidFill>
                  <a:srgbClr val="0D0D0D"/>
                </a:solidFill>
                <a:effectLst/>
                <a:highlight>
                  <a:srgbClr val="FFFFFF"/>
                </a:highlight>
                <a:latin typeface="Söhne"/>
              </a:rPr>
              <a:t>experiență</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convenabilă</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și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accesibilă</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pentru</a:t>
            </a:r>
            <a:r>
              <a:rPr lang="en-US" b="0" i="0" dirty="0">
                <a:solidFill>
                  <a:srgbClr val="0D0D0D"/>
                </a:solidFill>
                <a:effectLst/>
                <a:highlight>
                  <a:srgbClr val="FFFFFF"/>
                </a:highlight>
                <a:latin typeface="Söhne"/>
              </a:rPr>
              <a:t> a </a:t>
            </a:r>
            <a:r>
              <a:rPr lang="en-US" b="0" i="0" dirty="0" err="1">
                <a:solidFill>
                  <a:srgbClr val="0D0D0D"/>
                </a:solidFill>
                <a:effectLst/>
                <a:highlight>
                  <a:srgbClr val="FFFFFF"/>
                </a:highlight>
                <a:latin typeface="Söhne"/>
              </a:rPr>
              <a:t>explora</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și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achiziționa</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cărți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dintr</a:t>
            </a:r>
            <a:r>
              <a:rPr lang="en-US" b="0" i="0" dirty="0">
                <a:solidFill>
                  <a:srgbClr val="0D0D0D"/>
                </a:solidFill>
                <a:effectLst/>
                <a:highlight>
                  <a:srgbClr val="FFFFFF"/>
                </a:highlight>
                <a:latin typeface="Söhne"/>
              </a:rPr>
              <a:t>-o </a:t>
            </a:r>
            <a:r>
              <a:rPr lang="en-US" b="0" i="0" dirty="0" err="1">
                <a:solidFill>
                  <a:srgbClr val="0D0D0D"/>
                </a:solidFill>
                <a:effectLst/>
                <a:highlight>
                  <a:srgbClr val="FFFFFF"/>
                </a:highlight>
                <a:latin typeface="Söhne"/>
              </a:rPr>
              <a:t>gamă</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largă</a:t>
            </a:r>
            <a:r>
              <a:rPr lang="en-US" b="0" i="0" dirty="0">
                <a:solidFill>
                  <a:srgbClr val="0D0D0D"/>
                </a:solidFill>
                <a:effectLst/>
                <a:highlight>
                  <a:srgbClr val="FFFFFF"/>
                </a:highlight>
                <a:latin typeface="Söhne"/>
              </a:rPr>
              <a:t> de </a:t>
            </a:r>
            <a:r>
              <a:rPr lang="en-US" b="0" i="0" dirty="0" err="1">
                <a:solidFill>
                  <a:srgbClr val="0D0D0D"/>
                </a:solidFill>
                <a:effectLst/>
                <a:highlight>
                  <a:srgbClr val="FFFFFF"/>
                </a:highlight>
                <a:latin typeface="Söhne"/>
              </a:rPr>
              <a:t>genuri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și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autori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Această</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platformă</a:t>
            </a:r>
            <a:r>
              <a:rPr lang="en-US" b="0" i="0" dirty="0">
                <a:solidFill>
                  <a:srgbClr val="0D0D0D"/>
                </a:solidFill>
                <a:effectLst/>
                <a:highlight>
                  <a:srgbClr val="FFFFFF"/>
                </a:highlight>
                <a:latin typeface="Söhne"/>
              </a:rPr>
              <a:t> are ca scop </a:t>
            </a:r>
            <a:r>
              <a:rPr lang="en-US" b="0" i="0" dirty="0" err="1">
                <a:solidFill>
                  <a:srgbClr val="0D0D0D"/>
                </a:solidFill>
                <a:effectLst/>
                <a:highlight>
                  <a:srgbClr val="FFFFFF"/>
                </a:highlight>
                <a:latin typeface="Söhne"/>
              </a:rPr>
              <a:t>să</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ofere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clienților</a:t>
            </a:r>
            <a:r>
              <a:rPr lang="en-US" b="0" i="0" dirty="0">
                <a:solidFill>
                  <a:srgbClr val="0D0D0D"/>
                </a:solidFill>
                <a:effectLst/>
                <a:highlight>
                  <a:srgbClr val="FFFFFF"/>
                </a:highlight>
                <a:latin typeface="Söhne"/>
              </a:rPr>
              <a:t> o </a:t>
            </a:r>
            <a:r>
              <a:rPr lang="en-US" b="0" i="0" dirty="0" err="1">
                <a:solidFill>
                  <a:srgbClr val="0D0D0D"/>
                </a:solidFill>
                <a:effectLst/>
                <a:highlight>
                  <a:srgbClr val="FFFFFF"/>
                </a:highlight>
                <a:latin typeface="Söhne"/>
              </a:rPr>
              <a:t>interfață</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prietenoasă</a:t>
            </a:r>
            <a:r>
              <a:rPr lang="en-US" b="0" i="0" dirty="0">
                <a:solidFill>
                  <a:srgbClr val="0D0D0D"/>
                </a:solidFill>
                <a:effectLst/>
                <a:highlight>
                  <a:srgbClr val="FFFFFF"/>
                </a:highlight>
                <a:latin typeface="Söhne"/>
              </a:rPr>
              <a:t>, o </a:t>
            </a:r>
            <a:r>
              <a:rPr lang="en-US" b="0" i="0" dirty="0" err="1">
                <a:solidFill>
                  <a:srgbClr val="0D0D0D"/>
                </a:solidFill>
                <a:effectLst/>
                <a:highlight>
                  <a:srgbClr val="FFFFFF"/>
                </a:highlight>
                <a:latin typeface="Söhne"/>
              </a:rPr>
              <a:t>selecție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vastă</a:t>
            </a:r>
            <a:r>
              <a:rPr lang="en-US" b="0" i="0" dirty="0">
                <a:solidFill>
                  <a:srgbClr val="0D0D0D"/>
                </a:solidFill>
                <a:effectLst/>
                <a:highlight>
                  <a:srgbClr val="FFFFFF"/>
                </a:highlight>
                <a:latin typeface="Söhne"/>
              </a:rPr>
              <a:t> de </a:t>
            </a:r>
            <a:r>
              <a:rPr lang="en-US" b="0" i="0" dirty="0" err="1">
                <a:solidFill>
                  <a:srgbClr val="0D0D0D"/>
                </a:solidFill>
                <a:effectLst/>
                <a:highlight>
                  <a:srgbClr val="FFFFFF"/>
                </a:highlight>
                <a:latin typeface="Söhne"/>
              </a:rPr>
              <a:t>cărți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și</a:t>
            </a:r>
            <a:r>
              <a:rPr lang="en-US" b="0" i="0" dirty="0">
                <a:solidFill>
                  <a:srgbClr val="0D0D0D"/>
                </a:solidFill>
                <a:effectLst/>
                <a:highlight>
                  <a:srgbClr val="FFFFFF"/>
                </a:highlight>
                <a:latin typeface="Söhne"/>
              </a:rPr>
              <a:t> un </a:t>
            </a:r>
            <a:r>
              <a:rPr lang="en-US" b="0" i="0" dirty="0" err="1">
                <a:solidFill>
                  <a:srgbClr val="0D0D0D"/>
                </a:solidFill>
                <a:effectLst/>
                <a:highlight>
                  <a:srgbClr val="FFFFFF"/>
                </a:highlight>
                <a:latin typeface="Söhne"/>
              </a:rPr>
              <a:t>proces</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simplificat</a:t>
            </a:r>
            <a:r>
              <a:rPr lang="en-US" b="0" i="0" dirty="0">
                <a:solidFill>
                  <a:srgbClr val="0D0D0D"/>
                </a:solidFill>
                <a:effectLst/>
                <a:highlight>
                  <a:srgbClr val="FFFFFF"/>
                </a:highlight>
                <a:latin typeface="Söhne"/>
              </a:rPr>
              <a:t> de </a:t>
            </a:r>
            <a:r>
              <a:rPr lang="en-US" b="0" i="0" dirty="0" err="1">
                <a:solidFill>
                  <a:srgbClr val="0D0D0D"/>
                </a:solidFill>
                <a:effectLst/>
                <a:highlight>
                  <a:srgbClr val="FFFFFF"/>
                </a:highlight>
                <a:latin typeface="Söhne"/>
              </a:rPr>
              <a:t>navigare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și</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achiziție</a:t>
            </a:r>
            <a:r>
              <a:rPr lang="en-US" b="0" i="0" dirty="0">
                <a:solidFill>
                  <a:srgbClr val="0D0D0D"/>
                </a:solidFill>
                <a:effectLst/>
                <a:highlight>
                  <a:srgbClr val="FFFFFF"/>
                </a:highlight>
                <a:latin typeface="Söhne"/>
              </a:rPr>
              <a:t>.</a:t>
            </a:r>
            <a:endParaRPr lang="en-US" dirty="0"/>
          </a:p>
        </p:txBody>
      </p:sp>
    </p:spTree>
    <p:extLst>
      <p:ext uri="{BB962C8B-B14F-4D97-AF65-F5344CB8AC3E}">
        <p14:creationId xmlns:p14="http://schemas.microsoft.com/office/powerpoint/2010/main" val="2661237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9" name="Picture 68" descr="Network connection abstract against a white background">
            <a:extLst>
              <a:ext uri="{FF2B5EF4-FFF2-40B4-BE49-F238E27FC236}">
                <a16:creationId xmlns:a16="http://schemas.microsoft.com/office/drawing/2014/main" id="{0A0EB65F-E362-A87A-A8E6-EB8259188A49}"/>
              </a:ext>
            </a:extLst>
          </p:cNvPr>
          <p:cNvPicPr>
            <a:picLocks noChangeAspect="1"/>
          </p:cNvPicPr>
          <p:nvPr/>
        </p:nvPicPr>
        <p:blipFill rotWithShape="1">
          <a:blip r:embed="rId2">
            <a:alphaModFix amt="60000"/>
          </a:blip>
          <a:srcRect t="15730"/>
          <a:stretch/>
        </p:blipFill>
        <p:spPr>
          <a:xfrm>
            <a:off x="-1" y="10"/>
            <a:ext cx="12192001" cy="6857990"/>
          </a:xfrm>
          <a:prstGeom prst="rect">
            <a:avLst/>
          </a:prstGeom>
        </p:spPr>
      </p:pic>
      <p:sp>
        <p:nvSpPr>
          <p:cNvPr id="2" name="Rectangle 1">
            <a:extLst>
              <a:ext uri="{FF2B5EF4-FFF2-40B4-BE49-F238E27FC236}">
                <a16:creationId xmlns:a16="http://schemas.microsoft.com/office/drawing/2014/main" id="{215477BD-3985-41C4-6A2E-CCF0FC57907D}"/>
              </a:ext>
            </a:extLst>
          </p:cNvPr>
          <p:cNvSpPr/>
          <p:nvPr/>
        </p:nvSpPr>
        <p:spPr>
          <a:xfrm>
            <a:off x="2697480" y="292608"/>
            <a:ext cx="6501384" cy="1764792"/>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err="1"/>
              <a:t>Tehnologii</a:t>
            </a:r>
            <a:r>
              <a:rPr lang="en-US" sz="4400" dirty="0"/>
              <a:t> </a:t>
            </a:r>
            <a:r>
              <a:rPr lang="en-US" sz="4400" dirty="0" err="1"/>
              <a:t>folosite</a:t>
            </a:r>
            <a:endParaRPr lang="en-US" sz="4400" dirty="0"/>
          </a:p>
        </p:txBody>
      </p:sp>
      <p:sp>
        <p:nvSpPr>
          <p:cNvPr id="3" name="Rectangle 2">
            <a:extLst>
              <a:ext uri="{FF2B5EF4-FFF2-40B4-BE49-F238E27FC236}">
                <a16:creationId xmlns:a16="http://schemas.microsoft.com/office/drawing/2014/main" id="{B3D3303E-7EB9-0141-F381-0D3975B05447}"/>
              </a:ext>
            </a:extLst>
          </p:cNvPr>
          <p:cNvSpPr/>
          <p:nvPr/>
        </p:nvSpPr>
        <p:spPr>
          <a:xfrm>
            <a:off x="228600" y="2551176"/>
            <a:ext cx="11731752" cy="4087368"/>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t>Pentru</a:t>
            </a:r>
            <a:r>
              <a:rPr lang="en-US" dirty="0"/>
              <a:t> </a:t>
            </a:r>
            <a:r>
              <a:rPr lang="en-US" dirty="0" err="1"/>
              <a:t>partea</a:t>
            </a:r>
            <a:r>
              <a:rPr lang="en-US" dirty="0"/>
              <a:t> de </a:t>
            </a:r>
            <a:r>
              <a:rPr lang="en-US" b="1" dirty="0"/>
              <a:t>Backend</a:t>
            </a:r>
            <a:r>
              <a:rPr lang="en-US" dirty="0"/>
              <a:t> a </a:t>
            </a:r>
            <a:r>
              <a:rPr lang="en-US" dirty="0" err="1"/>
              <a:t>fost</a:t>
            </a:r>
            <a:r>
              <a:rPr lang="en-US" dirty="0"/>
              <a:t> </a:t>
            </a:r>
            <a:r>
              <a:rPr lang="en-US" dirty="0" err="1"/>
              <a:t>adaugat</a:t>
            </a:r>
            <a:r>
              <a:rPr lang="en-US" dirty="0"/>
              <a:t> un </a:t>
            </a:r>
            <a:r>
              <a:rPr lang="en-US" dirty="0" err="1"/>
              <a:t>sistem</a:t>
            </a:r>
            <a:r>
              <a:rPr lang="en-US" dirty="0"/>
              <a:t> de ecommerce </a:t>
            </a:r>
            <a:r>
              <a:rPr lang="en-US" dirty="0" err="1"/>
              <a:t>bazat</a:t>
            </a:r>
            <a:r>
              <a:rPr lang="en-US" dirty="0"/>
              <a:t> pe Rest API-</a:t>
            </a:r>
            <a:r>
              <a:rPr lang="en-US" dirty="0" err="1"/>
              <a:t>uri</a:t>
            </a:r>
            <a:r>
              <a:rPr lang="en-US" dirty="0"/>
              <a:t>.</a:t>
            </a:r>
          </a:p>
          <a:p>
            <a:r>
              <a:rPr lang="en-US" dirty="0" err="1"/>
              <a:t>Într</a:t>
            </a:r>
            <a:r>
              <a:rPr lang="en-US" dirty="0"/>
              <a:t>-un </a:t>
            </a:r>
            <a:r>
              <a:rPr lang="en-US" dirty="0" err="1"/>
              <a:t>astfel</a:t>
            </a:r>
            <a:r>
              <a:rPr lang="en-US" dirty="0"/>
              <a:t> de </a:t>
            </a:r>
            <a:r>
              <a:rPr lang="en-US" dirty="0" err="1"/>
              <a:t>sistem</a:t>
            </a:r>
            <a:r>
              <a:rPr lang="en-US" dirty="0"/>
              <a:t>, </a:t>
            </a:r>
            <a:r>
              <a:rPr lang="en-US" dirty="0" err="1"/>
              <a:t>toate</a:t>
            </a:r>
            <a:r>
              <a:rPr lang="en-US" dirty="0"/>
              <a:t> </a:t>
            </a:r>
            <a:r>
              <a:rPr lang="en-US" dirty="0" err="1"/>
              <a:t>operațiile</a:t>
            </a:r>
            <a:r>
              <a:rPr lang="en-US" dirty="0"/>
              <a:t> de </a:t>
            </a:r>
            <a:r>
              <a:rPr lang="en-US" dirty="0" err="1"/>
              <a:t>gestionare</a:t>
            </a:r>
            <a:r>
              <a:rPr lang="en-US" dirty="0"/>
              <a:t> a </a:t>
            </a:r>
            <a:r>
              <a:rPr lang="en-US" dirty="0" err="1"/>
              <a:t>produselor</a:t>
            </a:r>
            <a:r>
              <a:rPr lang="en-US" dirty="0"/>
              <a:t>, a </a:t>
            </a:r>
            <a:r>
              <a:rPr lang="en-US" dirty="0" err="1"/>
              <a:t>coșurilor</a:t>
            </a:r>
            <a:r>
              <a:rPr lang="en-US" dirty="0"/>
              <a:t> de </a:t>
            </a:r>
            <a:r>
              <a:rPr lang="en-US" dirty="0" err="1"/>
              <a:t>cumpărături</a:t>
            </a:r>
            <a:r>
              <a:rPr lang="en-US" dirty="0"/>
              <a:t>, a </a:t>
            </a:r>
            <a:r>
              <a:rPr lang="en-US" dirty="0" err="1"/>
              <a:t>comenzilor</a:t>
            </a:r>
            <a:r>
              <a:rPr lang="en-US" dirty="0"/>
              <a:t>, a </a:t>
            </a:r>
            <a:r>
              <a:rPr lang="en-US" dirty="0" err="1"/>
              <a:t>plăților</a:t>
            </a:r>
            <a:r>
              <a:rPr lang="en-US" dirty="0"/>
              <a:t> </a:t>
            </a:r>
            <a:r>
              <a:rPr lang="en-US" dirty="0" err="1"/>
              <a:t>și</a:t>
            </a:r>
            <a:r>
              <a:rPr lang="en-US" dirty="0"/>
              <a:t> a </a:t>
            </a:r>
            <a:r>
              <a:rPr lang="en-US" dirty="0" err="1"/>
              <a:t>altor</a:t>
            </a:r>
            <a:r>
              <a:rPr lang="en-US" dirty="0"/>
              <a:t> </a:t>
            </a:r>
            <a:r>
              <a:rPr lang="en-US" dirty="0" err="1"/>
              <a:t>funcționalități</a:t>
            </a:r>
            <a:r>
              <a:rPr lang="en-US" dirty="0"/>
              <a:t> sunt </a:t>
            </a:r>
            <a:r>
              <a:rPr lang="en-US" dirty="0" err="1"/>
              <a:t>accesibile</a:t>
            </a:r>
            <a:r>
              <a:rPr lang="en-US" dirty="0"/>
              <a:t> </a:t>
            </a:r>
            <a:r>
              <a:rPr lang="en-US" dirty="0" err="1"/>
              <a:t>prin</a:t>
            </a:r>
            <a:r>
              <a:rPr lang="en-US" dirty="0"/>
              <a:t> </a:t>
            </a:r>
            <a:r>
              <a:rPr lang="en-US" dirty="0" err="1"/>
              <a:t>intermediul</a:t>
            </a:r>
            <a:r>
              <a:rPr lang="en-US" dirty="0"/>
              <a:t> </a:t>
            </a:r>
            <a:r>
              <a:rPr lang="en-US" dirty="0" err="1"/>
              <a:t>unor</a:t>
            </a:r>
            <a:r>
              <a:rPr lang="en-US" dirty="0"/>
              <a:t> API-</a:t>
            </a:r>
            <a:r>
              <a:rPr lang="en-US" dirty="0" err="1"/>
              <a:t>uri</a:t>
            </a:r>
            <a:r>
              <a:rPr lang="en-US" dirty="0"/>
              <a:t> RESTful. </a:t>
            </a:r>
            <a:r>
              <a:rPr lang="en-US" dirty="0" err="1"/>
              <a:t>Aceste</a:t>
            </a:r>
            <a:r>
              <a:rPr lang="en-US" dirty="0"/>
              <a:t> API-</a:t>
            </a:r>
            <a:r>
              <a:rPr lang="en-US" dirty="0" err="1"/>
              <a:t>uri</a:t>
            </a:r>
            <a:r>
              <a:rPr lang="en-US" dirty="0"/>
              <a:t> </a:t>
            </a:r>
            <a:r>
              <a:rPr lang="en-US" dirty="0" err="1"/>
              <a:t>oferă</a:t>
            </a:r>
            <a:r>
              <a:rPr lang="en-US" dirty="0"/>
              <a:t> un set de endpoint-</a:t>
            </a:r>
            <a:r>
              <a:rPr lang="en-US" dirty="0" err="1"/>
              <a:t>uri</a:t>
            </a:r>
            <a:r>
              <a:rPr lang="en-US" dirty="0"/>
              <a:t> (URL-</a:t>
            </a:r>
            <a:r>
              <a:rPr lang="en-US" dirty="0" err="1"/>
              <a:t>uri</a:t>
            </a:r>
            <a:r>
              <a:rPr lang="en-US" dirty="0"/>
              <a:t>) care pot fi </a:t>
            </a:r>
            <a:r>
              <a:rPr lang="en-US" dirty="0" err="1"/>
              <a:t>accesați</a:t>
            </a:r>
            <a:r>
              <a:rPr lang="en-US" dirty="0"/>
              <a:t> </a:t>
            </a:r>
            <a:r>
              <a:rPr lang="en-US" dirty="0" err="1"/>
              <a:t>pentru</a:t>
            </a:r>
            <a:r>
              <a:rPr lang="en-US" dirty="0"/>
              <a:t> a </a:t>
            </a:r>
            <a:r>
              <a:rPr lang="en-US" dirty="0" err="1"/>
              <a:t>efectua</a:t>
            </a:r>
            <a:r>
              <a:rPr lang="en-US" dirty="0"/>
              <a:t> </a:t>
            </a:r>
            <a:r>
              <a:rPr lang="en-US" dirty="0" err="1"/>
              <a:t>operațiile</a:t>
            </a:r>
            <a:r>
              <a:rPr lang="en-US" dirty="0"/>
              <a:t> </a:t>
            </a:r>
            <a:r>
              <a:rPr lang="en-US" dirty="0" err="1"/>
              <a:t>dorite</a:t>
            </a:r>
            <a:r>
              <a:rPr lang="en-US" dirty="0"/>
              <a:t>, </a:t>
            </a:r>
            <a:r>
              <a:rPr lang="en-US" dirty="0" err="1"/>
              <a:t>utilizând</a:t>
            </a:r>
            <a:r>
              <a:rPr lang="en-US" dirty="0"/>
              <a:t> </a:t>
            </a:r>
            <a:r>
              <a:rPr lang="en-US" dirty="0" err="1"/>
              <a:t>metodele</a:t>
            </a:r>
            <a:r>
              <a:rPr lang="en-US" dirty="0"/>
              <a:t> HTTP precum GET, POST, PUT </a:t>
            </a:r>
            <a:r>
              <a:rPr lang="en-US" dirty="0" err="1"/>
              <a:t>și</a:t>
            </a:r>
            <a:r>
              <a:rPr lang="en-US" dirty="0"/>
              <a:t> DELETE.</a:t>
            </a:r>
          </a:p>
          <a:p>
            <a:endParaRPr lang="en-US" dirty="0"/>
          </a:p>
          <a:p>
            <a:r>
              <a:rPr lang="en-US" dirty="0" err="1"/>
              <a:t>Utilizarea</a:t>
            </a:r>
            <a:r>
              <a:rPr lang="en-US" dirty="0"/>
              <a:t> </a:t>
            </a:r>
            <a:r>
              <a:rPr lang="en-US" dirty="0" err="1"/>
              <a:t>unui</a:t>
            </a:r>
            <a:r>
              <a:rPr lang="en-US" dirty="0"/>
              <a:t> </a:t>
            </a:r>
            <a:r>
              <a:rPr lang="en-US" dirty="0" err="1"/>
              <a:t>sistem</a:t>
            </a:r>
            <a:r>
              <a:rPr lang="en-US" dirty="0"/>
              <a:t> de ecommerce </a:t>
            </a:r>
            <a:r>
              <a:rPr lang="en-US" dirty="0" err="1"/>
              <a:t>bazat</a:t>
            </a:r>
            <a:r>
              <a:rPr lang="en-US" dirty="0"/>
              <a:t> pe REST API-</a:t>
            </a:r>
            <a:r>
              <a:rPr lang="en-US" dirty="0" err="1"/>
              <a:t>uri</a:t>
            </a:r>
            <a:r>
              <a:rPr lang="en-US" dirty="0"/>
              <a:t> </a:t>
            </a:r>
            <a:r>
              <a:rPr lang="en-US" dirty="0" err="1"/>
              <a:t>permite</a:t>
            </a:r>
            <a:r>
              <a:rPr lang="en-US" dirty="0"/>
              <a:t> </a:t>
            </a:r>
            <a:r>
              <a:rPr lang="en-US" dirty="0" err="1"/>
              <a:t>integrarea</a:t>
            </a:r>
            <a:r>
              <a:rPr lang="en-US" dirty="0"/>
              <a:t> </a:t>
            </a:r>
            <a:r>
              <a:rPr lang="en-US" dirty="0" err="1"/>
              <a:t>ușoară</a:t>
            </a:r>
            <a:r>
              <a:rPr lang="en-US" dirty="0"/>
              <a:t> cu </a:t>
            </a:r>
            <a:r>
              <a:rPr lang="en-US" dirty="0" err="1"/>
              <a:t>alte</a:t>
            </a:r>
            <a:r>
              <a:rPr lang="en-US" dirty="0"/>
              <a:t> </a:t>
            </a:r>
            <a:r>
              <a:rPr lang="en-US" dirty="0" err="1"/>
              <a:t>sisteme</a:t>
            </a:r>
            <a:r>
              <a:rPr lang="en-US" dirty="0"/>
              <a:t> </a:t>
            </a:r>
            <a:r>
              <a:rPr lang="en-US" dirty="0" err="1"/>
              <a:t>sau</a:t>
            </a:r>
            <a:r>
              <a:rPr lang="en-US" dirty="0"/>
              <a:t> </a:t>
            </a:r>
            <a:r>
              <a:rPr lang="en-US" dirty="0" err="1"/>
              <a:t>aplicații</a:t>
            </a:r>
            <a:r>
              <a:rPr lang="en-US" dirty="0"/>
              <a:t> </a:t>
            </a:r>
            <a:r>
              <a:rPr lang="en-US" dirty="0" err="1"/>
              <a:t>și</a:t>
            </a:r>
            <a:r>
              <a:rPr lang="en-US" dirty="0"/>
              <a:t> </a:t>
            </a:r>
            <a:r>
              <a:rPr lang="en-US" dirty="0" err="1"/>
              <a:t>oferă</a:t>
            </a:r>
            <a:r>
              <a:rPr lang="en-US" dirty="0"/>
              <a:t> </a:t>
            </a:r>
            <a:r>
              <a:rPr lang="en-US" dirty="0" err="1"/>
              <a:t>flexibilitate</a:t>
            </a:r>
            <a:r>
              <a:rPr lang="en-US" dirty="0"/>
              <a:t> </a:t>
            </a:r>
            <a:r>
              <a:rPr lang="en-US" dirty="0" err="1"/>
              <a:t>în</a:t>
            </a:r>
            <a:r>
              <a:rPr lang="en-US" dirty="0"/>
              <a:t> </a:t>
            </a:r>
            <a:r>
              <a:rPr lang="en-US" dirty="0" err="1"/>
              <a:t>dezvoltarea</a:t>
            </a:r>
            <a:r>
              <a:rPr lang="en-US" dirty="0"/>
              <a:t> de </a:t>
            </a:r>
            <a:r>
              <a:rPr lang="en-US" dirty="0" err="1"/>
              <a:t>interfețe</a:t>
            </a:r>
            <a:r>
              <a:rPr lang="en-US" dirty="0"/>
              <a:t> </a:t>
            </a:r>
            <a:r>
              <a:rPr lang="en-US" dirty="0" err="1"/>
              <a:t>personalizate</a:t>
            </a:r>
            <a:r>
              <a:rPr lang="en-US" dirty="0"/>
              <a:t> </a:t>
            </a:r>
            <a:r>
              <a:rPr lang="en-US" dirty="0" err="1"/>
              <a:t>pentru</a:t>
            </a:r>
            <a:r>
              <a:rPr lang="en-US" dirty="0"/>
              <a:t> </a:t>
            </a:r>
            <a:r>
              <a:rPr lang="en-US" dirty="0" err="1"/>
              <a:t>diferite</a:t>
            </a:r>
            <a:r>
              <a:rPr lang="en-US" dirty="0"/>
              <a:t> </a:t>
            </a:r>
            <a:r>
              <a:rPr lang="en-US" dirty="0" err="1"/>
              <a:t>dispozitive</a:t>
            </a:r>
            <a:r>
              <a:rPr lang="en-US" dirty="0"/>
              <a:t> </a:t>
            </a:r>
            <a:r>
              <a:rPr lang="en-US" dirty="0" err="1"/>
              <a:t>și</a:t>
            </a:r>
            <a:r>
              <a:rPr lang="en-US" dirty="0"/>
              <a:t> </a:t>
            </a:r>
            <a:r>
              <a:rPr lang="en-US" dirty="0" err="1"/>
              <a:t>platforme</a:t>
            </a:r>
            <a:r>
              <a:rPr lang="en-US" dirty="0"/>
              <a:t>. De </a:t>
            </a:r>
            <a:r>
              <a:rPr lang="en-US" dirty="0" err="1"/>
              <a:t>asemenea</a:t>
            </a:r>
            <a:r>
              <a:rPr lang="en-US" dirty="0"/>
              <a:t>, </a:t>
            </a:r>
            <a:r>
              <a:rPr lang="en-US" dirty="0" err="1"/>
              <a:t>este</a:t>
            </a:r>
            <a:r>
              <a:rPr lang="en-US" dirty="0"/>
              <a:t> o </a:t>
            </a:r>
            <a:r>
              <a:rPr lang="en-US" dirty="0" err="1"/>
              <a:t>abordare</a:t>
            </a:r>
            <a:r>
              <a:rPr lang="en-US" dirty="0"/>
              <a:t> </a:t>
            </a:r>
            <a:r>
              <a:rPr lang="en-US" dirty="0" err="1"/>
              <a:t>scalabilă</a:t>
            </a:r>
            <a:r>
              <a:rPr lang="en-US" dirty="0"/>
              <a:t> </a:t>
            </a:r>
            <a:r>
              <a:rPr lang="en-US" dirty="0" err="1"/>
              <a:t>și</a:t>
            </a:r>
            <a:r>
              <a:rPr lang="en-US" dirty="0"/>
              <a:t> </a:t>
            </a:r>
            <a:r>
              <a:rPr lang="en-US" dirty="0" err="1"/>
              <a:t>eficientă</a:t>
            </a:r>
            <a:r>
              <a:rPr lang="en-US" dirty="0"/>
              <a:t> din </a:t>
            </a:r>
            <a:r>
              <a:rPr lang="en-US" dirty="0" err="1"/>
              <a:t>punct</a:t>
            </a:r>
            <a:r>
              <a:rPr lang="en-US" dirty="0"/>
              <a:t> de </a:t>
            </a:r>
            <a:r>
              <a:rPr lang="en-US" dirty="0" err="1"/>
              <a:t>vedere</a:t>
            </a:r>
            <a:r>
              <a:rPr lang="en-US" dirty="0"/>
              <a:t> al </a:t>
            </a:r>
            <a:r>
              <a:rPr lang="en-US" dirty="0" err="1"/>
              <a:t>performanței</a:t>
            </a:r>
            <a:r>
              <a:rPr lang="en-US" dirty="0"/>
              <a:t>, </a:t>
            </a:r>
            <a:r>
              <a:rPr lang="en-US" dirty="0" err="1"/>
              <a:t>permițând</a:t>
            </a:r>
            <a:r>
              <a:rPr lang="en-US" dirty="0"/>
              <a:t> </a:t>
            </a:r>
            <a:r>
              <a:rPr lang="en-US" dirty="0" err="1"/>
              <a:t>manipularea</a:t>
            </a:r>
            <a:r>
              <a:rPr lang="en-US" dirty="0"/>
              <a:t> </a:t>
            </a:r>
            <a:r>
              <a:rPr lang="en-US" dirty="0" err="1"/>
              <a:t>eficientă</a:t>
            </a:r>
            <a:r>
              <a:rPr lang="en-US" dirty="0"/>
              <a:t> a </a:t>
            </a:r>
            <a:r>
              <a:rPr lang="en-US" dirty="0" err="1"/>
              <a:t>datelor</a:t>
            </a:r>
            <a:r>
              <a:rPr lang="en-US" dirty="0"/>
              <a:t> </a:t>
            </a:r>
            <a:r>
              <a:rPr lang="en-US" dirty="0" err="1"/>
              <a:t>și</a:t>
            </a:r>
            <a:r>
              <a:rPr lang="en-US" dirty="0"/>
              <a:t> a </a:t>
            </a:r>
            <a:r>
              <a:rPr lang="en-US" dirty="0" err="1"/>
              <a:t>operațiilor</a:t>
            </a:r>
            <a:r>
              <a:rPr lang="en-US" dirty="0"/>
              <a:t> pe </a:t>
            </a:r>
            <a:r>
              <a:rPr lang="en-US" dirty="0" err="1"/>
              <a:t>scară</a:t>
            </a:r>
            <a:r>
              <a:rPr lang="en-US" dirty="0"/>
              <a:t> </a:t>
            </a:r>
            <a:r>
              <a:rPr lang="en-US" dirty="0" err="1"/>
              <a:t>largă</a:t>
            </a:r>
            <a:r>
              <a:rPr lang="en-US" dirty="0"/>
              <a:t>.</a:t>
            </a:r>
          </a:p>
          <a:p>
            <a:endParaRPr lang="en-US" dirty="0"/>
          </a:p>
          <a:p>
            <a:endParaRPr lang="en-US" dirty="0"/>
          </a:p>
        </p:txBody>
      </p:sp>
    </p:spTree>
    <p:extLst>
      <p:ext uri="{BB962C8B-B14F-4D97-AF65-F5344CB8AC3E}">
        <p14:creationId xmlns:p14="http://schemas.microsoft.com/office/powerpoint/2010/main" val="40354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9" name="Picture 68" descr="Network connection abstract against a white background">
            <a:extLst>
              <a:ext uri="{FF2B5EF4-FFF2-40B4-BE49-F238E27FC236}">
                <a16:creationId xmlns:a16="http://schemas.microsoft.com/office/drawing/2014/main" id="{0A0EB65F-E362-A87A-A8E6-EB8259188A49}"/>
              </a:ext>
            </a:extLst>
          </p:cNvPr>
          <p:cNvPicPr>
            <a:picLocks noChangeAspect="1"/>
          </p:cNvPicPr>
          <p:nvPr/>
        </p:nvPicPr>
        <p:blipFill rotWithShape="1">
          <a:blip r:embed="rId2">
            <a:alphaModFix amt="60000"/>
          </a:blip>
          <a:srcRect t="15730"/>
          <a:stretch/>
        </p:blipFill>
        <p:spPr>
          <a:xfrm>
            <a:off x="-1" y="10"/>
            <a:ext cx="12192001" cy="6857990"/>
          </a:xfrm>
          <a:prstGeom prst="rect">
            <a:avLst/>
          </a:prstGeom>
        </p:spPr>
      </p:pic>
      <p:sp>
        <p:nvSpPr>
          <p:cNvPr id="34" name="Rectangle 33">
            <a:extLst>
              <a:ext uri="{FF2B5EF4-FFF2-40B4-BE49-F238E27FC236}">
                <a16:creationId xmlns:a16="http://schemas.microsoft.com/office/drawing/2014/main" id="{C8CA5E65-3CBE-AAA1-F332-C89D8B56FAEC}"/>
              </a:ext>
            </a:extLst>
          </p:cNvPr>
          <p:cNvSpPr/>
          <p:nvPr/>
        </p:nvSpPr>
        <p:spPr>
          <a:xfrm>
            <a:off x="2697480" y="292608"/>
            <a:ext cx="6501384" cy="1764792"/>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err="1"/>
              <a:t>Tehnologii</a:t>
            </a:r>
            <a:r>
              <a:rPr lang="en-US" sz="4400" dirty="0"/>
              <a:t> </a:t>
            </a:r>
            <a:r>
              <a:rPr lang="en-US" sz="4400" dirty="0" err="1"/>
              <a:t>folosite</a:t>
            </a:r>
            <a:endParaRPr lang="en-US" sz="4400" dirty="0"/>
          </a:p>
        </p:txBody>
      </p:sp>
      <p:sp>
        <p:nvSpPr>
          <p:cNvPr id="39" name="Rectangle 38">
            <a:extLst>
              <a:ext uri="{FF2B5EF4-FFF2-40B4-BE49-F238E27FC236}">
                <a16:creationId xmlns:a16="http://schemas.microsoft.com/office/drawing/2014/main" id="{DD451CFD-74B4-39D8-17F1-B23BC17CD564}"/>
              </a:ext>
            </a:extLst>
          </p:cNvPr>
          <p:cNvSpPr/>
          <p:nvPr/>
        </p:nvSpPr>
        <p:spPr>
          <a:xfrm>
            <a:off x="91440" y="2414016"/>
            <a:ext cx="11073384" cy="415137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t>Tehnologiile</a:t>
            </a:r>
            <a:r>
              <a:rPr lang="en-US" dirty="0"/>
              <a:t> </a:t>
            </a:r>
            <a:r>
              <a:rPr lang="en-US" dirty="0" err="1"/>
              <a:t>utilizate</a:t>
            </a:r>
            <a:r>
              <a:rPr lang="en-US" dirty="0"/>
              <a:t> </a:t>
            </a:r>
            <a:r>
              <a:rPr lang="en-US" dirty="0" err="1"/>
              <a:t>pentru</a:t>
            </a:r>
            <a:r>
              <a:rPr lang="en-US" dirty="0"/>
              <a:t> </a:t>
            </a:r>
            <a:r>
              <a:rPr lang="en-US" dirty="0" err="1"/>
              <a:t>partea</a:t>
            </a:r>
            <a:r>
              <a:rPr lang="en-US" dirty="0"/>
              <a:t> de Backend:</a:t>
            </a:r>
          </a:p>
          <a:p>
            <a:r>
              <a:rPr lang="en-US" dirty="0" err="1"/>
              <a:t>ExpressJS</a:t>
            </a:r>
            <a:r>
              <a:rPr lang="en-US" dirty="0"/>
              <a:t>: Un framework web </a:t>
            </a:r>
            <a:r>
              <a:rPr lang="en-US" dirty="0" err="1"/>
              <a:t>pentru</a:t>
            </a:r>
            <a:r>
              <a:rPr lang="en-US" dirty="0"/>
              <a:t> Node.js, </a:t>
            </a:r>
            <a:r>
              <a:rPr lang="en-US" dirty="0" err="1"/>
              <a:t>utilizat</a:t>
            </a:r>
            <a:r>
              <a:rPr lang="en-US" dirty="0"/>
              <a:t> </a:t>
            </a:r>
            <a:r>
              <a:rPr lang="en-US" dirty="0" err="1"/>
              <a:t>pentru</a:t>
            </a:r>
            <a:r>
              <a:rPr lang="en-US" dirty="0"/>
              <a:t> a </a:t>
            </a:r>
            <a:r>
              <a:rPr lang="en-US" dirty="0" err="1"/>
              <a:t>construi</a:t>
            </a:r>
            <a:r>
              <a:rPr lang="en-US" dirty="0"/>
              <a:t> </a:t>
            </a:r>
            <a:r>
              <a:rPr lang="en-US" dirty="0" err="1"/>
              <a:t>serverul</a:t>
            </a:r>
            <a:r>
              <a:rPr lang="en-US" dirty="0"/>
              <a:t> backend </a:t>
            </a:r>
            <a:r>
              <a:rPr lang="en-US" dirty="0" err="1"/>
              <a:t>și</a:t>
            </a:r>
            <a:r>
              <a:rPr lang="en-US" dirty="0"/>
              <a:t> a </a:t>
            </a:r>
            <a:r>
              <a:rPr lang="en-US" dirty="0" err="1"/>
              <a:t>gestiona</a:t>
            </a:r>
            <a:r>
              <a:rPr lang="en-US" dirty="0"/>
              <a:t> </a:t>
            </a:r>
            <a:r>
              <a:rPr lang="en-US" dirty="0" err="1"/>
              <a:t>rutele</a:t>
            </a:r>
            <a:r>
              <a:rPr lang="en-US" dirty="0"/>
              <a:t> API-</a:t>
            </a:r>
            <a:r>
              <a:rPr lang="en-US" dirty="0" err="1"/>
              <a:t>urilor</a:t>
            </a:r>
            <a:r>
              <a:rPr lang="en-US" dirty="0"/>
              <a:t> REST.</a:t>
            </a:r>
          </a:p>
          <a:p>
            <a:r>
              <a:rPr lang="en-US" dirty="0"/>
              <a:t>MySQL: Un </a:t>
            </a:r>
            <a:r>
              <a:rPr lang="en-US" dirty="0" err="1"/>
              <a:t>sistem</a:t>
            </a:r>
            <a:r>
              <a:rPr lang="en-US" dirty="0"/>
              <a:t> de management al </a:t>
            </a:r>
            <a:r>
              <a:rPr lang="en-US" dirty="0" err="1"/>
              <a:t>bazelor</a:t>
            </a:r>
            <a:r>
              <a:rPr lang="en-US" dirty="0"/>
              <a:t> de date </a:t>
            </a:r>
            <a:r>
              <a:rPr lang="en-US" dirty="0" err="1"/>
              <a:t>relaționale</a:t>
            </a:r>
            <a:r>
              <a:rPr lang="en-US" dirty="0"/>
              <a:t>, </a:t>
            </a:r>
            <a:r>
              <a:rPr lang="en-US" dirty="0" err="1"/>
              <a:t>folosit</a:t>
            </a:r>
            <a:r>
              <a:rPr lang="en-US" dirty="0"/>
              <a:t> </a:t>
            </a:r>
            <a:r>
              <a:rPr lang="en-US" dirty="0" err="1"/>
              <a:t>pentru</a:t>
            </a:r>
            <a:r>
              <a:rPr lang="en-US" dirty="0"/>
              <a:t> a </a:t>
            </a:r>
            <a:r>
              <a:rPr lang="en-US" dirty="0" err="1"/>
              <a:t>stoca</a:t>
            </a:r>
            <a:r>
              <a:rPr lang="en-US" dirty="0"/>
              <a:t> </a:t>
            </a:r>
            <a:r>
              <a:rPr lang="en-US" dirty="0" err="1"/>
              <a:t>și</a:t>
            </a:r>
            <a:r>
              <a:rPr lang="en-US" dirty="0"/>
              <a:t> </a:t>
            </a:r>
            <a:r>
              <a:rPr lang="en-US" dirty="0" err="1"/>
              <a:t>gestiona</a:t>
            </a:r>
            <a:r>
              <a:rPr lang="en-US" dirty="0"/>
              <a:t> </a:t>
            </a:r>
            <a:r>
              <a:rPr lang="en-US" dirty="0" err="1"/>
              <a:t>datele</a:t>
            </a:r>
            <a:r>
              <a:rPr lang="en-US" dirty="0"/>
              <a:t> </a:t>
            </a:r>
            <a:r>
              <a:rPr lang="en-US" dirty="0" err="1"/>
              <a:t>despre</a:t>
            </a:r>
            <a:r>
              <a:rPr lang="en-US" dirty="0"/>
              <a:t> </a:t>
            </a:r>
            <a:r>
              <a:rPr lang="en-US" dirty="0" err="1"/>
              <a:t>utilizatori</a:t>
            </a:r>
            <a:r>
              <a:rPr lang="en-US" dirty="0"/>
              <a:t>, </a:t>
            </a:r>
            <a:r>
              <a:rPr lang="en-US" dirty="0" err="1"/>
              <a:t>produse</a:t>
            </a:r>
            <a:r>
              <a:rPr lang="en-US" dirty="0"/>
              <a:t> </a:t>
            </a:r>
            <a:r>
              <a:rPr lang="en-US" dirty="0" err="1"/>
              <a:t>si</a:t>
            </a:r>
            <a:r>
              <a:rPr lang="en-US" dirty="0"/>
              <a:t> </a:t>
            </a:r>
            <a:r>
              <a:rPr lang="en-US" dirty="0" err="1"/>
              <a:t>comenzi</a:t>
            </a:r>
            <a:r>
              <a:rPr lang="en-US" dirty="0"/>
              <a:t>.</a:t>
            </a:r>
          </a:p>
          <a:p>
            <a:r>
              <a:rPr lang="en-US" dirty="0"/>
              <a:t>Middleware </a:t>
            </a:r>
            <a:r>
              <a:rPr lang="en-US" dirty="0" err="1"/>
              <a:t>pentru</a:t>
            </a:r>
            <a:r>
              <a:rPr lang="en-US" dirty="0"/>
              <a:t> </a:t>
            </a:r>
            <a:r>
              <a:rPr lang="en-US" dirty="0" err="1"/>
              <a:t>securitate</a:t>
            </a:r>
            <a:r>
              <a:rPr lang="en-US" dirty="0"/>
              <a:t>:</a:t>
            </a:r>
          </a:p>
          <a:p>
            <a:r>
              <a:rPr lang="en-US" dirty="0" err="1"/>
              <a:t>AntiSQL</a:t>
            </a:r>
            <a:r>
              <a:rPr lang="en-US" dirty="0"/>
              <a:t> injection middleware: Un </a:t>
            </a:r>
            <a:r>
              <a:rPr lang="en-US" dirty="0" err="1"/>
              <a:t>strat</a:t>
            </a:r>
            <a:r>
              <a:rPr lang="en-US" dirty="0"/>
              <a:t> </a:t>
            </a:r>
            <a:r>
              <a:rPr lang="en-US" dirty="0" err="1"/>
              <a:t>intermediar</a:t>
            </a:r>
            <a:r>
              <a:rPr lang="en-US" dirty="0"/>
              <a:t> de </a:t>
            </a:r>
            <a:r>
              <a:rPr lang="en-US" dirty="0" err="1"/>
              <a:t>securitate</a:t>
            </a:r>
            <a:r>
              <a:rPr lang="en-US" dirty="0"/>
              <a:t> care </a:t>
            </a:r>
            <a:r>
              <a:rPr lang="en-US" dirty="0" err="1"/>
              <a:t>protejează</a:t>
            </a:r>
            <a:r>
              <a:rPr lang="en-US" dirty="0"/>
              <a:t> </a:t>
            </a:r>
            <a:r>
              <a:rPr lang="en-US" dirty="0" err="1"/>
              <a:t>aplicația</a:t>
            </a:r>
            <a:r>
              <a:rPr lang="en-US" dirty="0"/>
              <a:t> </a:t>
            </a:r>
            <a:r>
              <a:rPr lang="en-US" dirty="0" err="1"/>
              <a:t>împotriva</a:t>
            </a:r>
            <a:r>
              <a:rPr lang="en-US" dirty="0"/>
              <a:t> </a:t>
            </a:r>
            <a:r>
              <a:rPr lang="en-US" dirty="0" err="1"/>
              <a:t>atacurilor</a:t>
            </a:r>
            <a:r>
              <a:rPr lang="en-US" dirty="0"/>
              <a:t> de tip SQL injection.</a:t>
            </a:r>
          </a:p>
          <a:p>
            <a:r>
              <a:rPr lang="en-US" dirty="0" err="1"/>
              <a:t>Criptare</a:t>
            </a:r>
            <a:r>
              <a:rPr lang="en-US" dirty="0"/>
              <a:t> </a:t>
            </a:r>
            <a:r>
              <a:rPr lang="en-US" dirty="0" err="1"/>
              <a:t>pentru</a:t>
            </a:r>
            <a:r>
              <a:rPr lang="en-US" dirty="0"/>
              <a:t> parole: </a:t>
            </a:r>
            <a:r>
              <a:rPr lang="en-US" dirty="0" err="1"/>
              <a:t>Parolele</a:t>
            </a:r>
            <a:r>
              <a:rPr lang="en-US" dirty="0"/>
              <a:t> </a:t>
            </a:r>
            <a:r>
              <a:rPr lang="en-US" dirty="0" err="1"/>
              <a:t>utilizatorilor</a:t>
            </a:r>
            <a:r>
              <a:rPr lang="en-US" dirty="0"/>
              <a:t> sunt </a:t>
            </a:r>
            <a:r>
              <a:rPr lang="en-US" dirty="0" err="1"/>
              <a:t>criptate</a:t>
            </a:r>
            <a:r>
              <a:rPr lang="en-US" dirty="0"/>
              <a:t> </a:t>
            </a:r>
            <a:r>
              <a:rPr lang="en-US" dirty="0" err="1"/>
              <a:t>folosind</a:t>
            </a:r>
            <a:r>
              <a:rPr lang="en-US" dirty="0"/>
              <a:t> </a:t>
            </a:r>
            <a:r>
              <a:rPr lang="en-US" dirty="0" err="1"/>
              <a:t>algoritmul</a:t>
            </a:r>
            <a:r>
              <a:rPr lang="en-US" dirty="0"/>
              <a:t> SHA512 </a:t>
            </a:r>
            <a:r>
              <a:rPr lang="en-US" dirty="0" err="1"/>
              <a:t>pentru</a:t>
            </a:r>
            <a:r>
              <a:rPr lang="en-US" dirty="0"/>
              <a:t> a le </a:t>
            </a:r>
            <a:r>
              <a:rPr lang="en-US" dirty="0" err="1"/>
              <a:t>asigura</a:t>
            </a:r>
            <a:r>
              <a:rPr lang="en-US" dirty="0"/>
              <a:t> </a:t>
            </a:r>
            <a:r>
              <a:rPr lang="en-US" dirty="0" err="1"/>
              <a:t>securitatea</a:t>
            </a:r>
            <a:r>
              <a:rPr lang="en-US" dirty="0"/>
              <a:t>.</a:t>
            </a:r>
          </a:p>
          <a:p>
            <a:endParaRPr lang="en-US" dirty="0"/>
          </a:p>
        </p:txBody>
      </p:sp>
    </p:spTree>
    <p:extLst>
      <p:ext uri="{BB962C8B-B14F-4D97-AF65-F5344CB8AC3E}">
        <p14:creationId xmlns:p14="http://schemas.microsoft.com/office/powerpoint/2010/main" val="67735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9" name="Picture 68" descr="Network connection abstract against a white background">
            <a:extLst>
              <a:ext uri="{FF2B5EF4-FFF2-40B4-BE49-F238E27FC236}">
                <a16:creationId xmlns:a16="http://schemas.microsoft.com/office/drawing/2014/main" id="{0A0EB65F-E362-A87A-A8E6-EB8259188A49}"/>
              </a:ext>
            </a:extLst>
          </p:cNvPr>
          <p:cNvPicPr>
            <a:picLocks noChangeAspect="1"/>
          </p:cNvPicPr>
          <p:nvPr/>
        </p:nvPicPr>
        <p:blipFill rotWithShape="1">
          <a:blip r:embed="rId2">
            <a:alphaModFix amt="60000"/>
          </a:blip>
          <a:srcRect t="15730"/>
          <a:stretch/>
        </p:blipFill>
        <p:spPr>
          <a:xfrm>
            <a:off x="-1" y="10"/>
            <a:ext cx="12192001" cy="6857990"/>
          </a:xfrm>
          <a:prstGeom prst="rect">
            <a:avLst/>
          </a:prstGeom>
        </p:spPr>
      </p:pic>
      <p:sp>
        <p:nvSpPr>
          <p:cNvPr id="2" name="Rectangle 1">
            <a:extLst>
              <a:ext uri="{FF2B5EF4-FFF2-40B4-BE49-F238E27FC236}">
                <a16:creationId xmlns:a16="http://schemas.microsoft.com/office/drawing/2014/main" id="{B30D336D-F967-BDD7-4680-B6474B538202}"/>
              </a:ext>
            </a:extLst>
          </p:cNvPr>
          <p:cNvSpPr/>
          <p:nvPr/>
        </p:nvSpPr>
        <p:spPr>
          <a:xfrm>
            <a:off x="2697480" y="292608"/>
            <a:ext cx="6501384" cy="1764792"/>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err="1"/>
              <a:t>Tehnologii</a:t>
            </a:r>
            <a:r>
              <a:rPr lang="en-US" sz="4400" dirty="0"/>
              <a:t> </a:t>
            </a:r>
            <a:r>
              <a:rPr lang="en-US" sz="4400" dirty="0" err="1"/>
              <a:t>folosite</a:t>
            </a:r>
            <a:endParaRPr lang="en-US" sz="4400" dirty="0"/>
          </a:p>
        </p:txBody>
      </p:sp>
      <p:sp>
        <p:nvSpPr>
          <p:cNvPr id="3" name="Rectangle 2">
            <a:extLst>
              <a:ext uri="{FF2B5EF4-FFF2-40B4-BE49-F238E27FC236}">
                <a16:creationId xmlns:a16="http://schemas.microsoft.com/office/drawing/2014/main" id="{C8C431A9-F1F4-9A0C-E4E2-985E60442A4A}"/>
              </a:ext>
            </a:extLst>
          </p:cNvPr>
          <p:cNvSpPr/>
          <p:nvPr/>
        </p:nvSpPr>
        <p:spPr>
          <a:xfrm>
            <a:off x="1746504" y="3666744"/>
            <a:ext cx="8613648" cy="273405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t>Pentru</a:t>
            </a:r>
            <a:r>
              <a:rPr lang="en-US" dirty="0"/>
              <a:t> </a:t>
            </a:r>
            <a:r>
              <a:rPr lang="en-US" dirty="0" err="1"/>
              <a:t>partea</a:t>
            </a:r>
            <a:r>
              <a:rPr lang="en-US" dirty="0"/>
              <a:t> de </a:t>
            </a:r>
            <a:r>
              <a:rPr lang="en-US" b="1" dirty="0"/>
              <a:t>Frontend</a:t>
            </a:r>
            <a:r>
              <a:rPr lang="en-US" dirty="0"/>
              <a:t> s-au </a:t>
            </a:r>
            <a:r>
              <a:rPr lang="en-US" dirty="0" err="1"/>
              <a:t>folosit</a:t>
            </a:r>
            <a:r>
              <a:rPr lang="en-US" dirty="0"/>
              <a:t> </a:t>
            </a:r>
            <a:r>
              <a:rPr lang="en-US" dirty="0" err="1"/>
              <a:t>urmatoarele</a:t>
            </a:r>
            <a:r>
              <a:rPr lang="en-US" dirty="0"/>
              <a:t> </a:t>
            </a:r>
            <a:r>
              <a:rPr lang="en-US" dirty="0" err="1"/>
              <a:t>tehnologii</a:t>
            </a:r>
            <a:r>
              <a:rPr lang="en-US" dirty="0"/>
              <a:t>:</a:t>
            </a:r>
          </a:p>
          <a:p>
            <a:r>
              <a:rPr lang="en-US" dirty="0"/>
              <a:t>ReactJS: O </a:t>
            </a:r>
            <a:r>
              <a:rPr lang="en-US" dirty="0" err="1"/>
              <a:t>bibliotecă</a:t>
            </a:r>
            <a:r>
              <a:rPr lang="en-US" dirty="0"/>
              <a:t> JavaScript </a:t>
            </a:r>
            <a:r>
              <a:rPr lang="en-US" dirty="0" err="1"/>
              <a:t>pentru</a:t>
            </a:r>
            <a:r>
              <a:rPr lang="en-US" dirty="0"/>
              <a:t> </a:t>
            </a:r>
            <a:r>
              <a:rPr lang="en-US" dirty="0" err="1"/>
              <a:t>construirea</a:t>
            </a:r>
            <a:r>
              <a:rPr lang="en-US" dirty="0"/>
              <a:t> </a:t>
            </a:r>
            <a:r>
              <a:rPr lang="en-US" dirty="0" err="1"/>
              <a:t>interfețelor</a:t>
            </a:r>
            <a:r>
              <a:rPr lang="en-US" dirty="0"/>
              <a:t> de </a:t>
            </a:r>
            <a:r>
              <a:rPr lang="en-US" dirty="0" err="1"/>
              <a:t>utilizator</a:t>
            </a:r>
            <a:r>
              <a:rPr lang="en-US" dirty="0"/>
              <a:t>, </a:t>
            </a:r>
            <a:r>
              <a:rPr lang="en-US" dirty="0" err="1"/>
              <a:t>utilizată</a:t>
            </a:r>
            <a:r>
              <a:rPr lang="en-US" dirty="0"/>
              <a:t> </a:t>
            </a:r>
            <a:r>
              <a:rPr lang="en-US" dirty="0" err="1"/>
              <a:t>pentru</a:t>
            </a:r>
            <a:r>
              <a:rPr lang="en-US" dirty="0"/>
              <a:t> a </a:t>
            </a:r>
            <a:r>
              <a:rPr lang="en-US" dirty="0" err="1"/>
              <a:t>crea</a:t>
            </a:r>
            <a:r>
              <a:rPr lang="en-US" dirty="0"/>
              <a:t> </a:t>
            </a:r>
            <a:r>
              <a:rPr lang="en-US" dirty="0" err="1"/>
              <a:t>componentele</a:t>
            </a:r>
            <a:r>
              <a:rPr lang="en-US" dirty="0"/>
              <a:t> frontend </a:t>
            </a:r>
            <a:r>
              <a:rPr lang="en-US" dirty="0" err="1"/>
              <a:t>și</a:t>
            </a:r>
            <a:r>
              <a:rPr lang="en-US" dirty="0"/>
              <a:t> a </a:t>
            </a:r>
            <a:r>
              <a:rPr lang="en-US" dirty="0" err="1"/>
              <a:t>gestiona</a:t>
            </a:r>
            <a:r>
              <a:rPr lang="en-US" dirty="0"/>
              <a:t> </a:t>
            </a:r>
            <a:r>
              <a:rPr lang="en-US" dirty="0" err="1"/>
              <a:t>starea</a:t>
            </a:r>
            <a:r>
              <a:rPr lang="en-US" dirty="0"/>
              <a:t> </a:t>
            </a:r>
            <a:r>
              <a:rPr lang="en-US" dirty="0" err="1"/>
              <a:t>aplicației</a:t>
            </a:r>
            <a:r>
              <a:rPr lang="en-US" dirty="0"/>
              <a:t>.</a:t>
            </a:r>
          </a:p>
          <a:p>
            <a:r>
              <a:rPr lang="en-US" dirty="0"/>
              <a:t>Redux: O </a:t>
            </a:r>
            <a:r>
              <a:rPr lang="en-US" dirty="0" err="1"/>
              <a:t>bibliotecă</a:t>
            </a:r>
            <a:r>
              <a:rPr lang="en-US" dirty="0"/>
              <a:t> </a:t>
            </a:r>
            <a:r>
              <a:rPr lang="en-US" dirty="0" err="1"/>
              <a:t>pentru</a:t>
            </a:r>
            <a:r>
              <a:rPr lang="en-US" dirty="0"/>
              <a:t> </a:t>
            </a:r>
            <a:r>
              <a:rPr lang="en-US" dirty="0" err="1"/>
              <a:t>gestionarea</a:t>
            </a:r>
            <a:r>
              <a:rPr lang="en-US" dirty="0"/>
              <a:t> </a:t>
            </a:r>
            <a:r>
              <a:rPr lang="en-US" dirty="0" err="1"/>
              <a:t>stării</a:t>
            </a:r>
            <a:r>
              <a:rPr lang="en-US" dirty="0"/>
              <a:t> </a:t>
            </a:r>
            <a:r>
              <a:rPr lang="en-US" dirty="0" err="1"/>
              <a:t>aplicației</a:t>
            </a:r>
            <a:r>
              <a:rPr lang="en-US" dirty="0"/>
              <a:t> </a:t>
            </a:r>
            <a:r>
              <a:rPr lang="en-US" dirty="0" err="1"/>
              <a:t>în</a:t>
            </a:r>
            <a:r>
              <a:rPr lang="en-US" dirty="0"/>
              <a:t> </a:t>
            </a:r>
            <a:r>
              <a:rPr lang="en-US" dirty="0" err="1"/>
              <a:t>aplicațiile</a:t>
            </a:r>
            <a:r>
              <a:rPr lang="en-US" dirty="0"/>
              <a:t> JavaScript, </a:t>
            </a:r>
            <a:r>
              <a:rPr lang="en-US" dirty="0" err="1"/>
              <a:t>utilizată</a:t>
            </a:r>
            <a:r>
              <a:rPr lang="en-US" dirty="0"/>
              <a:t> </a:t>
            </a:r>
            <a:r>
              <a:rPr lang="en-US" dirty="0" err="1"/>
              <a:t>pentru</a:t>
            </a:r>
            <a:r>
              <a:rPr lang="en-US" dirty="0"/>
              <a:t> a </a:t>
            </a:r>
            <a:r>
              <a:rPr lang="en-US" dirty="0" err="1"/>
              <a:t>gestiona</a:t>
            </a:r>
            <a:r>
              <a:rPr lang="en-US" dirty="0"/>
              <a:t> </a:t>
            </a:r>
            <a:r>
              <a:rPr lang="en-US" dirty="0" err="1"/>
              <a:t>starea</a:t>
            </a:r>
            <a:r>
              <a:rPr lang="en-US" dirty="0"/>
              <a:t> </a:t>
            </a:r>
            <a:r>
              <a:rPr lang="en-US" dirty="0" err="1"/>
              <a:t>globală</a:t>
            </a:r>
            <a:r>
              <a:rPr lang="en-US" dirty="0"/>
              <a:t> a </a:t>
            </a:r>
            <a:r>
              <a:rPr lang="en-US" dirty="0" err="1"/>
              <a:t>aplicației</a:t>
            </a:r>
            <a:r>
              <a:rPr lang="en-US" dirty="0"/>
              <a:t> </a:t>
            </a:r>
            <a:r>
              <a:rPr lang="en-US" dirty="0" err="1"/>
              <a:t>în</a:t>
            </a:r>
            <a:r>
              <a:rPr lang="en-US" dirty="0"/>
              <a:t> frontend.</a:t>
            </a:r>
          </a:p>
          <a:p>
            <a:r>
              <a:rPr lang="en-US" dirty="0" err="1"/>
              <a:t>Axios</a:t>
            </a:r>
            <a:r>
              <a:rPr lang="en-US" dirty="0"/>
              <a:t>: Un client HTTP </a:t>
            </a:r>
            <a:r>
              <a:rPr lang="en-US" dirty="0" err="1"/>
              <a:t>bazat</a:t>
            </a:r>
            <a:r>
              <a:rPr lang="en-US" dirty="0"/>
              <a:t> pe Promises, </a:t>
            </a:r>
            <a:r>
              <a:rPr lang="en-US" dirty="0" err="1"/>
              <a:t>utilizat</a:t>
            </a:r>
            <a:r>
              <a:rPr lang="en-US" dirty="0"/>
              <a:t> </a:t>
            </a:r>
            <a:r>
              <a:rPr lang="en-US" dirty="0" err="1"/>
              <a:t>pentru</a:t>
            </a:r>
            <a:r>
              <a:rPr lang="en-US" dirty="0"/>
              <a:t> a face </a:t>
            </a:r>
            <a:r>
              <a:rPr lang="en-US" dirty="0" err="1"/>
              <a:t>cereri</a:t>
            </a:r>
            <a:r>
              <a:rPr lang="en-US" dirty="0"/>
              <a:t> </a:t>
            </a:r>
            <a:r>
              <a:rPr lang="en-US" dirty="0" err="1"/>
              <a:t>către</a:t>
            </a:r>
            <a:r>
              <a:rPr lang="en-US" dirty="0"/>
              <a:t> </a:t>
            </a:r>
            <a:r>
              <a:rPr lang="en-US" dirty="0" err="1"/>
              <a:t>serverul</a:t>
            </a:r>
            <a:r>
              <a:rPr lang="en-US" dirty="0"/>
              <a:t> backend </a:t>
            </a:r>
            <a:r>
              <a:rPr lang="en-US" dirty="0" err="1"/>
              <a:t>pentru</a:t>
            </a:r>
            <a:r>
              <a:rPr lang="en-US" dirty="0"/>
              <a:t> a </a:t>
            </a:r>
            <a:r>
              <a:rPr lang="en-US" dirty="0" err="1"/>
              <a:t>obține</a:t>
            </a:r>
            <a:r>
              <a:rPr lang="en-US" dirty="0"/>
              <a:t> </a:t>
            </a:r>
            <a:r>
              <a:rPr lang="en-US" dirty="0" err="1"/>
              <a:t>sau</a:t>
            </a:r>
            <a:r>
              <a:rPr lang="en-US" dirty="0"/>
              <a:t> a </a:t>
            </a:r>
            <a:r>
              <a:rPr lang="en-US" dirty="0" err="1"/>
              <a:t>trimite</a:t>
            </a:r>
            <a:r>
              <a:rPr lang="en-US" dirty="0"/>
              <a:t> date.</a:t>
            </a:r>
          </a:p>
        </p:txBody>
      </p:sp>
    </p:spTree>
    <p:extLst>
      <p:ext uri="{BB962C8B-B14F-4D97-AF65-F5344CB8AC3E}">
        <p14:creationId xmlns:p14="http://schemas.microsoft.com/office/powerpoint/2010/main" val="858679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9" name="Picture 68" descr="Network connection abstract against a white background">
            <a:extLst>
              <a:ext uri="{FF2B5EF4-FFF2-40B4-BE49-F238E27FC236}">
                <a16:creationId xmlns:a16="http://schemas.microsoft.com/office/drawing/2014/main" id="{0A0EB65F-E362-A87A-A8E6-EB8259188A49}"/>
              </a:ext>
            </a:extLst>
          </p:cNvPr>
          <p:cNvPicPr>
            <a:picLocks noChangeAspect="1"/>
          </p:cNvPicPr>
          <p:nvPr/>
        </p:nvPicPr>
        <p:blipFill rotWithShape="1">
          <a:blip r:embed="rId2">
            <a:alphaModFix amt="60000"/>
          </a:blip>
          <a:srcRect t="15730"/>
          <a:stretch/>
        </p:blipFill>
        <p:spPr>
          <a:xfrm>
            <a:off x="-1" y="10"/>
            <a:ext cx="12192001" cy="6857990"/>
          </a:xfrm>
          <a:prstGeom prst="rect">
            <a:avLst/>
          </a:prstGeom>
        </p:spPr>
      </p:pic>
      <p:sp>
        <p:nvSpPr>
          <p:cNvPr id="2" name="Rectangle 1">
            <a:extLst>
              <a:ext uri="{FF2B5EF4-FFF2-40B4-BE49-F238E27FC236}">
                <a16:creationId xmlns:a16="http://schemas.microsoft.com/office/drawing/2014/main" id="{6D3313FC-73F9-9CDE-0F83-25F416BD26ED}"/>
              </a:ext>
            </a:extLst>
          </p:cNvPr>
          <p:cNvSpPr/>
          <p:nvPr/>
        </p:nvSpPr>
        <p:spPr>
          <a:xfrm>
            <a:off x="2130552" y="502920"/>
            <a:ext cx="7799832" cy="1975104"/>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err="1"/>
              <a:t>Functionalitati</a:t>
            </a:r>
            <a:endParaRPr lang="en-US" sz="4400" dirty="0"/>
          </a:p>
        </p:txBody>
      </p:sp>
      <p:sp>
        <p:nvSpPr>
          <p:cNvPr id="3" name="Rectangle 2">
            <a:extLst>
              <a:ext uri="{FF2B5EF4-FFF2-40B4-BE49-F238E27FC236}">
                <a16:creationId xmlns:a16="http://schemas.microsoft.com/office/drawing/2014/main" id="{74956C88-3519-1CE1-F71D-66D49683978B}"/>
              </a:ext>
            </a:extLst>
          </p:cNvPr>
          <p:cNvSpPr/>
          <p:nvPr/>
        </p:nvSpPr>
        <p:spPr>
          <a:xfrm>
            <a:off x="1014984" y="2587752"/>
            <a:ext cx="10158984" cy="4315968"/>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marR="0" lvl="1" indent="-285750" algn="just">
              <a:buFont typeface="+mj-lt"/>
              <a:buAutoNum type="arabicPeriod"/>
            </a:pPr>
            <a:r>
              <a:rPr lang="ro-RO" sz="1300" b="1" dirty="0">
                <a:effectLst/>
                <a:latin typeface="Times New Roman" panose="02020603050405020304" pitchFamily="18" charset="0"/>
                <a:ea typeface="system-ui"/>
              </a:rPr>
              <a:t>Gestionarea Utilizatorilor și Autentificare</a:t>
            </a:r>
            <a:r>
              <a:rPr lang="en-US" sz="1300" b="1" dirty="0">
                <a:effectLst/>
                <a:latin typeface="Times New Roman" panose="02020603050405020304" pitchFamily="18" charset="0"/>
              </a:rPr>
              <a:t> :</a:t>
            </a:r>
            <a:r>
              <a:rPr lang="en-US" sz="1300" b="1" dirty="0" err="1">
                <a:latin typeface="Times New Roman" panose="02020603050405020304" pitchFamily="18" charset="0"/>
              </a:rPr>
              <a:t>a</a:t>
            </a:r>
            <a:r>
              <a:rPr lang="en-US" sz="1300" b="1" dirty="0" err="1">
                <a:effectLst/>
                <a:latin typeface="Times New Roman" panose="02020603050405020304" pitchFamily="18" charset="0"/>
              </a:rPr>
              <a:t>ceastă</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funcționalitate</a:t>
            </a:r>
            <a:r>
              <a:rPr lang="en-US" sz="1300" b="1" dirty="0">
                <a:effectLst/>
                <a:latin typeface="Times New Roman" panose="02020603050405020304" pitchFamily="18" charset="0"/>
              </a:rPr>
              <a:t> se </a:t>
            </a:r>
            <a:r>
              <a:rPr lang="en-US" sz="1300" b="1" dirty="0" err="1">
                <a:effectLst/>
                <a:latin typeface="Times New Roman" panose="02020603050405020304" pitchFamily="18" charset="0"/>
              </a:rPr>
              <a:t>ocupă</a:t>
            </a:r>
            <a:r>
              <a:rPr lang="en-US" sz="1300" b="1" dirty="0">
                <a:effectLst/>
                <a:latin typeface="Times New Roman" panose="02020603050405020304" pitchFamily="18" charset="0"/>
              </a:rPr>
              <a:t> de </a:t>
            </a:r>
            <a:r>
              <a:rPr lang="en-US" sz="1300" b="1" dirty="0" err="1">
                <a:effectLst/>
                <a:latin typeface="Times New Roman" panose="02020603050405020304" pitchFamily="18" charset="0"/>
              </a:rPr>
              <a:t>gestionarea</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utilizatorilor</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și</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procesul</a:t>
            </a:r>
            <a:r>
              <a:rPr lang="en-US" sz="1300" b="1" dirty="0">
                <a:effectLst/>
                <a:latin typeface="Times New Roman" panose="02020603050405020304" pitchFamily="18" charset="0"/>
              </a:rPr>
              <a:t> de </a:t>
            </a:r>
            <a:r>
              <a:rPr lang="en-US" sz="1300" b="1" dirty="0" err="1">
                <a:effectLst/>
                <a:latin typeface="Times New Roman" panose="02020603050405020304" pitchFamily="18" charset="0"/>
              </a:rPr>
              <a:t>autentificare</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în</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platformă</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Ea</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permite</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utilizatorilor</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să-și</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creeze</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conturi</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să-și</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actualizeze</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profilurile</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și</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să</a:t>
            </a:r>
            <a:r>
              <a:rPr lang="en-US" sz="1300" b="1" dirty="0">
                <a:effectLst/>
                <a:latin typeface="Times New Roman" panose="02020603050405020304" pitchFamily="18" charset="0"/>
              </a:rPr>
              <a:t> se </a:t>
            </a:r>
            <a:r>
              <a:rPr lang="en-US" sz="1300" b="1" dirty="0" err="1">
                <a:effectLst/>
                <a:latin typeface="Times New Roman" panose="02020603050405020304" pitchFamily="18" charset="0"/>
              </a:rPr>
              <a:t>autentifice</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în</a:t>
            </a:r>
            <a:r>
              <a:rPr lang="en-US" sz="1300" b="1" dirty="0">
                <a:effectLst/>
                <a:latin typeface="Times New Roman" panose="02020603050405020304" pitchFamily="18" charset="0"/>
              </a:rPr>
              <a:t> mod </a:t>
            </a:r>
            <a:r>
              <a:rPr lang="en-US" sz="1300" b="1" dirty="0" err="1">
                <a:effectLst/>
                <a:latin typeface="Times New Roman" panose="02020603050405020304" pitchFamily="18" charset="0"/>
              </a:rPr>
              <a:t>sigur</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pentru</a:t>
            </a:r>
            <a:r>
              <a:rPr lang="en-US" sz="1300" b="1" dirty="0">
                <a:effectLst/>
                <a:latin typeface="Times New Roman" panose="02020603050405020304" pitchFamily="18" charset="0"/>
              </a:rPr>
              <a:t> a </a:t>
            </a:r>
            <a:r>
              <a:rPr lang="en-US" sz="1300" b="1" dirty="0" err="1">
                <a:effectLst/>
                <a:latin typeface="Times New Roman" panose="02020603050405020304" pitchFamily="18" charset="0"/>
              </a:rPr>
              <a:t>accesa</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funcționalitățile</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platformei</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Pentru</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crearea</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unui</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cont</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nou</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utilizatorul</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accesează</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pagina</a:t>
            </a:r>
            <a:r>
              <a:rPr lang="en-US" sz="1300" b="1" dirty="0">
                <a:effectLst/>
                <a:latin typeface="Times New Roman" panose="02020603050405020304" pitchFamily="18" charset="0"/>
              </a:rPr>
              <a:t> de </a:t>
            </a:r>
            <a:r>
              <a:rPr lang="en-US" sz="1300" b="1" dirty="0" err="1">
                <a:effectLst/>
                <a:latin typeface="Times New Roman" panose="02020603050405020304" pitchFamily="18" charset="0"/>
              </a:rPr>
              <a:t>înregistrare</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și</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completează</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formularul</a:t>
            </a:r>
            <a:r>
              <a:rPr lang="en-US" sz="1300" b="1" dirty="0">
                <a:effectLst/>
                <a:latin typeface="Times New Roman" panose="02020603050405020304" pitchFamily="18" charset="0"/>
              </a:rPr>
              <a:t> cu </a:t>
            </a:r>
            <a:r>
              <a:rPr lang="en-US" sz="1300" b="1" dirty="0" err="1">
                <a:effectLst/>
                <a:latin typeface="Times New Roman" panose="02020603050405020304" pitchFamily="18" charset="0"/>
              </a:rPr>
              <a:t>informațiile</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necesare</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pentru</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crearea</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unui</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cont</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nou</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iar</a:t>
            </a:r>
            <a:r>
              <a:rPr lang="en-US" sz="1300" b="1" dirty="0">
                <a:effectLst/>
                <a:latin typeface="Times New Roman" panose="02020603050405020304" pitchFamily="18" charset="0"/>
              </a:rPr>
              <a:t> ca </a:t>
            </a:r>
            <a:r>
              <a:rPr lang="en-US" sz="1300" b="1" dirty="0" err="1">
                <a:effectLst/>
                <a:latin typeface="Times New Roman" panose="02020603050405020304" pitchFamily="18" charset="0"/>
              </a:rPr>
              <a:t>raspuns</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platforma</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valideaza</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datele</a:t>
            </a:r>
            <a:r>
              <a:rPr lang="en-US" sz="1300" b="1" dirty="0">
                <a:effectLst/>
                <a:latin typeface="Times New Roman" panose="02020603050405020304" pitchFamily="18" charset="0"/>
              </a:rPr>
              <a:t> introduce de </a:t>
            </a:r>
            <a:r>
              <a:rPr lang="en-US" sz="1300" b="1" dirty="0" err="1">
                <a:effectLst/>
                <a:latin typeface="Times New Roman" panose="02020603050405020304" pitchFamily="18" charset="0"/>
              </a:rPr>
              <a:t>utilizator</a:t>
            </a:r>
            <a:r>
              <a:rPr lang="en-US" sz="1300" b="1" dirty="0">
                <a:effectLst/>
                <a:latin typeface="Times New Roman" panose="02020603050405020304" pitchFamily="18" charset="0"/>
              </a:rPr>
              <a:t> </a:t>
            </a:r>
            <a:r>
              <a:rPr lang="en-US" sz="1300" b="1" dirty="0" err="1">
                <a:effectLst/>
                <a:latin typeface="Times New Roman" panose="02020603050405020304" pitchFamily="18" charset="0"/>
              </a:rPr>
              <a:t>daca</a:t>
            </a:r>
            <a:r>
              <a:rPr lang="en-US" sz="1300" b="1" dirty="0">
                <a:effectLst/>
                <a:latin typeface="Times New Roman" panose="02020603050405020304" pitchFamily="18" charset="0"/>
              </a:rPr>
              <a:t> sunt </a:t>
            </a:r>
            <a:r>
              <a:rPr lang="en-US" sz="1300" b="1" dirty="0" err="1">
                <a:effectLst/>
                <a:latin typeface="Times New Roman" panose="02020603050405020304" pitchFamily="18" charset="0"/>
              </a:rPr>
              <a:t>valide</a:t>
            </a:r>
            <a:r>
              <a:rPr lang="en-US" sz="1300" b="1" dirty="0">
                <a:effectLst/>
                <a:latin typeface="Times New Roman" panose="02020603050405020304" pitchFamily="18" charset="0"/>
              </a:rPr>
              <a:t>.</a:t>
            </a:r>
          </a:p>
          <a:p>
            <a:pPr marL="742950" marR="0" lvl="1" indent="-285750" algn="just">
              <a:buFont typeface="+mj-lt"/>
              <a:buAutoNum type="arabicPeriod"/>
            </a:pPr>
            <a:endParaRPr lang="en-US" sz="1300" b="1" dirty="0">
              <a:effectLst/>
              <a:latin typeface="Times New Roman" panose="02020603050405020304" pitchFamily="18" charset="0"/>
            </a:endParaRPr>
          </a:p>
          <a:p>
            <a:pPr marL="742950" marR="0" lvl="1" indent="-285750" algn="just">
              <a:buFont typeface="+mj-lt"/>
              <a:buAutoNum type="arabicPeriod"/>
            </a:pPr>
            <a:endParaRPr lang="en-US" sz="1300" b="1" dirty="0">
              <a:effectLst/>
              <a:latin typeface="Times New Roman" panose="02020603050405020304" pitchFamily="18" charset="0"/>
            </a:endParaRPr>
          </a:p>
          <a:p>
            <a:pPr marL="742950" marR="0" lvl="1" indent="-285750" algn="just">
              <a:buFont typeface="+mj-lt"/>
              <a:buAutoNum type="arabicPeriod"/>
            </a:pPr>
            <a:r>
              <a:rPr lang="it-IT" sz="1300" b="1" dirty="0">
                <a:effectLst/>
                <a:latin typeface="Times New Roman" panose="02020603050405020304" pitchFamily="18" charset="0"/>
              </a:rPr>
              <a:t>Căutare și Filtrare a Produselor: această funcționalitate permite utilizatorilor să căute și să filtreze produsele disponibile în magazinul online în funcție de diverse criterii, cum ar fi numele, categoria si prețul. Utilizatorul introduce un cuvânt cheie în bara de căutare și apasă butonul de căutare.iar ca raspuns platforma preia cuvântul cheie introdus și caută în baza de date a produselor.</a:t>
            </a:r>
          </a:p>
          <a:p>
            <a:pPr marL="742950" marR="0" lvl="1" indent="-285750" algn="just">
              <a:buFont typeface="+mj-lt"/>
              <a:buAutoNum type="arabicPeriod"/>
            </a:pPr>
            <a:endParaRPr lang="it-IT" sz="1300" b="1" dirty="0">
              <a:latin typeface="Times New Roman" panose="02020603050405020304" pitchFamily="18" charset="0"/>
            </a:endParaRPr>
          </a:p>
          <a:p>
            <a:pPr marL="742950" marR="0" lvl="1" indent="-285750" algn="just">
              <a:buFont typeface="+mj-lt"/>
              <a:buAutoNum type="arabicPeriod"/>
            </a:pPr>
            <a:endParaRPr lang="it-IT" sz="1300" b="1" dirty="0">
              <a:effectLst/>
              <a:latin typeface="Times New Roman" panose="02020603050405020304" pitchFamily="18" charset="0"/>
            </a:endParaRPr>
          </a:p>
          <a:p>
            <a:pPr marL="742950" marR="0" lvl="1" indent="-285750" algn="just">
              <a:buFont typeface="+mj-lt"/>
              <a:buAutoNum type="arabicPeriod"/>
            </a:pPr>
            <a:endParaRPr lang="it-IT" sz="1300" b="1" dirty="0">
              <a:effectLst/>
              <a:latin typeface="Times New Roman" panose="02020603050405020304" pitchFamily="18" charset="0"/>
            </a:endParaRPr>
          </a:p>
          <a:p>
            <a:pPr marL="742950" marR="0" lvl="1" indent="-285750" algn="just">
              <a:buFont typeface="+mj-lt"/>
              <a:buAutoNum type="arabicPeriod"/>
            </a:pPr>
            <a:r>
              <a:rPr lang="pt-BR" sz="1300" b="1" dirty="0">
                <a:effectLst/>
                <a:latin typeface="Times New Roman" panose="02020603050405020304" pitchFamily="18" charset="0"/>
              </a:rPr>
              <a:t>Sistem de Administrare a Conținutului: Această funcționalitate  permite adiministrarea  și gestionarea conținutului  platformei , inclusiv produsele, paginile statice, imagini si texte. Adminul accesează panoul de administrare și dorește să adauge un produs nou în baza de date.Platforma afișează o interfață pentru adăugarea unui nou produs, inclusiv câmpuri pentru nume, descriere, preț, si stoc.</a:t>
            </a:r>
          </a:p>
          <a:p>
            <a:pPr marL="742950" marR="0" lvl="1" indent="-285750" algn="just">
              <a:buFont typeface="+mj-lt"/>
              <a:buAutoNum type="arabicPeriod"/>
            </a:pPr>
            <a:endParaRPr lang="pt-BR" sz="1300" b="1" dirty="0">
              <a:effectLst/>
              <a:latin typeface="Times New Roman" panose="02020603050405020304" pitchFamily="18" charset="0"/>
            </a:endParaRPr>
          </a:p>
          <a:p>
            <a:pPr marL="742950" marR="0" lvl="1" indent="-285750" algn="just">
              <a:buFont typeface="+mj-lt"/>
              <a:buAutoNum type="arabicPeriod"/>
            </a:pPr>
            <a:endParaRPr lang="pt-BR" sz="1300" b="1" dirty="0">
              <a:effectLst/>
              <a:latin typeface="Times New Roman" panose="02020603050405020304" pitchFamily="18" charset="0"/>
            </a:endParaRPr>
          </a:p>
          <a:p>
            <a:pPr marL="742950" marR="0" lvl="1" indent="-285750" algn="just">
              <a:buFont typeface="+mj-lt"/>
              <a:buAutoNum type="arabicPeriod"/>
            </a:pPr>
            <a:endParaRPr lang="it-IT" sz="1300" b="1" dirty="0">
              <a:effectLst/>
              <a:latin typeface="Times New Roman" panose="02020603050405020304" pitchFamily="18" charset="0"/>
            </a:endParaRPr>
          </a:p>
          <a:p>
            <a:pPr marL="742950" marR="0" lvl="1" indent="-285750" algn="just">
              <a:buFont typeface="+mj-lt"/>
              <a:buAutoNum type="arabicPeriod"/>
            </a:pPr>
            <a:endParaRPr lang="en-US" sz="1800" b="1" dirty="0">
              <a:effectLst/>
              <a:latin typeface="Times New Roman" panose="02020603050405020304" pitchFamily="18" charset="0"/>
            </a:endParaRPr>
          </a:p>
        </p:txBody>
      </p:sp>
    </p:spTree>
    <p:extLst>
      <p:ext uri="{BB962C8B-B14F-4D97-AF65-F5344CB8AC3E}">
        <p14:creationId xmlns:p14="http://schemas.microsoft.com/office/powerpoint/2010/main" val="263350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9" name="Picture 68" descr="Network connection abstract against a white background">
            <a:extLst>
              <a:ext uri="{FF2B5EF4-FFF2-40B4-BE49-F238E27FC236}">
                <a16:creationId xmlns:a16="http://schemas.microsoft.com/office/drawing/2014/main" id="{0A0EB65F-E362-A87A-A8E6-EB8259188A49}"/>
              </a:ext>
            </a:extLst>
          </p:cNvPr>
          <p:cNvPicPr>
            <a:picLocks noChangeAspect="1"/>
          </p:cNvPicPr>
          <p:nvPr/>
        </p:nvPicPr>
        <p:blipFill rotWithShape="1">
          <a:blip r:embed="rId2">
            <a:alphaModFix amt="60000"/>
          </a:blip>
          <a:srcRect t="15730"/>
          <a:stretch/>
        </p:blipFill>
        <p:spPr>
          <a:xfrm>
            <a:off x="-1" y="10"/>
            <a:ext cx="12192001" cy="6857990"/>
          </a:xfrm>
          <a:prstGeom prst="rect">
            <a:avLst/>
          </a:prstGeom>
        </p:spPr>
      </p:pic>
      <p:sp>
        <p:nvSpPr>
          <p:cNvPr id="2" name="Rectangle 1">
            <a:extLst>
              <a:ext uri="{FF2B5EF4-FFF2-40B4-BE49-F238E27FC236}">
                <a16:creationId xmlns:a16="http://schemas.microsoft.com/office/drawing/2014/main" id="{B30D336D-F967-BDD7-4680-B6474B538202}"/>
              </a:ext>
            </a:extLst>
          </p:cNvPr>
          <p:cNvSpPr/>
          <p:nvPr/>
        </p:nvSpPr>
        <p:spPr>
          <a:xfrm>
            <a:off x="2935224" y="233177"/>
            <a:ext cx="6501384" cy="1764792"/>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err="1"/>
              <a:t>Planificarea</a:t>
            </a:r>
            <a:r>
              <a:rPr lang="en-US" sz="4400" dirty="0"/>
              <a:t> </a:t>
            </a:r>
            <a:r>
              <a:rPr lang="en-US" sz="4400" dirty="0" err="1"/>
              <a:t>proiectului</a:t>
            </a:r>
            <a:r>
              <a:rPr lang="en-US" sz="4400" dirty="0"/>
              <a:t>	</a:t>
            </a:r>
          </a:p>
        </p:txBody>
      </p:sp>
      <p:pic>
        <p:nvPicPr>
          <p:cNvPr id="4" name="Picture 3">
            <a:extLst>
              <a:ext uri="{FF2B5EF4-FFF2-40B4-BE49-F238E27FC236}">
                <a16:creationId xmlns:a16="http://schemas.microsoft.com/office/drawing/2014/main" id="{E6EF8B93-5432-EF83-77B1-3A6283EC5527}"/>
              </a:ext>
            </a:extLst>
          </p:cNvPr>
          <p:cNvPicPr>
            <a:picLocks noChangeAspect="1"/>
          </p:cNvPicPr>
          <p:nvPr/>
        </p:nvPicPr>
        <p:blipFill>
          <a:blip r:embed="rId3"/>
          <a:stretch>
            <a:fillRect/>
          </a:stretch>
        </p:blipFill>
        <p:spPr>
          <a:xfrm>
            <a:off x="132403" y="2114553"/>
            <a:ext cx="7813964" cy="2230028"/>
          </a:xfrm>
          <a:prstGeom prst="rect">
            <a:avLst/>
          </a:prstGeom>
        </p:spPr>
      </p:pic>
      <p:pic>
        <p:nvPicPr>
          <p:cNvPr id="5" name="Content Placeholder 4">
            <a:extLst>
              <a:ext uri="{FF2B5EF4-FFF2-40B4-BE49-F238E27FC236}">
                <a16:creationId xmlns:a16="http://schemas.microsoft.com/office/drawing/2014/main" id="{37352386-173F-F783-1E03-195ADFFF2A5F}"/>
              </a:ext>
            </a:extLst>
          </p:cNvPr>
          <p:cNvPicPr>
            <a:picLocks noGrp="1" noChangeAspect="1"/>
          </p:cNvPicPr>
          <p:nvPr>
            <p:ph idx="1"/>
          </p:nvPr>
        </p:nvPicPr>
        <p:blipFill>
          <a:blip r:embed="rId4"/>
          <a:stretch>
            <a:fillRect/>
          </a:stretch>
        </p:blipFill>
        <p:spPr>
          <a:xfrm>
            <a:off x="132403" y="4402872"/>
            <a:ext cx="8084866" cy="2396836"/>
          </a:xfrm>
        </p:spPr>
      </p:pic>
    </p:spTree>
    <p:extLst>
      <p:ext uri="{BB962C8B-B14F-4D97-AF65-F5344CB8AC3E}">
        <p14:creationId xmlns:p14="http://schemas.microsoft.com/office/powerpoint/2010/main" val="3691988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9" name="Picture 68" descr="Network connection abstract against a white background">
            <a:extLst>
              <a:ext uri="{FF2B5EF4-FFF2-40B4-BE49-F238E27FC236}">
                <a16:creationId xmlns:a16="http://schemas.microsoft.com/office/drawing/2014/main" id="{0A0EB65F-E362-A87A-A8E6-EB8259188A49}"/>
              </a:ext>
            </a:extLst>
          </p:cNvPr>
          <p:cNvPicPr>
            <a:picLocks noChangeAspect="1"/>
          </p:cNvPicPr>
          <p:nvPr/>
        </p:nvPicPr>
        <p:blipFill rotWithShape="1">
          <a:blip r:embed="rId2">
            <a:alphaModFix amt="60000"/>
          </a:blip>
          <a:srcRect t="15730"/>
          <a:stretch/>
        </p:blipFill>
        <p:spPr>
          <a:xfrm>
            <a:off x="-1" y="10"/>
            <a:ext cx="12192001" cy="6857990"/>
          </a:xfrm>
          <a:prstGeom prst="rect">
            <a:avLst/>
          </a:prstGeom>
        </p:spPr>
      </p:pic>
      <p:sp>
        <p:nvSpPr>
          <p:cNvPr id="2" name="Rectangle 1">
            <a:extLst>
              <a:ext uri="{FF2B5EF4-FFF2-40B4-BE49-F238E27FC236}">
                <a16:creationId xmlns:a16="http://schemas.microsoft.com/office/drawing/2014/main" id="{B30D336D-F967-BDD7-4680-B6474B538202}"/>
              </a:ext>
            </a:extLst>
          </p:cNvPr>
          <p:cNvSpPr/>
          <p:nvPr/>
        </p:nvSpPr>
        <p:spPr>
          <a:xfrm>
            <a:off x="2935224" y="233177"/>
            <a:ext cx="6501384" cy="1764792"/>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err="1"/>
              <a:t>Planificarea</a:t>
            </a:r>
            <a:r>
              <a:rPr lang="en-US" sz="4400" dirty="0"/>
              <a:t> </a:t>
            </a:r>
            <a:r>
              <a:rPr lang="en-US" sz="4400" dirty="0" err="1"/>
              <a:t>proiectului</a:t>
            </a:r>
            <a:r>
              <a:rPr lang="en-US" sz="4400" dirty="0"/>
              <a:t>	</a:t>
            </a:r>
          </a:p>
        </p:txBody>
      </p:sp>
      <p:pic>
        <p:nvPicPr>
          <p:cNvPr id="6" name="Content Placeholder 4">
            <a:extLst>
              <a:ext uri="{FF2B5EF4-FFF2-40B4-BE49-F238E27FC236}">
                <a16:creationId xmlns:a16="http://schemas.microsoft.com/office/drawing/2014/main" id="{E8222097-ADDA-C7A7-407E-1624390C2A1A}"/>
              </a:ext>
            </a:extLst>
          </p:cNvPr>
          <p:cNvPicPr>
            <a:picLocks noChangeAspect="1"/>
          </p:cNvPicPr>
          <p:nvPr/>
        </p:nvPicPr>
        <p:blipFill>
          <a:blip r:embed="rId3"/>
          <a:stretch>
            <a:fillRect/>
          </a:stretch>
        </p:blipFill>
        <p:spPr>
          <a:xfrm>
            <a:off x="688940" y="3428999"/>
            <a:ext cx="9055469" cy="3017533"/>
          </a:xfrm>
          <a:prstGeom prst="rect">
            <a:avLst/>
          </a:prstGeom>
        </p:spPr>
      </p:pic>
    </p:spTree>
    <p:extLst>
      <p:ext uri="{BB962C8B-B14F-4D97-AF65-F5344CB8AC3E}">
        <p14:creationId xmlns:p14="http://schemas.microsoft.com/office/powerpoint/2010/main" val="3824013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9" name="Picture 68" descr="Network connection abstract against a white background">
            <a:extLst>
              <a:ext uri="{FF2B5EF4-FFF2-40B4-BE49-F238E27FC236}">
                <a16:creationId xmlns:a16="http://schemas.microsoft.com/office/drawing/2014/main" id="{0A0EB65F-E362-A87A-A8E6-EB8259188A49}"/>
              </a:ext>
            </a:extLst>
          </p:cNvPr>
          <p:cNvPicPr>
            <a:picLocks noChangeAspect="1"/>
          </p:cNvPicPr>
          <p:nvPr/>
        </p:nvPicPr>
        <p:blipFill rotWithShape="1">
          <a:blip r:embed="rId2">
            <a:alphaModFix amt="60000"/>
          </a:blip>
          <a:srcRect t="15730"/>
          <a:stretch/>
        </p:blipFill>
        <p:spPr>
          <a:xfrm>
            <a:off x="0" y="10"/>
            <a:ext cx="12192001" cy="6857990"/>
          </a:xfrm>
          <a:prstGeom prst="rect">
            <a:avLst/>
          </a:prstGeom>
        </p:spPr>
      </p:pic>
      <p:sp>
        <p:nvSpPr>
          <p:cNvPr id="2" name="Rectangle 1">
            <a:extLst>
              <a:ext uri="{FF2B5EF4-FFF2-40B4-BE49-F238E27FC236}">
                <a16:creationId xmlns:a16="http://schemas.microsoft.com/office/drawing/2014/main" id="{B30D336D-F967-BDD7-4680-B6474B538202}"/>
              </a:ext>
            </a:extLst>
          </p:cNvPr>
          <p:cNvSpPr/>
          <p:nvPr/>
        </p:nvSpPr>
        <p:spPr>
          <a:xfrm>
            <a:off x="2935224" y="233177"/>
            <a:ext cx="6501384" cy="1764792"/>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err="1"/>
              <a:t>Concluzii</a:t>
            </a:r>
            <a:endParaRPr lang="en-US" sz="4400" dirty="0"/>
          </a:p>
        </p:txBody>
      </p:sp>
      <p:sp>
        <p:nvSpPr>
          <p:cNvPr id="3" name="Rectangle 2">
            <a:extLst>
              <a:ext uri="{FF2B5EF4-FFF2-40B4-BE49-F238E27FC236}">
                <a16:creationId xmlns:a16="http://schemas.microsoft.com/office/drawing/2014/main" id="{1B0D1CF2-E9F9-3346-2326-3722D35C8E06}"/>
              </a:ext>
            </a:extLst>
          </p:cNvPr>
          <p:cNvSpPr/>
          <p:nvPr/>
        </p:nvSpPr>
        <p:spPr>
          <a:xfrm>
            <a:off x="978408" y="3694176"/>
            <a:ext cx="10899648" cy="2825496"/>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t> 1. </a:t>
            </a:r>
            <a:r>
              <a:rPr lang="en-US" dirty="0" err="1"/>
              <a:t>Evolutivitatea</a:t>
            </a:r>
            <a:r>
              <a:rPr lang="en-US" dirty="0"/>
              <a:t> </a:t>
            </a:r>
            <a:r>
              <a:rPr lang="en-US" dirty="0" err="1"/>
              <a:t>și</a:t>
            </a:r>
            <a:r>
              <a:rPr lang="en-US" dirty="0"/>
              <a:t> </a:t>
            </a:r>
            <a:r>
              <a:rPr lang="en-US" dirty="0" err="1"/>
              <a:t>extensibilitatea</a:t>
            </a:r>
            <a:r>
              <a:rPr lang="en-US" dirty="0"/>
              <a:t>: </a:t>
            </a:r>
            <a:r>
              <a:rPr lang="en-US" dirty="0" err="1"/>
              <a:t>Arhitectura</a:t>
            </a:r>
            <a:r>
              <a:rPr lang="en-US" dirty="0"/>
              <a:t> </a:t>
            </a:r>
            <a:r>
              <a:rPr lang="en-US" dirty="0" err="1"/>
              <a:t>modulară</a:t>
            </a:r>
            <a:r>
              <a:rPr lang="en-US" dirty="0"/>
              <a:t> </a:t>
            </a:r>
            <a:r>
              <a:rPr lang="en-US" dirty="0" err="1"/>
              <a:t>și</a:t>
            </a:r>
            <a:r>
              <a:rPr lang="en-US" dirty="0"/>
              <a:t> </a:t>
            </a:r>
            <a:r>
              <a:rPr lang="en-US" dirty="0" err="1"/>
              <a:t>tehnologiile</a:t>
            </a:r>
            <a:r>
              <a:rPr lang="en-US" dirty="0"/>
              <a:t> </a:t>
            </a:r>
            <a:r>
              <a:rPr lang="en-US" dirty="0" err="1"/>
              <a:t>moderne</a:t>
            </a:r>
            <a:r>
              <a:rPr lang="en-US" dirty="0"/>
              <a:t> </a:t>
            </a:r>
            <a:r>
              <a:rPr lang="en-US" dirty="0" err="1"/>
              <a:t>utilizate</a:t>
            </a:r>
            <a:r>
              <a:rPr lang="en-US" dirty="0"/>
              <a:t> permit </a:t>
            </a:r>
            <a:r>
              <a:rPr lang="en-US" dirty="0" err="1"/>
              <a:t>platformei</a:t>
            </a:r>
            <a:r>
              <a:rPr lang="en-US" dirty="0"/>
              <a:t> </a:t>
            </a:r>
            <a:r>
              <a:rPr lang="en-US" dirty="0" err="1"/>
              <a:t>să</a:t>
            </a:r>
            <a:r>
              <a:rPr lang="en-US" dirty="0"/>
              <a:t> fie </a:t>
            </a:r>
            <a:r>
              <a:rPr lang="en-US" dirty="0" err="1"/>
              <a:t>ușor</a:t>
            </a:r>
            <a:r>
              <a:rPr lang="en-US" dirty="0"/>
              <a:t> </a:t>
            </a:r>
            <a:r>
              <a:rPr lang="en-US" dirty="0" err="1"/>
              <a:t>extinsă</a:t>
            </a:r>
            <a:r>
              <a:rPr lang="en-US" dirty="0"/>
              <a:t> </a:t>
            </a:r>
            <a:r>
              <a:rPr lang="en-US" dirty="0" err="1"/>
              <a:t>și</a:t>
            </a:r>
            <a:r>
              <a:rPr lang="en-US" dirty="0"/>
              <a:t> </a:t>
            </a:r>
            <a:r>
              <a:rPr lang="en-US" dirty="0" err="1"/>
              <a:t>adaptată</a:t>
            </a:r>
            <a:r>
              <a:rPr lang="en-US" dirty="0"/>
              <a:t> </a:t>
            </a:r>
            <a:r>
              <a:rPr lang="en-US" dirty="0" err="1"/>
              <a:t>pentru</a:t>
            </a:r>
            <a:r>
              <a:rPr lang="en-US" dirty="0"/>
              <a:t> a </a:t>
            </a:r>
            <a:r>
              <a:rPr lang="en-US" dirty="0" err="1"/>
              <a:t>satisface</a:t>
            </a:r>
            <a:r>
              <a:rPr lang="en-US" dirty="0"/>
              <a:t> </a:t>
            </a:r>
            <a:r>
              <a:rPr lang="en-US" dirty="0" err="1"/>
              <a:t>nevoile</a:t>
            </a:r>
            <a:r>
              <a:rPr lang="en-US" dirty="0"/>
              <a:t> </a:t>
            </a:r>
            <a:r>
              <a:rPr lang="en-US" dirty="0" err="1"/>
              <a:t>viitoare</a:t>
            </a:r>
            <a:r>
              <a:rPr lang="en-US" dirty="0"/>
              <a:t> ale </a:t>
            </a:r>
            <a:r>
              <a:rPr lang="en-US" dirty="0" err="1"/>
              <a:t>utilizatorilor</a:t>
            </a:r>
            <a:r>
              <a:rPr lang="en-US" dirty="0"/>
              <a:t> </a:t>
            </a:r>
            <a:r>
              <a:rPr lang="en-US" dirty="0" err="1"/>
              <a:t>sau</a:t>
            </a:r>
            <a:r>
              <a:rPr lang="en-US" dirty="0"/>
              <a:t> </a:t>
            </a:r>
            <a:r>
              <a:rPr lang="en-US" dirty="0" err="1"/>
              <a:t>pentru</a:t>
            </a:r>
            <a:r>
              <a:rPr lang="en-US" dirty="0"/>
              <a:t> a integra </a:t>
            </a:r>
            <a:r>
              <a:rPr lang="en-US" dirty="0" err="1"/>
              <a:t>noi</a:t>
            </a:r>
            <a:r>
              <a:rPr lang="en-US" dirty="0"/>
              <a:t> </a:t>
            </a:r>
            <a:r>
              <a:rPr lang="en-US" dirty="0" err="1"/>
              <a:t>funcționalități</a:t>
            </a:r>
            <a:r>
              <a:rPr lang="en-US" dirty="0"/>
              <a:t>, cum </a:t>
            </a:r>
            <a:r>
              <a:rPr lang="en-US" dirty="0" err="1"/>
              <a:t>ar</a:t>
            </a:r>
            <a:r>
              <a:rPr lang="en-US" dirty="0"/>
              <a:t> fi un forum.</a:t>
            </a:r>
          </a:p>
          <a:p>
            <a:pPr algn="just"/>
            <a:endParaRPr lang="en-US" dirty="0"/>
          </a:p>
          <a:p>
            <a:pPr algn="just"/>
            <a:r>
              <a:rPr lang="en-US" dirty="0"/>
              <a:t>2.Gestionarea </a:t>
            </a:r>
            <a:r>
              <a:rPr lang="en-US" dirty="0" err="1"/>
              <a:t>eficientă</a:t>
            </a:r>
            <a:r>
              <a:rPr lang="en-US" dirty="0"/>
              <a:t> a </a:t>
            </a:r>
            <a:r>
              <a:rPr lang="en-US" dirty="0" err="1"/>
              <a:t>datelor</a:t>
            </a:r>
            <a:r>
              <a:rPr lang="en-US" dirty="0"/>
              <a:t>: </a:t>
            </a:r>
            <a:r>
              <a:rPr lang="en-US" dirty="0" err="1"/>
              <a:t>Utilizarea</a:t>
            </a:r>
            <a:r>
              <a:rPr lang="en-US" dirty="0"/>
              <a:t> </a:t>
            </a:r>
            <a:r>
              <a:rPr lang="en-US" dirty="0" err="1"/>
              <a:t>unei</a:t>
            </a:r>
            <a:r>
              <a:rPr lang="en-US" dirty="0"/>
              <a:t> </a:t>
            </a:r>
            <a:r>
              <a:rPr lang="en-US" dirty="0" err="1"/>
              <a:t>baze</a:t>
            </a:r>
            <a:r>
              <a:rPr lang="en-US" dirty="0"/>
              <a:t> de date MySQL </a:t>
            </a:r>
            <a:r>
              <a:rPr lang="en-US" dirty="0" err="1"/>
              <a:t>pentru</a:t>
            </a:r>
            <a:r>
              <a:rPr lang="en-US" dirty="0"/>
              <a:t> </a:t>
            </a:r>
            <a:r>
              <a:rPr lang="en-US" dirty="0" err="1"/>
              <a:t>stocarea</a:t>
            </a:r>
            <a:r>
              <a:rPr lang="en-US" dirty="0"/>
              <a:t> </a:t>
            </a:r>
            <a:r>
              <a:rPr lang="en-US" dirty="0" err="1"/>
              <a:t>și</a:t>
            </a:r>
            <a:r>
              <a:rPr lang="en-US" dirty="0"/>
              <a:t> </a:t>
            </a:r>
            <a:r>
              <a:rPr lang="en-US" dirty="0" err="1"/>
              <a:t>gestionarea</a:t>
            </a:r>
            <a:r>
              <a:rPr lang="en-US" dirty="0"/>
              <a:t> </a:t>
            </a:r>
            <a:r>
              <a:rPr lang="en-US" dirty="0" err="1"/>
              <a:t>datelor</a:t>
            </a:r>
            <a:r>
              <a:rPr lang="en-US" dirty="0"/>
              <a:t> </a:t>
            </a:r>
            <a:r>
              <a:rPr lang="en-US" dirty="0" err="1"/>
              <a:t>despre</a:t>
            </a:r>
            <a:r>
              <a:rPr lang="en-US" dirty="0"/>
              <a:t> </a:t>
            </a:r>
            <a:r>
              <a:rPr lang="en-US" dirty="0" err="1"/>
              <a:t>utilizatori</a:t>
            </a:r>
            <a:r>
              <a:rPr lang="en-US" dirty="0"/>
              <a:t>, </a:t>
            </a:r>
            <a:r>
              <a:rPr lang="en-US" dirty="0" err="1"/>
              <a:t>produse</a:t>
            </a:r>
            <a:r>
              <a:rPr lang="en-US" dirty="0"/>
              <a:t> </a:t>
            </a:r>
            <a:r>
              <a:rPr lang="en-US" dirty="0" err="1"/>
              <a:t>si</a:t>
            </a:r>
            <a:r>
              <a:rPr lang="en-US" dirty="0"/>
              <a:t> </a:t>
            </a:r>
            <a:r>
              <a:rPr lang="en-US" dirty="0" err="1"/>
              <a:t>comenzi</a:t>
            </a:r>
            <a:r>
              <a:rPr lang="en-US" dirty="0"/>
              <a:t>, </a:t>
            </a:r>
            <a:r>
              <a:rPr lang="en-US" dirty="0" err="1"/>
              <a:t>demonstrează</a:t>
            </a:r>
            <a:r>
              <a:rPr lang="en-US" dirty="0"/>
              <a:t> o </a:t>
            </a:r>
            <a:r>
              <a:rPr lang="en-US" dirty="0" err="1"/>
              <a:t>abordare</a:t>
            </a:r>
            <a:r>
              <a:rPr lang="en-US" dirty="0"/>
              <a:t> </a:t>
            </a:r>
            <a:r>
              <a:rPr lang="en-US" dirty="0" err="1"/>
              <a:t>eficientă</a:t>
            </a:r>
            <a:r>
              <a:rPr lang="en-US" dirty="0"/>
              <a:t> </a:t>
            </a:r>
            <a:r>
              <a:rPr lang="en-US" dirty="0" err="1"/>
              <a:t>și</a:t>
            </a:r>
            <a:r>
              <a:rPr lang="en-US" dirty="0"/>
              <a:t> </a:t>
            </a:r>
            <a:r>
              <a:rPr lang="en-US" dirty="0" err="1"/>
              <a:t>fiabilă</a:t>
            </a:r>
            <a:r>
              <a:rPr lang="en-US" dirty="0"/>
              <a:t> </a:t>
            </a:r>
            <a:r>
              <a:rPr lang="en-US" dirty="0" err="1"/>
              <a:t>în</a:t>
            </a:r>
            <a:r>
              <a:rPr lang="en-US" dirty="0"/>
              <a:t> </a:t>
            </a:r>
            <a:r>
              <a:rPr lang="en-US" dirty="0" err="1"/>
              <a:t>gestionarea</a:t>
            </a:r>
            <a:r>
              <a:rPr lang="en-US" dirty="0"/>
              <a:t> </a:t>
            </a:r>
            <a:r>
              <a:rPr lang="en-US" dirty="0" err="1"/>
              <a:t>datelor</a:t>
            </a:r>
            <a:r>
              <a:rPr lang="en-US" dirty="0"/>
              <a:t> </a:t>
            </a:r>
            <a:r>
              <a:rPr lang="en-US" dirty="0" err="1"/>
              <a:t>și</a:t>
            </a:r>
            <a:r>
              <a:rPr lang="en-US" dirty="0"/>
              <a:t> </a:t>
            </a:r>
            <a:r>
              <a:rPr lang="en-US" dirty="0" err="1"/>
              <a:t>asigurarea</a:t>
            </a:r>
            <a:r>
              <a:rPr lang="en-US" dirty="0"/>
              <a:t> </a:t>
            </a:r>
            <a:r>
              <a:rPr lang="en-US" dirty="0" err="1"/>
              <a:t>disponibilității</a:t>
            </a:r>
            <a:r>
              <a:rPr lang="en-US" dirty="0"/>
              <a:t> </a:t>
            </a:r>
            <a:r>
              <a:rPr lang="en-US" dirty="0" err="1"/>
              <a:t>acestora</a:t>
            </a:r>
            <a:r>
              <a:rPr lang="en-US" dirty="0"/>
              <a:t> </a:t>
            </a:r>
            <a:r>
              <a:rPr lang="en-US" dirty="0" err="1"/>
              <a:t>în</a:t>
            </a:r>
            <a:r>
              <a:rPr lang="en-US" dirty="0"/>
              <a:t> </a:t>
            </a:r>
            <a:r>
              <a:rPr lang="en-US" dirty="0" err="1"/>
              <a:t>timp</a:t>
            </a:r>
            <a:r>
              <a:rPr lang="en-US" dirty="0"/>
              <a:t> real.</a:t>
            </a:r>
          </a:p>
        </p:txBody>
      </p:sp>
    </p:spTree>
    <p:extLst>
      <p:ext uri="{BB962C8B-B14F-4D97-AF65-F5344CB8AC3E}">
        <p14:creationId xmlns:p14="http://schemas.microsoft.com/office/powerpoint/2010/main" val="3175924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810</TotalTime>
  <Words>708</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Calibri</vt:lpstr>
      <vt:lpstr>Söhne</vt:lpstr>
      <vt:lpstr>Times New Roman</vt:lpstr>
      <vt:lpstr>Office Theme</vt:lpstr>
      <vt:lpstr>PLATFORMA ONLINE PENTRU GESTIONAREA CARTILOR  DINTR-O LIBRARIE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Ciprian TUTAS</dc:creator>
  <cp:lastModifiedBy>Ciprian TUTAS</cp:lastModifiedBy>
  <cp:revision>8</cp:revision>
  <dcterms:created xsi:type="dcterms:W3CDTF">2024-04-15T20:24:48Z</dcterms:created>
  <dcterms:modified xsi:type="dcterms:W3CDTF">2024-04-16T10:21:21Z</dcterms:modified>
</cp:coreProperties>
</file>