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43" r:id="rId3"/>
    <p:sldId id="344" r:id="rId4"/>
    <p:sldId id="345" r:id="rId5"/>
    <p:sldId id="350" r:id="rId6"/>
    <p:sldId id="347" r:id="rId7"/>
    <p:sldId id="351" r:id="rId8"/>
    <p:sldId id="348" r:id="rId9"/>
    <p:sldId id="352" r:id="rId10"/>
    <p:sldId id="353" r:id="rId11"/>
    <p:sldId id="354" r:id="rId12"/>
    <p:sldId id="355" r:id="rId13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 autoAdjust="0"/>
    <p:restoredTop sz="90945"/>
  </p:normalViewPr>
  <p:slideViewPr>
    <p:cSldViewPr>
      <p:cViewPr varScale="1">
        <p:scale>
          <a:sx n="116" d="100"/>
          <a:sy n="116" d="100"/>
        </p:scale>
        <p:origin x="15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d1ZvJpx458&amp;spfreload=10" TargetMode="External"/><Relationship Id="rId3" Type="http://schemas.openxmlformats.org/officeDocument/2006/relationships/hyperlink" Target="https://www.youtube.com/watch?v=T7SJcoNhRvE" TargetMode="External"/><Relationship Id="rId7" Type="http://schemas.openxmlformats.org/officeDocument/2006/relationships/hyperlink" Target="https://www.youtube.com/watch?v=ltZhhnnfp2o" TargetMode="External"/><Relationship Id="rId2" Type="http://schemas.openxmlformats.org/officeDocument/2006/relationships/hyperlink" Target="https://www.youtube.com/watch?v=-OPoHSArODE&amp;spfreload=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HCUitCcHSE&amp;spfreload=10" TargetMode="External"/><Relationship Id="rId11" Type="http://schemas.openxmlformats.org/officeDocument/2006/relationships/hyperlink" Target="https://www.youtube.com/watch?v=ZYFwp9VQC6A&amp;spfreload=10" TargetMode="External"/><Relationship Id="rId5" Type="http://schemas.openxmlformats.org/officeDocument/2006/relationships/hyperlink" Target="https://www.youtube.com/watch?v=C4tEDxg_EiY" TargetMode="External"/><Relationship Id="rId10" Type="http://schemas.openxmlformats.org/officeDocument/2006/relationships/hyperlink" Target="https://www.youtube.com/watch?v=uPDZlBte18M&amp;spfreload=10" TargetMode="External"/><Relationship Id="rId4" Type="http://schemas.openxmlformats.org/officeDocument/2006/relationships/hyperlink" Target="https://www.youtube.com/watch?v=Q76d25yRlxs" TargetMode="External"/><Relationship Id="rId9" Type="http://schemas.openxmlformats.org/officeDocument/2006/relationships/hyperlink" Target="https://www.youtube.com/watch?v=w3ERdbPcXZo&amp;spfreload=10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rSrzwNjI40" TargetMode="External"/><Relationship Id="rId3" Type="http://schemas.openxmlformats.org/officeDocument/2006/relationships/hyperlink" Target="https://www.youtube.com/watch?v=IgJI1Q_VxZo" TargetMode="External"/><Relationship Id="rId7" Type="http://schemas.openxmlformats.org/officeDocument/2006/relationships/hyperlink" Target="https://www.youtube.com/watch?v=kHCUitCcHSE&amp;spfreload=10" TargetMode="External"/><Relationship Id="rId2" Type="http://schemas.openxmlformats.org/officeDocument/2006/relationships/hyperlink" Target="https://www.youtube.com/watch?v=-OPoHSArODE&amp;spfreload=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P1Yfj_oBN0" TargetMode="External"/><Relationship Id="rId11" Type="http://schemas.openxmlformats.org/officeDocument/2006/relationships/hyperlink" Target="https://www.youtube.com/playlist?list=PL3245012E0631F7AE&amp;spfreload=10" TargetMode="External"/><Relationship Id="rId5" Type="http://schemas.openxmlformats.org/officeDocument/2006/relationships/hyperlink" Target="https://www.youtube.com/watch?v=00ZCPpP3ZrA&amp;spfreload=10" TargetMode="External"/><Relationship Id="rId10" Type="http://schemas.openxmlformats.org/officeDocument/2006/relationships/hyperlink" Target="https://www.youtube.com/watch?v=gVWHt0qD9ig" TargetMode="External"/><Relationship Id="rId4" Type="http://schemas.openxmlformats.org/officeDocument/2006/relationships/hyperlink" Target="https://www.youtube.com/watch?v=T7SJcoNhRvE" TargetMode="External"/><Relationship Id="rId9" Type="http://schemas.openxmlformats.org/officeDocument/2006/relationships/hyperlink" Target="https://www.youtube.com/watch?v=fd1ZvJpx458&amp;spfreload=1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PoHSArODE&amp;spfreload=10" TargetMode="External"/><Relationship Id="rId2" Type="http://schemas.openxmlformats.org/officeDocument/2006/relationships/hyperlink" Target="https://github.com/marinfotache/Database-Logic-in-Business-Applications/blob/master/Oracle%209i2.%20Ghidul%20dezvoltarii%20aplicatiilor%202003/Cap08_PL_SQL1/Oracle_Cap08_PL_SQL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y2tutorial.com/plsql/tutorial.php" TargetMode="External"/><Relationship Id="rId7" Type="http://schemas.openxmlformats.org/officeDocument/2006/relationships/hyperlink" Target="https://1drv.ms/v/s!AgPvmBEDzTOSwltoxflrV8ZQeD_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hyperlink" Target="http://www.plsqltutorial.com" TargetMode="External"/><Relationship Id="rId5" Type="http://schemas.openxmlformats.org/officeDocument/2006/relationships/hyperlink" Target="http://plsql-tutorial.com" TargetMode="External"/><Relationship Id="rId4" Type="http://schemas.openxmlformats.org/officeDocument/2006/relationships/hyperlink" Target="http://www.tutorialspoint.com/plsql/index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X_fg0MUDIU&amp;spfreload=10" TargetMode="External"/><Relationship Id="rId3" Type="http://schemas.openxmlformats.org/officeDocument/2006/relationships/hyperlink" Target="https://www.youtube.com/watch?v=Wf-OoqxG4uE&amp;spfreload=10" TargetMode="External"/><Relationship Id="rId7" Type="http://schemas.openxmlformats.org/officeDocument/2006/relationships/hyperlink" Target="https://www.youtube.com/watch?v=IqlGhAWOwvk&amp;spfreload=10" TargetMode="External"/><Relationship Id="rId2" Type="http://schemas.openxmlformats.org/officeDocument/2006/relationships/hyperlink" Target="https://www.youtube.com/watch?v=Wvl_zDdvU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TEoCZhmigI" TargetMode="External"/><Relationship Id="rId5" Type="http://schemas.openxmlformats.org/officeDocument/2006/relationships/hyperlink" Target="https://www.youtube.com/watch?v=ltZhhnnfp2o" TargetMode="External"/><Relationship Id="rId4" Type="http://schemas.openxmlformats.org/officeDocument/2006/relationships/hyperlink" Target="https://www.youtube.com/watch?v=C4tEDxg_Ei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648200"/>
            <a:ext cx="6604000" cy="1066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Introduction to 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Oracle PL/SQL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on Basic PL/SQL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05800" cy="5638800"/>
          </a:xfrm>
        </p:spPr>
        <p:txBody>
          <a:bodyPr>
            <a:normAutofit fontScale="6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PL8 PL SQL Tutorial Select statements in a PL SQL block Hands On)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https://www.youtube.com/watch?v=-OPoHSArODE&amp;spfreload=10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PL9 PL SQL Tutorial DML and TCL statements Theory)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https://www.youtube.com/watch?v=T7SJcoNhRvE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PL10 PL SQL Tutorial DML and TCL statements Hands On)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https://www.youtube.com/watch?v=Q76d25yRlxs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PL11 PL SQL Tutorial IF statements in PL SQL Theory)</a:t>
            </a:r>
            <a:endParaRPr lang="ro-RO" sz="3000" dirty="0">
              <a:latin typeface="Avenir Medium"/>
              <a:cs typeface="Avenir Medium"/>
              <a:hlinkClick r:id="rId5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https://www.youtube.com/watch?v=kHCUitCcHSE&amp;spfreload=10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PL12 PL SQL Tutorial IF statements in PL SQL Hands On)</a:t>
            </a:r>
            <a:endParaRPr lang="ro-RO" sz="3000" dirty="0">
              <a:latin typeface="Avenir Medium"/>
              <a:cs typeface="Avenir Medium"/>
              <a:hlinkClick r:id="rId7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8"/>
              </a:rPr>
              <a:t>https://www.youtube.com/watch?v=fd1ZvJpx458&amp;spfreload=10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PL13 PL SQL Tutorial CASE Statement in PL SQL Theory)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9"/>
              </a:rPr>
              <a:t>https://www.youtube.com/watch?v=w3ERdbPcXZo&amp;spfreload=10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PL14 PL SQL Tutorial CASE Statement in PL SQL Hands On)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10"/>
              </a:rPr>
              <a:t>https://www.youtube.com/watch?v=uPDZlBte18M&amp;spfreload=10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PL15 PL SQL Tutorial LOOP END LOOP statement Theory)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11"/>
              </a:rPr>
              <a:t>https://www.youtube.com/watch?v=ZYFwp9VQC6A&amp;spfreload=10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1899766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on Basic PL/SQL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PL16 PL SQL Tutorial Loop Statement Hands On))</a:t>
            </a:r>
            <a:endParaRPr lang="ro-RO" sz="3000" dirty="0">
              <a:latin typeface="Avenir Medium"/>
              <a:cs typeface="Avenir Medium"/>
              <a:hlinkClick r:id="rId2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https://www.youtube.com/watch?v=IgJI1Q_VxZo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PL17 PL SQL Tutorial WHILE LOOP construct Theory)</a:t>
            </a:r>
            <a:endParaRPr lang="ro-RO" sz="3000" dirty="0">
              <a:latin typeface="Avenir Medium"/>
              <a:cs typeface="Avenir Medium"/>
              <a:hlinkClick r:id="rId4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https://www.youtube.com/watch?v=00ZCPpP3ZrA&amp;spfreload=10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PL18 PL SQL Tutorial While Loop Statement Hands On)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https://www.youtube.com/watch?v=zP1Yfj_oBN0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PL19 PL SQL Tutorial For LOOP construct Theory)</a:t>
            </a:r>
            <a:endParaRPr lang="ro-RO" sz="3000" dirty="0">
              <a:latin typeface="Avenir Medium"/>
              <a:cs typeface="Avenir Medium"/>
              <a:hlinkClick r:id="rId7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8"/>
              </a:rPr>
              <a:t>https://www.youtube.com/watch?v=SrSrzwNjI40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PL20 PLSQL Tutorial FOR LOOP in PL SQL Hands On)</a:t>
            </a:r>
            <a:endParaRPr lang="ro-RO" sz="3000" dirty="0">
              <a:latin typeface="Avenir Medium"/>
              <a:cs typeface="Avenir Medium"/>
              <a:hlinkClick r:id="rId9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10"/>
              </a:rPr>
              <a:t>https://www.youtube.com/watch?v=gVWHt0qD9ig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See also video-tutorials from PLS-1 to PLS-8 in the playlist: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11"/>
              </a:rPr>
              <a:t>https://www.youtube.com/playlist?list=PL3245012E0631F7AE&amp;spfreload=10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0530800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Text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https://github.com/marinfotache/Database-Logic-in-Business-Applications/blob/master/Oracle%209i2.%20Ghidul%20dezvoltarii%20aplicatiilor%202003/Cap08_PL_SQL1/Oracle_Cap08_PL_SQL1.pdf</a:t>
            </a:r>
            <a:r>
              <a:rPr lang="ro-RO" sz="3000" dirty="0">
                <a:latin typeface="Avenir Medium"/>
                <a:cs typeface="Avenir Medium"/>
              </a:rPr>
              <a:t> (</a:t>
            </a:r>
            <a:r>
              <a:rPr lang="ro-RO" sz="3000" dirty="0" err="1">
                <a:latin typeface="Avenir Medium"/>
                <a:cs typeface="Avenir Medium"/>
              </a:rPr>
              <a:t>sections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>
                <a:latin typeface="Avenir Medium"/>
                <a:cs typeface="Avenir Medium"/>
              </a:rPr>
              <a:t>8.1-8.3)</a:t>
            </a: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52873383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The Need for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SQL is the universal data language (“intergalactic </a:t>
            </a:r>
            <a:r>
              <a:rPr lang="en-US" sz="3000" dirty="0" err="1">
                <a:latin typeface="Avenir Medium"/>
                <a:cs typeface="Avenir Medium"/>
              </a:rPr>
              <a:t>dataspeak</a:t>
            </a:r>
            <a:r>
              <a:rPr lang="en-US" sz="3000" dirty="0">
                <a:latin typeface="Avenir Medium"/>
                <a:cs typeface="Avenir Medium"/>
              </a:rPr>
              <a:t>” </a:t>
            </a:r>
            <a:r>
              <a:rPr lang="en-US" sz="3000" dirty="0">
                <a:latin typeface="Avenir Medium"/>
                <a:cs typeface="Avenir Medium"/>
                <a:sym typeface="Wingdings" panose="05000000000000000000" pitchFamily="2" charset="2"/>
              </a:rPr>
              <a:t> M. </a:t>
            </a:r>
            <a:r>
              <a:rPr lang="en-US" sz="3000" dirty="0" err="1">
                <a:latin typeface="Avenir Medium"/>
                <a:cs typeface="Avenir Medium"/>
                <a:sym typeface="Wingdings" panose="05000000000000000000" pitchFamily="2" charset="2"/>
              </a:rPr>
              <a:t>Stonebraker</a:t>
            </a:r>
            <a:r>
              <a:rPr lang="en-US" sz="3000" dirty="0">
                <a:latin typeface="Avenir Medium"/>
                <a:cs typeface="Avenir Medium"/>
              </a:rPr>
              <a:t>)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SQL acceptance is mainly due to its “</a:t>
            </a:r>
            <a:r>
              <a:rPr lang="en-US" sz="3000" dirty="0" err="1">
                <a:latin typeface="Avenir Medium"/>
                <a:cs typeface="Avenir Medium"/>
              </a:rPr>
              <a:t>declarativity</a:t>
            </a:r>
            <a:r>
              <a:rPr lang="en-US" sz="3000" dirty="0">
                <a:latin typeface="Avenir Medium"/>
                <a:cs typeface="Avenir Medium"/>
              </a:rPr>
              <a:t>”, i.e. you don’t need to code anything, but to just </a:t>
            </a:r>
            <a:r>
              <a:rPr lang="en-US" sz="3000" dirty="0" err="1">
                <a:latin typeface="Avenir Medium"/>
                <a:cs typeface="Avenir Medium"/>
              </a:rPr>
              <a:t>specifiy</a:t>
            </a:r>
            <a:r>
              <a:rPr lang="en-US" sz="3000" dirty="0">
                <a:latin typeface="Avenir Medium"/>
                <a:cs typeface="Avenir Medium"/>
              </a:rPr>
              <a:t> what data you </a:t>
            </a:r>
            <a:r>
              <a:rPr lang="en-US" sz="3000" dirty="0" err="1">
                <a:latin typeface="Avenir Medium"/>
                <a:cs typeface="Avenir Medium"/>
              </a:rPr>
              <a:t>neeed</a:t>
            </a:r>
            <a:endParaRPr lang="en-US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For a while </a:t>
            </a:r>
            <a:r>
              <a:rPr lang="ro-RO" sz="3000" dirty="0">
                <a:latin typeface="Avenir Medium"/>
                <a:cs typeface="Avenir Medium"/>
              </a:rPr>
              <a:t>(</a:t>
            </a:r>
            <a:r>
              <a:rPr lang="en-US" sz="3000" dirty="0">
                <a:latin typeface="Avenir Medium"/>
                <a:cs typeface="Avenir Medium"/>
              </a:rPr>
              <a:t>SQL-89 and</a:t>
            </a:r>
            <a:r>
              <a:rPr lang="ro-RO" sz="3000" dirty="0">
                <a:latin typeface="Avenir Medium"/>
                <a:cs typeface="Avenir Medium"/>
              </a:rPr>
              <a:t> SQL-92), SQL</a:t>
            </a:r>
            <a:r>
              <a:rPr lang="en-US" sz="3000" dirty="0">
                <a:latin typeface="Avenir Medium"/>
                <a:cs typeface="Avenir Medium"/>
              </a:rPr>
              <a:t> was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en-US" sz="3000" dirty="0">
                <a:latin typeface="Avenir Medium"/>
                <a:cs typeface="Avenir Medium"/>
              </a:rPr>
              <a:t>purely declarative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In </a:t>
            </a:r>
            <a:r>
              <a:rPr lang="ro-RO" sz="3000" dirty="0">
                <a:latin typeface="Avenir Medium"/>
                <a:cs typeface="Avenir Medium"/>
              </a:rPr>
              <a:t>SQL</a:t>
            </a:r>
            <a:r>
              <a:rPr lang="en-US" sz="3000" dirty="0">
                <a:latin typeface="Avenir Medium"/>
                <a:cs typeface="Avenir Medium"/>
              </a:rPr>
              <a:t>:1999 standard </a:t>
            </a:r>
            <a:r>
              <a:rPr lang="ro-RO" sz="3000" dirty="0">
                <a:latin typeface="Avenir Medium"/>
                <a:cs typeface="Avenir Medium"/>
              </a:rPr>
              <a:t>PSM </a:t>
            </a:r>
            <a:r>
              <a:rPr lang="en-US" sz="3000" dirty="0">
                <a:latin typeface="Avenir Medium"/>
                <a:cs typeface="Avenir Medium"/>
              </a:rPr>
              <a:t>(</a:t>
            </a:r>
            <a:r>
              <a:rPr lang="ro-RO" sz="3000" dirty="0">
                <a:latin typeface="Avenir Medium"/>
                <a:cs typeface="Avenir Medium"/>
              </a:rPr>
              <a:t>Persistent Stored Modules)</a:t>
            </a:r>
            <a:r>
              <a:rPr lang="en-US" sz="3000" dirty="0">
                <a:latin typeface="Avenir Medium"/>
                <a:cs typeface="Avenir Medium"/>
              </a:rPr>
              <a:t> was added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Real-world applications require procedures performing tasks not possible using only SQL </a:t>
            </a:r>
            <a:r>
              <a:rPr lang="en-US" sz="3000" dirty="0" err="1">
                <a:latin typeface="Avenir Medium"/>
                <a:cs typeface="Avenir Medium"/>
              </a:rPr>
              <a:t>statements</a:t>
            </a:r>
            <a:r>
              <a:rPr lang="en-US" sz="3000" dirty="0">
                <a:latin typeface="Avenir Medium"/>
                <a:cs typeface="Avenir Medium"/>
              </a:rPr>
              <a:t> (UPDATE, SELECT, …)</a:t>
            </a:r>
          </a:p>
        </p:txBody>
      </p:sp>
    </p:spTree>
    <p:extLst>
      <p:ext uri="{BB962C8B-B14F-4D97-AF65-F5344CB8AC3E}">
        <p14:creationId xmlns:p14="http://schemas.microsoft.com/office/powerpoint/2010/main" val="42751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SQL Procedural Extensions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Main database servers implemented procedural SQL extensions (programming languages for databases) since early 1990s</a:t>
            </a:r>
          </a:p>
          <a:p>
            <a:r>
              <a:rPr lang="ro-RO" sz="3000" dirty="0">
                <a:latin typeface="Avenir Medium"/>
                <a:cs typeface="Avenir Medium"/>
              </a:rPr>
              <a:t>Procedural extensions used to be very different in syntax; in recent years similarities have increased among languages</a:t>
            </a:r>
          </a:p>
          <a:p>
            <a:r>
              <a:rPr lang="ro-RO" sz="3000" dirty="0">
                <a:latin typeface="Avenir Medium"/>
                <a:cs typeface="Avenir Medium"/>
              </a:rPr>
              <a:t>Every DB server has one or more programming languages for writing/developing code to be launched on the DB server – stored procedures</a:t>
            </a:r>
          </a:p>
          <a:p>
            <a:r>
              <a:rPr lang="ro-RO" sz="3000" dirty="0">
                <a:latin typeface="Avenir Medium"/>
                <a:cs typeface="Avenir Medium"/>
              </a:rPr>
              <a:t>Stored procedures (procedures, functions, packages, triggers) are part of the database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97400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Examples of programming languages available in some DB servers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52578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Oracle: </a:t>
            </a:r>
          </a:p>
          <a:p>
            <a:pPr marL="402336" lvl="1" indent="0">
              <a:buNone/>
            </a:pPr>
            <a:r>
              <a:rPr lang="ro-RO" dirty="0">
                <a:latin typeface="Calibri"/>
                <a:cs typeface="Calibri"/>
              </a:rPr>
              <a:t>PL/SQL, Java,  C, C++, C#, Visual Basic, COBOL</a:t>
            </a:r>
          </a:p>
          <a:p>
            <a:r>
              <a:rPr lang="ro-RO" sz="3000" dirty="0">
                <a:latin typeface="Avenir Medium"/>
                <a:cs typeface="Avenir Medium"/>
              </a:rPr>
              <a:t>IBM DB2: </a:t>
            </a:r>
          </a:p>
          <a:p>
            <a:pPr marL="402336" lvl="1" indent="0">
              <a:buNone/>
            </a:pPr>
            <a:r>
              <a:rPr lang="ro-RO" dirty="0">
                <a:latin typeface="Calibri"/>
                <a:cs typeface="Calibri"/>
              </a:rPr>
              <a:t>SQL PL, C++, COBOL, Fortran, Java, Perl, PHP, Python, Ruby/Ruby on Rails, REXX, C#, VB .NET and other .NET languages</a:t>
            </a:r>
          </a:p>
          <a:p>
            <a:r>
              <a:rPr lang="ro-RO" sz="3000" dirty="0">
                <a:latin typeface="Avenir Medium"/>
                <a:cs typeface="Avenir Medium"/>
              </a:rPr>
              <a:t>Microsoft SQL Server: </a:t>
            </a:r>
          </a:p>
          <a:p>
            <a:pPr marL="402336" lvl="1" indent="0">
              <a:buNone/>
            </a:pPr>
            <a:r>
              <a:rPr lang="ro-RO" dirty="0">
                <a:latin typeface="Calibri"/>
                <a:cs typeface="Calibri"/>
              </a:rPr>
              <a:t>Transact SQL (T-SQL), C#  VB .NET and other .NET languages </a:t>
            </a:r>
          </a:p>
          <a:p>
            <a:r>
              <a:rPr lang="ro-RO" sz="3000" dirty="0">
                <a:latin typeface="Avenir Medium"/>
                <a:cs typeface="Avenir Medium"/>
              </a:rPr>
              <a:t>PostgreSQL: </a:t>
            </a:r>
          </a:p>
          <a:p>
            <a:pPr marL="402336" lvl="1" indent="0">
              <a:buNone/>
            </a:pPr>
            <a:r>
              <a:rPr lang="ro-RO" dirty="0">
                <a:latin typeface="Calibri"/>
                <a:cs typeface="Calibri"/>
              </a:rPr>
              <a:t>PL/Java (Java), PL/PHP (PHP), PL/Py (Python), PL/R (R), PL/Ruby (Ruby), PL/Scheme (Scheme), PL/sh (Unix shell)</a:t>
            </a:r>
          </a:p>
        </p:txBody>
      </p:sp>
    </p:spTree>
    <p:extLst>
      <p:ext uri="{BB962C8B-B14F-4D97-AF65-F5344CB8AC3E}">
        <p14:creationId xmlns:p14="http://schemas.microsoft.com/office/powerpoint/2010/main" val="818906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PL/SQL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82000" cy="5486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The main language for programming Oracle database applications</a:t>
            </a:r>
          </a:p>
          <a:p>
            <a:r>
              <a:rPr lang="ro-RO" sz="3000" dirty="0">
                <a:latin typeface="Avenir Medium"/>
                <a:cs typeface="Avenir Medium"/>
              </a:rPr>
              <a:t>Our main focus for this semester</a:t>
            </a:r>
          </a:p>
          <a:p>
            <a:r>
              <a:rPr lang="ro-RO" sz="3000" dirty="0">
                <a:latin typeface="Avenir Medium"/>
                <a:cs typeface="Avenir Medium"/>
              </a:rPr>
              <a:t>Easy to understand, even by non-programmers</a:t>
            </a:r>
          </a:p>
          <a:p>
            <a:r>
              <a:rPr lang="ro-RO" sz="3000" dirty="0">
                <a:latin typeface="Avenir Medium"/>
                <a:cs typeface="Avenir Medium"/>
              </a:rPr>
              <a:t>Does not provide the richness of other languages of C#, Java, Python, C++ etc. because it addressed maily the data processing in Oracle</a:t>
            </a:r>
          </a:p>
          <a:p>
            <a:r>
              <a:rPr lang="ro-RO" sz="3000" dirty="0">
                <a:latin typeface="Avenir Medium"/>
                <a:cs typeface="Avenir Medium"/>
              </a:rPr>
              <a:t>Simplicity makes it very easy-to-learn and stable</a:t>
            </a: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4876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Oracle PL/SQL Code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PL/SQL code is organized in blocks</a:t>
            </a:r>
          </a:p>
          <a:p>
            <a:r>
              <a:rPr lang="ro-RO" sz="3000" dirty="0">
                <a:latin typeface="Avenir Medium"/>
                <a:cs typeface="Avenir Medium"/>
              </a:rPr>
              <a:t>Anonymous blocks are stored outside the database in text (usually .sql) files</a:t>
            </a:r>
          </a:p>
          <a:p>
            <a:r>
              <a:rPr lang="ro-RO" sz="3000" dirty="0">
                <a:latin typeface="Avenir Medium"/>
                <a:cs typeface="Avenir Medium"/>
              </a:rPr>
              <a:t>Named blocks reside with the database – stored procedures: </a:t>
            </a:r>
          </a:p>
          <a:p>
            <a:pPr lvl="1"/>
            <a:r>
              <a:rPr lang="en-US" sz="2600" dirty="0" err="1">
                <a:latin typeface="Calibri"/>
                <a:cs typeface="Calibri"/>
              </a:rPr>
              <a:t>Procedures</a:t>
            </a:r>
            <a:endParaRPr lang="en-US" sz="2600" dirty="0">
              <a:latin typeface="Calibri"/>
              <a:cs typeface="Calibri"/>
            </a:endParaRPr>
          </a:p>
          <a:p>
            <a:pPr lvl="1"/>
            <a:r>
              <a:rPr lang="en-US" sz="2600" dirty="0" err="1">
                <a:latin typeface="Calibri"/>
                <a:cs typeface="Calibri"/>
              </a:rPr>
              <a:t>Func</a:t>
            </a:r>
            <a:r>
              <a:rPr lang="ro-RO" sz="2600" dirty="0" err="1">
                <a:latin typeface="Calibri"/>
                <a:cs typeface="Calibri"/>
              </a:rPr>
              <a:t>tions</a:t>
            </a:r>
            <a:endParaRPr lang="ro-RO" sz="2600" dirty="0">
              <a:latin typeface="Calibri"/>
              <a:cs typeface="Calibri"/>
            </a:endParaRPr>
          </a:p>
          <a:p>
            <a:pPr lvl="1"/>
            <a:r>
              <a:rPr lang="ro-RO" sz="2600" dirty="0">
                <a:latin typeface="Calibri"/>
                <a:cs typeface="Calibri"/>
              </a:rPr>
              <a:t>Packages</a:t>
            </a:r>
          </a:p>
          <a:p>
            <a:pPr lvl="2"/>
            <a:r>
              <a:rPr lang="ro-RO" sz="2200" dirty="0">
                <a:latin typeface="Calibri"/>
                <a:cs typeface="Calibri"/>
              </a:rPr>
              <a:t>User-defined packages</a:t>
            </a:r>
          </a:p>
          <a:p>
            <a:pPr lvl="2"/>
            <a:r>
              <a:rPr lang="ro-RO" sz="2200" dirty="0">
                <a:latin typeface="Calibri"/>
                <a:cs typeface="Calibri"/>
              </a:rPr>
              <a:t>System packages</a:t>
            </a:r>
          </a:p>
          <a:p>
            <a:pPr lvl="1"/>
            <a:r>
              <a:rPr lang="ro-RO" sz="2600" dirty="0">
                <a:latin typeface="Calibri"/>
                <a:cs typeface="Calibri"/>
              </a:rPr>
              <a:t>Triggers</a:t>
            </a:r>
          </a:p>
          <a:p>
            <a:pPr marL="402336" lvl="1" indent="0">
              <a:buNone/>
            </a:pPr>
            <a:endParaRPr lang="en-US"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4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 on Basic PL/SQL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Getting started 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http://www.way2tutorial.com/plsql/tutorial.php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 (TutorialsPoint)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http://www.tutorialspoint.com/plsql/index.htm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http://plsql-tutorial.com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http://www.plsqltutorial.com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Fotache et. 2003, Fotache 2009 (in Romanian) - uploaded on FEAA portal)</a:t>
            </a:r>
          </a:p>
          <a:p>
            <a:r>
              <a:rPr lang="ro-RO" sz="3000" dirty="0">
                <a:latin typeface="Avenir Medium"/>
                <a:cs typeface="Avenir Medium"/>
              </a:rPr>
              <a:t>An older video-tutorial (in Romanian): 03_Primele blocuri PL SQL.mp4</a:t>
            </a:r>
          </a:p>
          <a:p>
            <a:r>
              <a:rPr lang="ro-RO" sz="3000" dirty="0">
                <a:latin typeface="Avenir Medium"/>
                <a:cs typeface="Avenir Medium"/>
                <a:hlinkClick r:id="rId7"/>
              </a:rPr>
              <a:t>https://1drv.ms/v/s!AgPvmBEDzTOSwltoxflrV8ZQeD_S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3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57488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 PL/SQL topics in recommended tutorials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51054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Block Structure</a:t>
            </a:r>
          </a:p>
          <a:p>
            <a:r>
              <a:rPr lang="ro-RO" sz="3000" dirty="0">
                <a:latin typeface="Avenir Medium"/>
                <a:cs typeface="Avenir Medium"/>
              </a:rPr>
              <a:t>Data Types</a:t>
            </a:r>
          </a:p>
          <a:p>
            <a:r>
              <a:rPr lang="ro-RO" sz="3000" dirty="0">
                <a:latin typeface="Avenir Medium"/>
                <a:cs typeface="Avenir Medium"/>
              </a:rPr>
              <a:t>Variable &amp; Scope</a:t>
            </a:r>
          </a:p>
          <a:p>
            <a:r>
              <a:rPr lang="ro-RO" sz="3000" dirty="0">
                <a:latin typeface="Avenir Medium"/>
                <a:cs typeface="Avenir Medium"/>
              </a:rPr>
              <a:t>Constant Declaration</a:t>
            </a:r>
          </a:p>
          <a:p>
            <a:r>
              <a:rPr lang="ro-RO" sz="3000" dirty="0">
                <a:latin typeface="Avenir Medium"/>
                <a:cs typeface="Avenir Medium"/>
              </a:rPr>
              <a:t>Comments</a:t>
            </a:r>
          </a:p>
          <a:p>
            <a:r>
              <a:rPr lang="ro-RO" sz="3000" dirty="0">
                <a:latin typeface="Avenir Medium"/>
                <a:cs typeface="Avenir Medium"/>
              </a:rPr>
              <a:t>Conditional Control</a:t>
            </a:r>
          </a:p>
          <a:p>
            <a:r>
              <a:rPr lang="ro-RO" sz="3000" dirty="0">
                <a:latin typeface="Avenir Medium"/>
                <a:cs typeface="Avenir Medium"/>
              </a:rPr>
              <a:t>Loop Statement</a:t>
            </a:r>
          </a:p>
          <a:p>
            <a:r>
              <a:rPr lang="ro-RO" sz="3000" dirty="0">
                <a:latin typeface="Avenir Medium"/>
                <a:cs typeface="Avenir Medium"/>
              </a:rPr>
              <a:t>Sequential Control</a:t>
            </a:r>
          </a:p>
          <a:p>
            <a:r>
              <a:rPr lang="ro-RO" sz="3000" dirty="0">
                <a:latin typeface="Avenir Medium"/>
                <a:cs typeface="Avenir Medium"/>
              </a:rPr>
              <a:t>Case Statement</a:t>
            </a:r>
          </a:p>
          <a:p>
            <a:r>
              <a:rPr lang="ro-RO" sz="3000" dirty="0">
                <a:latin typeface="Avenir Medium"/>
                <a:cs typeface="Avenir Medium"/>
              </a:rPr>
              <a:t>Functions</a:t>
            </a:r>
          </a:p>
          <a:p>
            <a:r>
              <a:rPr lang="ro-RO" sz="3000" dirty="0">
                <a:latin typeface="Avenir Medium"/>
                <a:cs typeface="Avenir Medium"/>
              </a:rPr>
              <a:t>Procedures</a:t>
            </a: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76489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on Basic PL/SQL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458200" cy="57150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PL1 PL SQL Tutorial Introduction to PL SQL programming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https://www.youtube.com/watch?v=Wvl_zDdvUuE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 PL SQL Tutorial Declaration Section Theory)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https://www.youtube.com/watch?v=Wf-OoqxG4uE&amp;spfreload=10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PL3 PL SQL Tutorial Declaration Section Hands On) 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https://www.youtube.com/watch?v=C4tEDxg_EiY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PL4 PL SQL Tutorial Displaying Strings and Assignment Theory)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https://www.youtube.com/watch?v=ltZhhnnfp2o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PL5 PL SQL Tutorial DBMS OUTPUT and Assignment Hands On)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https://www.youtube.com/watch?v=LTEoCZhmigI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PL6 PL SQL Tutorial Programs to Try based on PL1 PL5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7"/>
              </a:rPr>
              <a:t>https://www.youtube.com/watch?v=IqlGhAWOwvk&amp;spfreload=10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PL7 PL SQL Tutorial SELECT statements in PL SQL blocks Theory)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8"/>
              </a:rPr>
              <a:t>https://www.youtube.com/watch?v=JX_fg0MUDIU&amp;spfreload=10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566704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4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5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6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7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8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</TotalTime>
  <Words>1205</Words>
  <Application>Microsoft Macintosh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 Unicode MS</vt:lpstr>
      <vt:lpstr>Batang</vt:lpstr>
      <vt:lpstr>American Typewriter</vt:lpstr>
      <vt:lpstr>Avenir Medium</vt:lpstr>
      <vt:lpstr>Calibri</vt:lpstr>
      <vt:lpstr>Calisto MT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The Need for Code</vt:lpstr>
      <vt:lpstr>SQL Procedural Extensions</vt:lpstr>
      <vt:lpstr>Examples of programming languages available in some DB servers</vt:lpstr>
      <vt:lpstr>PL/SQL</vt:lpstr>
      <vt:lpstr>Oracle PL/SQL Code </vt:lpstr>
      <vt:lpstr>Useful Resources on Basic PL/SQL </vt:lpstr>
      <vt:lpstr>First PL/SQL topics in recommended tutorials </vt:lpstr>
      <vt:lpstr>Video-tutorials on Basic PL/SQL </vt:lpstr>
      <vt:lpstr>Video-tutorials on Basic PL/SQL (cont.) </vt:lpstr>
      <vt:lpstr>Video-tutorials on Basic PL/SQL (cont.) </vt:lpstr>
      <vt:lpstr>Text (in Romanian)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284</cp:revision>
  <dcterms:created xsi:type="dcterms:W3CDTF">2002-10-11T06:23:42Z</dcterms:created>
  <dcterms:modified xsi:type="dcterms:W3CDTF">2018-09-24T09:13:56Z</dcterms:modified>
</cp:coreProperties>
</file>