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55" r:id="rId3"/>
    <p:sldId id="376" r:id="rId4"/>
    <p:sldId id="377" r:id="rId5"/>
    <p:sldId id="356" r:id="rId6"/>
    <p:sldId id="381" r:id="rId7"/>
    <p:sldId id="382" r:id="rId8"/>
    <p:sldId id="379" r:id="rId9"/>
    <p:sldId id="384" r:id="rId10"/>
    <p:sldId id="351" r:id="rId11"/>
    <p:sldId id="383" r:id="rId12"/>
    <p:sldId id="374" r:id="rId13"/>
    <p:sldId id="375" r:id="rId14"/>
    <p:sldId id="385" r:id="rId15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9" autoAdjust="0"/>
    <p:restoredTop sz="90945"/>
  </p:normalViewPr>
  <p:slideViewPr>
    <p:cSldViewPr>
      <p:cViewPr varScale="1">
        <p:scale>
          <a:sx n="116" d="100"/>
          <a:sy n="116" d="100"/>
        </p:scale>
        <p:origin x="156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plsql/index.htm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hyperlink" Target="http://www.oracle.com/technetwork/issue-archive/2013/13-jan/o13plsql-1872456.html" TargetMode="External"/><Relationship Id="rId5" Type="http://schemas.openxmlformats.org/officeDocument/2006/relationships/hyperlink" Target="http://www.plsqltutorial.com" TargetMode="External"/><Relationship Id="rId4" Type="http://schemas.openxmlformats.org/officeDocument/2006/relationships/hyperlink" Target="http://plsql-tutorial.co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OPoHSArODE&amp;spfreload=10" TargetMode="External"/><Relationship Id="rId2" Type="http://schemas.openxmlformats.org/officeDocument/2006/relationships/hyperlink" Target="https://1drv.ms/v/s!AgPvmBEDzTOSwlwA6IclMmi63jzq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P7CGBEALDZQ&amp;list=PLedfdcv1ztFkKCn3fCFK_MrgzHOAcjy9v&amp;index=2&amp;spfreload=10" TargetMode="External"/><Relationship Id="rId4" Type="http://schemas.openxmlformats.org/officeDocument/2006/relationships/hyperlink" Target="https://www.youtube.com/watch?v=08bc7aI0ebw&amp;list=PLedfdcv1ztFkKCn3fCFK_MrgzHOAcjy9v&amp;spfreload=10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3245012E0631F7AE&amp;spfreload=1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nfotache/Database-Logic-in-Business-Applications/blob/master/Oracle%209i2.%20Ghidul%20dezvoltarii%20aplicatiilor%202003/Cap09_PL_SQL2/Oracle_Cap09_PL_SQL2.pdf" TargetMode="External"/><Relationship Id="rId2" Type="http://schemas.openxmlformats.org/officeDocument/2006/relationships/hyperlink" Target="https://github.com/marinfotache/Database-Logic-in-Business-Applications/blob/master/Oracle%209i2.%20Ghidul%20dezvoltarii%20aplicatiilor%202003/Cap08_PL_SQL1/Oracle_Cap08_PL_SQL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rinfotache/Baze-de-date-I/blob/master/SQL.%20Dialecte%20DB2-%20Oracle-%20PostgreSQL%20si%20SQL%20Server/SQL2009_Cap16_Functii_si_proceduri_stocate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8288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 err="1">
                <a:latin typeface="Calisto MT" pitchFamily="18" charset="0"/>
                <a:ea typeface="Batang" pitchFamily="18" charset="-127"/>
              </a:rPr>
              <a:t>DataBase</a:t>
            </a:r>
            <a:r>
              <a:rPr lang="en-US" sz="5400" b="1" dirty="0">
                <a:latin typeface="Calisto MT" pitchFamily="18" charset="0"/>
                <a:ea typeface="Batang" pitchFamily="18" charset="-127"/>
              </a:rPr>
              <a:t> Logic in Business Applications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267200"/>
            <a:ext cx="8382000" cy="1447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ctr"/>
            <a:r>
              <a:rPr lang="en-US" sz="4400" dirty="0">
                <a:latin typeface="American Typewriter"/>
                <a:cs typeface="American Typewriter"/>
              </a:rPr>
              <a:t>Oracle PL/SQL. </a:t>
            </a:r>
          </a:p>
          <a:p>
            <a:pPr algn="ctr"/>
            <a:r>
              <a:rPr lang="en-US" sz="4400" dirty="0">
                <a:latin typeface="American Typewriter"/>
                <a:cs typeface="American Typewriter"/>
              </a:rPr>
              <a:t>Packages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6213" y="304800"/>
            <a:ext cx="5413277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Al.I. Cuza </a:t>
            </a:r>
            <a:r>
              <a:rPr lang="en-US" sz="1800" b="1" dirty="0">
                <a:latin typeface="Segoe UI Semibold" pitchFamily="34" charset="0"/>
              </a:rPr>
              <a:t>University of </a:t>
            </a:r>
            <a:r>
              <a:rPr lang="ro-RO" sz="1800" b="1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Facult</a:t>
            </a:r>
            <a:r>
              <a:rPr lang="en-US" sz="1800" b="1" dirty="0">
                <a:latin typeface="Segoe UI Semibold" pitchFamily="34" charset="0"/>
              </a:rPr>
              <a:t>y of Economics</a:t>
            </a:r>
            <a:r>
              <a:rPr lang="ro-RO" sz="1800" b="1" dirty="0">
                <a:latin typeface="Segoe UI Semibold" pitchFamily="34" charset="0"/>
              </a:rPr>
              <a:t> </a:t>
            </a:r>
            <a:r>
              <a:rPr lang="en-US" sz="1800" b="1" dirty="0">
                <a:latin typeface="Segoe UI Semibold" pitchFamily="34" charset="0"/>
              </a:rPr>
              <a:t>and Business</a:t>
            </a:r>
            <a:r>
              <a:rPr lang="ro-RO" sz="1800" b="1" dirty="0">
                <a:latin typeface="Segoe UI Semibold" pitchFamily="34" charset="0"/>
              </a:rPr>
              <a:t> Administra</a:t>
            </a:r>
            <a:r>
              <a:rPr lang="en-US" sz="1800" b="1" dirty="0" err="1">
                <a:latin typeface="Segoe UI Semibold" pitchFamily="34" charset="0"/>
              </a:rPr>
              <a:t>tion</a:t>
            </a:r>
            <a:endParaRPr lang="ro-RO" sz="1800" b="1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Department of Accounting, Information Systems </a:t>
            </a: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  and Statistics 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6172200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By Marin Fotache &amp; Co.</a:t>
            </a:r>
            <a:endParaRPr lang="ro-RO" sz="4400" b="1" dirty="0">
              <a:latin typeface="Gabriola" pitchFamily="82" charset="0"/>
              <a:cs typeface="Vani" pitchFamily="34" charset="0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	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Useful Resources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382000" cy="5638800"/>
          </a:xfrm>
        </p:spPr>
        <p:txBody>
          <a:bodyPr>
            <a:normAutofit lnSpcReduction="1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Oracle2003_Cap09_PL_SQL2.pdf (Romanian) – uploaded on FEAA portal</a:t>
            </a:r>
          </a:p>
          <a:p>
            <a:r>
              <a:rPr lang="ro-RO" sz="3000" dirty="0">
                <a:latin typeface="Avenir Medium"/>
                <a:cs typeface="Avenir Medium"/>
              </a:rPr>
              <a:t>PL/SQL Tutorial (TutorialsPoint) – .pdf file – pp.92-95 - uploaded on FEAA portal</a:t>
            </a:r>
          </a:p>
          <a:p>
            <a:r>
              <a:rPr lang="ro-RO" sz="3000" dirty="0">
                <a:latin typeface="Avenir Medium"/>
                <a:cs typeface="Avenir Medium"/>
              </a:rPr>
              <a:t>Oracle2003_Cap09_PL_SQL2.pdf (Romanian) – uploaded on FEAA portal</a:t>
            </a:r>
          </a:p>
          <a:p>
            <a:r>
              <a:rPr lang="ro-RO" sz="3000" dirty="0">
                <a:latin typeface="Avenir Medium"/>
                <a:cs typeface="Avenir Medium"/>
              </a:rPr>
              <a:t>fiola28_BalanteContabile_august2002.pdf (Romanian) – uploaded on FEAA portal</a:t>
            </a:r>
          </a:p>
          <a:p>
            <a:r>
              <a:rPr lang="ro-RO" sz="3000" dirty="0">
                <a:latin typeface="Avenir Medium"/>
                <a:cs typeface="Avenir Medium"/>
              </a:rPr>
              <a:t>Proceduri stocate şi recursivitate în PLSQL_NetReport_dec2002.pdf (Romanian) – uploaded on FEAA portal (for recursivity – 2)</a:t>
            </a: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78327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Useful Resources (cont.)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229600" cy="5638800"/>
          </a:xfrm>
        </p:spPr>
        <p:txBody>
          <a:bodyPr>
            <a:normAutofit fontScale="775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PL/SQL Tutorial (TutorialsPoint)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3"/>
              </a:rPr>
              <a:t>http://www.tutorialspoint.com/plsql/index.htm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pl/sql tutorial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4"/>
              </a:rPr>
              <a:t>http://plsql-tutorial.com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PL/SQL Tutorial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5"/>
              </a:rPr>
              <a:t>http://www.plsqltutorial.com</a:t>
            </a:r>
            <a:endParaRPr lang="ro-RO" sz="30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Medium"/>
                <a:cs typeface="Avenir Medium"/>
              </a:rPr>
              <a:t>Steven Feuerstein - Wrap Your Code in a Neat Package, Oracle Magazine, January/February 2013, </a:t>
            </a:r>
            <a:r>
              <a:rPr lang="ro-RO" sz="3000" dirty="0">
                <a:latin typeface="Avenir Medium"/>
                <a:cs typeface="Avenir Medium"/>
                <a:hlinkClick r:id="rId6"/>
              </a:rPr>
              <a:t>http://www.oracle.com/technetwork/issue-archive/2013/13-jan/o13plsql-1872456.html</a:t>
            </a:r>
            <a:endParaRPr lang="ro-RO" sz="30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Medium"/>
                <a:cs typeface="Avenir Medium"/>
              </a:rPr>
              <a:t>Steven Feuerstein - The Data Dictionary: Make Views Work for You, Oracle Magazine, November/December 2012, </a:t>
            </a:r>
            <a:r>
              <a:rPr lang="ro-RO" sz="3000" dirty="0">
                <a:latin typeface="Avenir Medium"/>
                <a:cs typeface="Avenir Medium"/>
                <a:hlinkClick r:id="rId6"/>
              </a:rPr>
              <a:t>http://www.oracle.com/technetwork/issue-archive/2012/12-nov/o62plsql-1851968.htmll</a:t>
            </a:r>
          </a:p>
        </p:txBody>
      </p:sp>
    </p:spTree>
    <p:extLst>
      <p:ext uri="{BB962C8B-B14F-4D97-AF65-F5344CB8AC3E}">
        <p14:creationId xmlns:p14="http://schemas.microsoft.com/office/powerpoint/2010/main" val="1104757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Video-tutorials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382000" cy="5638800"/>
          </a:xfrm>
        </p:spPr>
        <p:txBody>
          <a:bodyPr>
            <a:normAutofit fontScale="85000" lnSpcReduction="1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An older video-tutorial (in Romanian):  </a:t>
            </a:r>
            <a:r>
              <a:rPr lang="ro-RO" sz="3000" i="1" dirty="0">
                <a:latin typeface="Avenir Medium"/>
                <a:cs typeface="Avenir Medium"/>
              </a:rPr>
              <a:t>05_PL SQL – Pachete.mp4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2"/>
              </a:rPr>
              <a:t>https</a:t>
            </a:r>
            <a:r>
              <a:rPr lang="ro-RO" sz="3000">
                <a:latin typeface="Avenir Medium"/>
                <a:cs typeface="Avenir Medium"/>
                <a:hlinkClick r:id="rId2"/>
              </a:rPr>
              <a:t>://1drv.ms/v/s!AgPvmBEDzTOSwlwA6IclMmi63jzq</a:t>
            </a:r>
            <a:endParaRPr lang="ro-RO" sz="300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Oracle PLSQL Training | How to Create an Oracle PL-SQL Package Specification | Video Tutorial</a:t>
            </a:r>
            <a:endParaRPr lang="ro-RO" sz="3000" dirty="0">
              <a:latin typeface="Avenir Medium"/>
              <a:cs typeface="Avenir Medium"/>
              <a:hlinkClick r:id="rId3"/>
            </a:endParaRP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4"/>
              </a:rPr>
              <a:t>https://www.youtube.com/watch?v=08bc7aI0ebw&amp;list=PLedfdcv1ztFkKCn3fCFK_MrgzHOAcjy9v&amp;spfreload=10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Package In PLSQL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5"/>
              </a:rPr>
              <a:t>https://www.youtube.com/watch?v=P7CGBEALDZQ&amp;list=PLedfdcv1ztFkKCn3fCFK_MrgzHOAcjy9v&amp;index=2&amp;spfreload=10</a:t>
            </a: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09247245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Video-tutorials (cont.) 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305800" cy="56388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See also the following video-tutorials in the playlist: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2"/>
              </a:rPr>
              <a:t>https://www.youtube.com/playlist?list=PL3245012E0631F7AE&amp;spfreload=10</a:t>
            </a:r>
            <a:endParaRPr lang="ro-RO" sz="3000" dirty="0">
              <a:latin typeface="Avenir Medium"/>
              <a:cs typeface="Avenir Medium"/>
            </a:endParaRPr>
          </a:p>
          <a:p>
            <a:pPr lvl="1"/>
            <a:r>
              <a:rPr lang="ro-RO" sz="3100" dirty="0">
                <a:latin typeface="Calibri"/>
                <a:cs typeface="Calibri"/>
              </a:rPr>
              <a:t>PLS-24: PL/SQL Package Introduction</a:t>
            </a:r>
          </a:p>
          <a:p>
            <a:pPr lvl="1"/>
            <a:r>
              <a:rPr lang="ro-RO" sz="3100" dirty="0">
                <a:latin typeface="Calibri"/>
                <a:cs typeface="Calibri"/>
              </a:rPr>
              <a:t>PLS-25: Visibility Rules in PL/SQL Packages</a:t>
            </a:r>
          </a:p>
          <a:p>
            <a:pPr lvl="1"/>
            <a:r>
              <a:rPr lang="ro-RO" sz="3100" dirty="0">
                <a:latin typeface="Calibri"/>
                <a:cs typeface="Calibri"/>
              </a:rPr>
              <a:t>PLS-26: Stored Program Overloading in PL/SQL</a:t>
            </a:r>
          </a:p>
          <a:p>
            <a:pPr lvl="1"/>
            <a:endParaRPr lang="ro-RO" sz="3100" dirty="0">
              <a:latin typeface="Calibri"/>
              <a:cs typeface="Calibri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5990516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Text (in Romanian)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305800" cy="5638800"/>
          </a:xfrm>
        </p:spPr>
        <p:txBody>
          <a:bodyPr>
            <a:noAutofit/>
          </a:bodyPr>
          <a:lstStyle/>
          <a:p>
            <a:r>
              <a:rPr lang="ro-RO" sz="2000" dirty="0">
                <a:latin typeface="Avenir Medium"/>
                <a:cs typeface="Avenir Medium"/>
                <a:hlinkClick r:id="rId2"/>
              </a:rPr>
              <a:t>https://github.com/marinfotache/Database-Logic-in-Business-Applications/blob/master/Oracle%209i2.%20Ghidul%20dezvoltarii%20aplicatiilor%202003/Cap08_PL_SQL1/Oracle_Cap08_PL_SQL1.pdf</a:t>
            </a:r>
            <a:endParaRPr lang="ro-RO" sz="2000" dirty="0">
              <a:latin typeface="Avenir Medium"/>
              <a:cs typeface="Avenir Medium"/>
            </a:endParaRPr>
          </a:p>
          <a:p>
            <a:r>
              <a:rPr lang="ro-RO" sz="2000" dirty="0">
                <a:latin typeface="Avenir Medium"/>
                <a:cs typeface="Avenir Medium"/>
                <a:hlinkClick r:id="rId3"/>
              </a:rPr>
              <a:t>https://github.com/marinfotache/Database-Logic-in-Business-Applications/blob/master/Oracle%209i2.%20Ghidul%20dezvoltarii%20aplicatiilor%202003/Cap09_PL_SQL2/Oracle_Cap09_PL_SQL2.pdf</a:t>
            </a:r>
            <a:r>
              <a:rPr lang="ro-RO" sz="2000" dirty="0">
                <a:latin typeface="Avenir Medium"/>
                <a:cs typeface="Avenir Medium"/>
              </a:rPr>
              <a:t> (</a:t>
            </a:r>
            <a:r>
              <a:rPr lang="ro-RO" sz="2000" dirty="0" err="1">
                <a:latin typeface="Avenir Medium"/>
                <a:cs typeface="Avenir Medium"/>
              </a:rPr>
              <a:t>sections</a:t>
            </a:r>
            <a:r>
              <a:rPr lang="ro-RO" sz="2000" dirty="0">
                <a:latin typeface="Avenir Medium"/>
                <a:cs typeface="Avenir Medium"/>
              </a:rPr>
              <a:t> 9.3-9.5)</a:t>
            </a:r>
          </a:p>
          <a:p>
            <a:r>
              <a:rPr lang="ro-RO" sz="2000" dirty="0">
                <a:latin typeface="Avenir Medium"/>
                <a:cs typeface="Avenir Medium"/>
                <a:hlinkClick r:id="rId4"/>
              </a:rPr>
              <a:t>https://github.com/marinfotache/Baze-de-date-I/blob/master/SQL.%20Dialecte%20DB2-%20Oracle-%20PostgreSQL%20si%20SQL%20Server/SQL2009_Cap16_Functii_si_proceduri_stocate.pdf</a:t>
            </a:r>
            <a:r>
              <a:rPr lang="ro-RO" sz="2000" dirty="0">
                <a:latin typeface="Avenir Medium"/>
                <a:cs typeface="Avenir Medium"/>
              </a:rPr>
              <a:t> (</a:t>
            </a:r>
            <a:r>
              <a:rPr lang="ro-RO" sz="2000" dirty="0" err="1">
                <a:latin typeface="Avenir Medium"/>
                <a:cs typeface="Avenir Medium"/>
              </a:rPr>
              <a:t>section</a:t>
            </a:r>
            <a:r>
              <a:rPr lang="ro-RO" sz="2000">
                <a:latin typeface="Avenir Medium"/>
                <a:cs typeface="Avenir Medium"/>
              </a:rPr>
              <a:t> 16.6</a:t>
            </a:r>
            <a:r>
              <a:rPr lang="ro-RO" sz="2000" dirty="0">
                <a:latin typeface="Avenir Medium"/>
                <a:cs typeface="Avenir Medium"/>
              </a:rPr>
              <a:t>)</a:t>
            </a:r>
          </a:p>
          <a:p>
            <a:pPr marL="82296" indent="0">
              <a:buNone/>
            </a:pPr>
            <a:endParaRPr lang="ro-RO" sz="2000" dirty="0">
              <a:latin typeface="Avenir Medium"/>
              <a:cs typeface="Avenir Medium"/>
            </a:endParaRPr>
          </a:p>
          <a:p>
            <a:endParaRPr lang="ro-RO" sz="2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2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96423251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Agenda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534400" cy="5334000"/>
          </a:xfrm>
        </p:spPr>
        <p:txBody>
          <a:bodyPr>
            <a:normAutofit lnSpcReduction="1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Definition and utility of PL/SQL packages</a:t>
            </a:r>
          </a:p>
          <a:p>
            <a:r>
              <a:rPr lang="ro-RO" sz="3000" dirty="0">
                <a:latin typeface="Avenir Medium"/>
                <a:cs typeface="Avenir Medium"/>
              </a:rPr>
              <a:t>Syntax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Package specification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Package body</a:t>
            </a:r>
          </a:p>
          <a:p>
            <a:r>
              <a:rPr lang="ro-RO" sz="3000" dirty="0">
                <a:latin typeface="Avenir Medium"/>
                <a:cs typeface="Avenir Medium"/>
              </a:rPr>
              <a:t>Function/procedures overloading</a:t>
            </a:r>
          </a:p>
          <a:p>
            <a:r>
              <a:rPr lang="ro-RO" sz="3000" dirty="0">
                <a:latin typeface="Avenir Medium"/>
                <a:cs typeface="Avenir Medium"/>
              </a:rPr>
              <a:t>Recursivity (2) </a:t>
            </a:r>
          </a:p>
          <a:p>
            <a:r>
              <a:rPr lang="ro-RO" sz="3000" dirty="0">
                <a:latin typeface="Avenir Medium"/>
                <a:cs typeface="Avenir Medium"/>
              </a:rPr>
              <a:t>Examples of using packages</a:t>
            </a:r>
          </a:p>
          <a:p>
            <a:r>
              <a:rPr lang="ro-RO" sz="3000" dirty="0">
                <a:latin typeface="Avenir Medium"/>
                <a:cs typeface="Avenir Medium"/>
              </a:rPr>
              <a:t>Information about stored procedures in the data dictionary</a:t>
            </a:r>
          </a:p>
          <a:p>
            <a:r>
              <a:rPr lang="ro-RO" sz="3000" dirty="0">
                <a:latin typeface="Avenir Medium"/>
                <a:cs typeface="Avenir Medium"/>
              </a:rPr>
              <a:t>Case study: Enrollment at master programmes</a:t>
            </a: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en-US" sz="3000" dirty="0">
              <a:latin typeface="Avenir Medium"/>
              <a:cs typeface="Avenir Medium"/>
            </a:endParaRPr>
          </a:p>
          <a:p>
            <a:endParaRPr lang="en-US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63709662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PL/SQL Packages...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51054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A sort of containers</a:t>
            </a:r>
          </a:p>
          <a:p>
            <a:r>
              <a:rPr lang="ro-RO" sz="3000" dirty="0">
                <a:latin typeface="Avenir Medium"/>
                <a:cs typeface="Avenir Medium"/>
              </a:rPr>
              <a:t>May contain</a:t>
            </a:r>
            <a:r>
              <a:rPr lang="en-US" sz="3000" dirty="0">
                <a:latin typeface="Avenir Medium"/>
                <a:cs typeface="Avenir Medium"/>
              </a:rPr>
              <a:t>:</a:t>
            </a:r>
            <a:endParaRPr lang="ro-RO" sz="3000" dirty="0">
              <a:latin typeface="Avenir Medium"/>
              <a:cs typeface="Avenir Medium"/>
            </a:endParaRP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Public (user-defined) data types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Public cursors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Public exceptions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Procedures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Functions</a:t>
            </a:r>
            <a:endParaRPr lang="en-US" sz="2600" dirty="0">
              <a:latin typeface="Avenir Medium"/>
              <a:cs typeface="Avenir Medium"/>
            </a:endParaRPr>
          </a:p>
          <a:p>
            <a:r>
              <a:rPr lang="en-US" sz="3000" dirty="0">
                <a:latin typeface="Avenir Medium"/>
                <a:cs typeface="Avenir Medium"/>
              </a:rPr>
              <a:t>Two parts</a:t>
            </a:r>
            <a:endParaRPr lang="ro-RO" sz="3000" dirty="0">
              <a:latin typeface="Avenir Medium"/>
              <a:cs typeface="Avenir Medium"/>
            </a:endParaRP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Specifications (compulsory)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Body (optional)</a:t>
            </a:r>
          </a:p>
        </p:txBody>
      </p:sp>
    </p:spTree>
    <p:extLst>
      <p:ext uri="{BB962C8B-B14F-4D97-AF65-F5344CB8AC3E}">
        <p14:creationId xmlns:p14="http://schemas.microsoft.com/office/powerpoint/2010/main" val="1782333696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288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Advantages of Packages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534400" cy="5562600"/>
          </a:xfrm>
        </p:spPr>
        <p:txBody>
          <a:bodyPr>
            <a:normAutofit fontScale="850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DB apps/modules may have (sometimes) hundreds of variables, exceptions, cursors, functions, procedures; packages gather all these types of objects in a single place, so database schema is clean and easy to maintain</a:t>
            </a:r>
          </a:p>
          <a:p>
            <a:r>
              <a:rPr lang="ro-RO" sz="3000" dirty="0">
                <a:latin typeface="Avenir Medium"/>
                <a:cs typeface="Avenir Medium"/>
              </a:rPr>
              <a:t>Package definition and package body are stored separatedly in DB dictionary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package definition is public 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package body is private (hidden, incapsulated)</a:t>
            </a:r>
          </a:p>
          <a:p>
            <a:r>
              <a:rPr lang="ro-RO" sz="3000" dirty="0">
                <a:latin typeface="Avenir Medium"/>
                <a:cs typeface="Avenir Medium"/>
              </a:rPr>
              <a:t>Allows DB server to load into memory more objects simultaneoulsy (at first call of the package, the package objects are loaded in memory) </a:t>
            </a:r>
          </a:p>
          <a:p>
            <a:r>
              <a:rPr lang="ro-RO" sz="3000" dirty="0">
                <a:latin typeface="Avenir Medium"/>
                <a:cs typeface="Avenir Medium"/>
              </a:rPr>
              <a:t>Through packages, Oracle provides public variables in DB apps (which is quite rare in DB servers world)</a:t>
            </a:r>
          </a:p>
          <a:p>
            <a:r>
              <a:rPr lang="ro-RO" sz="3000" dirty="0">
                <a:latin typeface="Avenir Medium"/>
                <a:cs typeface="Avenir Medium"/>
              </a:rPr>
              <a:t>Support for functions/procedures overloading</a:t>
            </a:r>
          </a:p>
          <a:p>
            <a:endParaRPr lang="en-US" sz="3000" dirty="0">
              <a:latin typeface="Avenir Medium"/>
              <a:cs typeface="Avenir Medium"/>
            </a:endParaRPr>
          </a:p>
          <a:p>
            <a:endParaRPr lang="en-US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69671605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0"/>
            <a:ext cx="8314075" cy="6858000"/>
          </a:xfrm>
          <a:prstGeom prst="rect">
            <a:avLst/>
          </a:prstGeom>
        </p:spPr>
      </p:pic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 rot="20539565">
            <a:off x="6533723" y="-360663"/>
            <a:ext cx="2719791" cy="3717219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Package specification</a:t>
            </a:r>
            <a:endParaRPr lang="ro-RO" sz="28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71253607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 rot="20539565">
            <a:off x="-566714" y="1010937"/>
            <a:ext cx="2719791" cy="3717219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Package </a:t>
            </a:r>
            <a:br>
              <a:rPr lang="en-US" sz="2800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en-US" sz="28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body</a:t>
            </a:r>
            <a:br>
              <a:rPr lang="en-US" sz="2800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en-US" sz="28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(excerpt)</a:t>
            </a:r>
            <a:endParaRPr lang="ro-RO" sz="28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929" y="0"/>
            <a:ext cx="74650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74388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0"/>
            <a:ext cx="764818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236146">
            <a:off x="5660917" y="580459"/>
            <a:ext cx="3116912" cy="2521798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Overloading </a:t>
            </a:r>
            <a:b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448997719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512" y="152400"/>
            <a:ext cx="79430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Limits of the packages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534400" cy="5181600"/>
          </a:xfrm>
        </p:spPr>
        <p:txBody>
          <a:bodyPr>
            <a:normAutofit fontScale="925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Cannot be called globally, but only their objects (variables, cursors, exceptions, functions, procedures)</a:t>
            </a:r>
          </a:p>
          <a:p>
            <a:pPr lvl="1"/>
            <a:r>
              <a:rPr lang="ro-RO" sz="2600" dirty="0" err="1">
                <a:latin typeface="Consolas"/>
                <a:cs typeface="Consolas"/>
              </a:rPr>
              <a:t>A_p</a:t>
            </a:r>
            <a:r>
              <a:rPr lang="en-US" sz="2600" dirty="0" err="1">
                <a:latin typeface="Consolas"/>
                <a:cs typeface="Consolas"/>
              </a:rPr>
              <a:t>ackage.a_variable</a:t>
            </a:r>
            <a:r>
              <a:rPr lang="en-US" sz="2600" dirty="0">
                <a:latin typeface="Consolas"/>
                <a:cs typeface="Consolas"/>
              </a:rPr>
              <a:t> := TRUE ;</a:t>
            </a:r>
          </a:p>
          <a:p>
            <a:pPr lvl="1"/>
            <a:r>
              <a:rPr lang="en-US" sz="2600" dirty="0" err="1">
                <a:latin typeface="Consolas"/>
                <a:cs typeface="Consolas"/>
              </a:rPr>
              <a:t>Another_variable</a:t>
            </a:r>
            <a:r>
              <a:rPr lang="en-US" sz="2600" dirty="0">
                <a:latin typeface="Consolas"/>
                <a:cs typeface="Consolas"/>
              </a:rPr>
              <a:t> := </a:t>
            </a:r>
          </a:p>
          <a:p>
            <a:pPr marL="402336" lvl="1" indent="0">
              <a:buNone/>
            </a:pPr>
            <a:r>
              <a:rPr lang="en-US" sz="2600" dirty="0">
                <a:latin typeface="Consolas"/>
                <a:cs typeface="Consolas"/>
              </a:rPr>
              <a:t>		a_</a:t>
            </a:r>
            <a:r>
              <a:rPr lang="en-US" sz="2600" dirty="0" err="1">
                <a:latin typeface="Consolas"/>
                <a:cs typeface="Consolas"/>
              </a:rPr>
              <a:t>package.a_functions </a:t>
            </a:r>
            <a:r>
              <a:rPr lang="en-US" sz="2600" dirty="0">
                <a:latin typeface="Consolas"/>
                <a:cs typeface="Consolas"/>
              </a:rPr>
              <a:t>(a_</a:t>
            </a:r>
            <a:r>
              <a:rPr lang="en-US" sz="2600" dirty="0" err="1">
                <a:latin typeface="Consolas"/>
                <a:cs typeface="Consolas"/>
              </a:rPr>
              <a:t>parameter</a:t>
            </a:r>
            <a:r>
              <a:rPr lang="en-US" sz="2600" dirty="0">
                <a:latin typeface="Consolas"/>
                <a:cs typeface="Consolas"/>
              </a:rPr>
              <a:t>) ;</a:t>
            </a:r>
          </a:p>
          <a:p>
            <a:r>
              <a:rPr lang="en-US" sz="3000" dirty="0">
                <a:latin typeface="Avenir Medium"/>
                <a:cs typeface="Avenir Medium"/>
              </a:rPr>
              <a:t>Cannot be nested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If a function or procedure within the package is invalid, all the package becomes invalid (and consequently unusable)</a:t>
            </a:r>
          </a:p>
          <a:p>
            <a:r>
              <a:rPr lang="ro-RO" sz="3000" dirty="0">
                <a:latin typeface="Avenir Medium"/>
                <a:cs typeface="Avenir Medium"/>
              </a:rPr>
              <a:t>When package functions and/or procedures are lengthy, the package is difficult to read, test, and debug</a:t>
            </a:r>
          </a:p>
        </p:txBody>
      </p:sp>
    </p:spTree>
    <p:extLst>
      <p:ext uri="{BB962C8B-B14F-4D97-AF65-F5344CB8AC3E}">
        <p14:creationId xmlns:p14="http://schemas.microsoft.com/office/powerpoint/2010/main" val="1851674450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Information about stored procedures in the data dictionary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534400" cy="54864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Views of interest in the data dictionary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USER_OBJECTS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USER_OBJECT_SIZE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USER_PROCEDURES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USER_STORED_SETTINGS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USER_ARGUMENTS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USER_SOURCE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USER_ERRORS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USER_DEPENDENCIES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USER_IDENTIFIERS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USER_TRIGGERS and USER_TRIGGER_COLS</a:t>
            </a:r>
          </a:p>
        </p:txBody>
      </p:sp>
    </p:spTree>
    <p:extLst>
      <p:ext uri="{BB962C8B-B14F-4D97-AF65-F5344CB8AC3E}">
        <p14:creationId xmlns:p14="http://schemas.microsoft.com/office/powerpoint/2010/main" val="4284126540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2579</TotalTime>
  <Words>844</Words>
  <Application>Microsoft Macintosh PowerPoint</Application>
  <PresentationFormat>On-screen Show (4:3)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30" baseType="lpstr">
      <vt:lpstr>Arial Unicode MS</vt:lpstr>
      <vt:lpstr>Batang</vt:lpstr>
      <vt:lpstr>American Typewriter</vt:lpstr>
      <vt:lpstr>Avenir Medium</vt:lpstr>
      <vt:lpstr>Calibri</vt:lpstr>
      <vt:lpstr>Calisto MT</vt:lpstr>
      <vt:lpstr>Consolas</vt:lpstr>
      <vt:lpstr>Gabriola</vt:lpstr>
      <vt:lpstr>Gill Sans MT</vt:lpstr>
      <vt:lpstr>Segoe UI Semibold</vt:lpstr>
      <vt:lpstr>Times New Roman</vt:lpstr>
      <vt:lpstr>Vani</vt:lpstr>
      <vt:lpstr>Verdana</vt:lpstr>
      <vt:lpstr>Wingdings</vt:lpstr>
      <vt:lpstr>Wingdings 2</vt:lpstr>
      <vt:lpstr>Solstice</vt:lpstr>
      <vt:lpstr>DataBase Logic in Business Applications</vt:lpstr>
      <vt:lpstr>Agenda</vt:lpstr>
      <vt:lpstr>PL/SQL Packages...</vt:lpstr>
      <vt:lpstr>Advantages of Packages</vt:lpstr>
      <vt:lpstr>Package specification</vt:lpstr>
      <vt:lpstr>Package  body (excerpt)</vt:lpstr>
      <vt:lpstr>Overloading  example</vt:lpstr>
      <vt:lpstr>Limits of the packages</vt:lpstr>
      <vt:lpstr>Information about stored procedures in the data dictionary</vt:lpstr>
      <vt:lpstr>Useful Resources</vt:lpstr>
      <vt:lpstr>Useful Resources (cont.)</vt:lpstr>
      <vt:lpstr>Video-tutorials</vt:lpstr>
      <vt:lpstr>Video-tutorials (cont.) </vt:lpstr>
      <vt:lpstr>Text (in Romanian)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343</cp:revision>
  <dcterms:created xsi:type="dcterms:W3CDTF">2002-10-11T06:23:42Z</dcterms:created>
  <dcterms:modified xsi:type="dcterms:W3CDTF">2018-09-24T09:30:47Z</dcterms:modified>
</cp:coreProperties>
</file>