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0" r:id="rId3"/>
    <p:sldId id="332" r:id="rId4"/>
    <p:sldId id="331" r:id="rId5"/>
    <p:sldId id="333" r:id="rId6"/>
    <p:sldId id="335" r:id="rId7"/>
    <p:sldId id="336" r:id="rId8"/>
    <p:sldId id="337" r:id="rId9"/>
    <p:sldId id="338" r:id="rId10"/>
    <p:sldId id="340" r:id="rId11"/>
    <p:sldId id="341" r:id="rId12"/>
    <p:sldId id="343" r:id="rId13"/>
    <p:sldId id="344" r:id="rId14"/>
    <p:sldId id="345" r:id="rId15"/>
    <p:sldId id="322" r:id="rId16"/>
    <p:sldId id="342" r:id="rId1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6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DataBase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800600"/>
            <a:ext cx="6604000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Course outline</a:t>
            </a:r>
            <a:endParaRPr lang="ro-RO" sz="4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Logical Database Design</a:t>
            </a:r>
            <a:endParaRPr lang="en-US" sz="2600" dirty="0"/>
          </a:p>
          <a:p>
            <a:pPr lvl="1"/>
            <a:r>
              <a:rPr lang="en-US" sz="2600" dirty="0"/>
              <a:t>Domains and Types</a:t>
            </a:r>
          </a:p>
          <a:p>
            <a:pPr lvl="1"/>
            <a:r>
              <a:rPr lang="en-US" sz="2600" dirty="0"/>
              <a:t>Entity-Relationship diagrams</a:t>
            </a:r>
          </a:p>
          <a:p>
            <a:pPr lvl="1"/>
            <a:r>
              <a:rPr lang="en-US" sz="2600" dirty="0"/>
              <a:t>Temporal Validity, de-normalization, post-normalization</a:t>
            </a:r>
          </a:p>
          <a:p>
            <a:r>
              <a:rPr lang="en-US" sz="3000" dirty="0"/>
              <a:t>Common Seed Models and Patterns in Database Modeling</a:t>
            </a:r>
          </a:p>
          <a:p>
            <a:pPr lvl="1"/>
            <a:r>
              <a:rPr lang="en-US" sz="2600" dirty="0"/>
              <a:t>Heterogeneous items (products and services)</a:t>
            </a:r>
          </a:p>
          <a:p>
            <a:pPr lvl="1"/>
            <a:r>
              <a:rPr lang="en-US" sz="2600" dirty="0"/>
              <a:t>Packages of products and services</a:t>
            </a:r>
          </a:p>
          <a:p>
            <a:pPr lvl="1"/>
            <a:r>
              <a:rPr lang="en-US" sz="2600" dirty="0"/>
              <a:t>Metadata</a:t>
            </a:r>
          </a:p>
          <a:p>
            <a:pPr lvl="1"/>
            <a:r>
              <a:rPr lang="en-US" sz="2600" dirty="0"/>
              <a:t>Manufactured products (recipes and manufacturing)</a:t>
            </a:r>
          </a:p>
          <a:p>
            <a:pPr lvl="1"/>
            <a:r>
              <a:rPr lang="en-US" sz="2600" dirty="0"/>
              <a:t>Identifiable products</a:t>
            </a:r>
          </a:p>
          <a:p>
            <a:pPr lvl="1"/>
            <a:r>
              <a:rPr lang="en-US" sz="2600" dirty="0"/>
              <a:t>Standard and customizable configurations</a:t>
            </a:r>
          </a:p>
          <a:p>
            <a:pPr lvl="1"/>
            <a:r>
              <a:rPr lang="en-US" sz="2600" dirty="0"/>
              <a:t>Discounts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988760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/>
          </a:bodyPr>
          <a:lstStyle/>
          <a:p>
            <a:r>
              <a:rPr lang="en-US" sz="3000" dirty="0"/>
              <a:t>Implementing Database Logic using PL/SQL</a:t>
            </a:r>
          </a:p>
          <a:p>
            <a:pPr lvl="1"/>
            <a:r>
              <a:rPr lang="en-US" sz="2600" dirty="0"/>
              <a:t>Managing denormalized/calculated attributes</a:t>
            </a:r>
          </a:p>
          <a:p>
            <a:pPr lvl="1"/>
            <a:r>
              <a:rPr lang="en-US" sz="2600" dirty="0"/>
              <a:t>Sequences</a:t>
            </a:r>
          </a:p>
          <a:p>
            <a:pPr lvl="1"/>
            <a:r>
              <a:rPr lang="en-US" sz="2600" dirty="0"/>
              <a:t>Contexts</a:t>
            </a:r>
          </a:p>
          <a:p>
            <a:pPr lvl="1"/>
            <a:r>
              <a:rPr lang="en-US" sz="2600" dirty="0"/>
              <a:t>Logging</a:t>
            </a:r>
          </a:p>
          <a:p>
            <a:pPr lvl="1"/>
            <a:r>
              <a:rPr lang="en-US" sz="2600" dirty="0"/>
              <a:t>User access control through views and triggers</a:t>
            </a:r>
            <a:endParaRPr lang="en-US" sz="3000" dirty="0"/>
          </a:p>
          <a:p>
            <a:r>
              <a:rPr lang="en-US" sz="3000" dirty="0"/>
              <a:t>Implementing Business Rules within Database Logic</a:t>
            </a:r>
          </a:p>
          <a:p>
            <a:pPr lvl="1"/>
            <a:r>
              <a:rPr lang="en-US" sz="2600" dirty="0"/>
              <a:t>Business Rules examples</a:t>
            </a:r>
          </a:p>
          <a:p>
            <a:pPr lvl="1"/>
            <a:r>
              <a:rPr lang="en-US" sz="2600" dirty="0"/>
              <a:t>Business Rules and triggers</a:t>
            </a:r>
          </a:p>
          <a:p>
            <a:pPr lvl="1"/>
            <a:r>
              <a:rPr lang="en-US" sz="2600" dirty="0"/>
              <a:t>Business Rules and schedulers</a:t>
            </a:r>
          </a:p>
          <a:p>
            <a:r>
              <a:rPr lang="en-US" sz="3000" dirty="0"/>
              <a:t>Some PL/SQL Utilities (Dynamic SQL, ...)</a:t>
            </a:r>
          </a:p>
        </p:txBody>
      </p:sp>
    </p:spTree>
    <p:extLst>
      <p:ext uri="{BB962C8B-B14F-4D97-AF65-F5344CB8AC3E}">
        <p14:creationId xmlns:p14="http://schemas.microsoft.com/office/powerpoint/2010/main" val="194012848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DBLBA is common to SIA and SDBIS master programmes curricula</a:t>
            </a:r>
          </a:p>
          <a:p>
            <a:r>
              <a:rPr lang="en-US" sz="3000" dirty="0"/>
              <a:t>The course will be taught in English at SDBIS (with an awful accent </a:t>
            </a:r>
            <a:r>
              <a:rPr lang="en-US" sz="3000" dirty="0">
                <a:sym typeface="Wingdings"/>
              </a:rPr>
              <a:t>) and Romanian at SIA (with another awful accent...)</a:t>
            </a:r>
          </a:p>
          <a:p>
            <a:r>
              <a:rPr lang="en-US" sz="3000" dirty="0">
                <a:sym typeface="Wingdings"/>
              </a:rPr>
              <a:t>References will be in both Romanian and English</a:t>
            </a:r>
          </a:p>
          <a:p>
            <a:r>
              <a:rPr lang="en-US" sz="3000" dirty="0">
                <a:sym typeface="Wingdings"/>
              </a:rPr>
              <a:t>Main books (Fotache et al. 2003, Fotache 2009) and some video-tutorials are in Romanian</a:t>
            </a:r>
          </a:p>
          <a:p>
            <a:r>
              <a:rPr lang="en-US" sz="3000" dirty="0">
                <a:sym typeface="Wingdings"/>
              </a:rPr>
              <a:t>Most video-tutorials are in English (youtube)</a:t>
            </a:r>
          </a:p>
          <a:p>
            <a:r>
              <a:rPr lang="en-US" sz="3000" dirty="0">
                <a:sym typeface="Wingdings"/>
              </a:rPr>
              <a:t>For SIA students, DBLBA labs and assessment (homework/tests/project) will be in Romanian</a:t>
            </a:r>
          </a:p>
          <a:p>
            <a:r>
              <a:rPr lang="en-US" sz="3000" dirty="0">
                <a:sym typeface="Wingdings"/>
              </a:rPr>
              <a:t>For SDBIS students, DBLBA labs and assessment (homework/tests/project) will be in English</a:t>
            </a:r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463106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Assessment: three </a:t>
            </a:r>
            <a:r>
              <a:rPr lang="en-US" sz="3000" i="1" dirty="0"/>
              <a:t>ad-hoc team problems </a:t>
            </a:r>
            <a:r>
              <a:rPr lang="en-US" sz="3000" dirty="0"/>
              <a:t>and </a:t>
            </a:r>
            <a:r>
              <a:rPr lang="en-US" sz="3000" i="1" dirty="0"/>
              <a:t>a two-part project</a:t>
            </a:r>
          </a:p>
          <a:p>
            <a:r>
              <a:rPr lang="en-US" sz="3000" dirty="0"/>
              <a:t>Ad-hoc team problems scenario: each team gets (blindfoldedly) a problem (SQL, PL/SQL, triggers) which must be solved “on site” within approx. 45 minutes (in many cases scripts for table creation/loading will be available);  the lab coordinator will discuss with each team and provide basic help (when solutions get horrible wrong); during the preparation of the solutions, team members are allowed to access the course resources, including internet references (except for messaging, social networks...)</a:t>
            </a:r>
          </a:p>
          <a:p>
            <a:r>
              <a:rPr lang="en-US" sz="3000" dirty="0"/>
              <a:t>For the two-part project the team will design a database schema (part 1) for which all the database logic will be implemented in Oracle PL/SQL and APEX (part II); teams are free to choose a favorite subject/topic for the database schema and logic</a:t>
            </a:r>
          </a:p>
          <a:p>
            <a:r>
              <a:rPr lang="en-US" sz="3000" dirty="0"/>
              <a:t>All of the teams will be composed of exactly three students (except for the last team(s)); team members come from the same master programme </a:t>
            </a:r>
          </a:p>
          <a:p>
            <a:r>
              <a:rPr lang="en-US" sz="3000" dirty="0"/>
              <a:t>Teams will get full access to their unique Google Drive directory;  project solution files will be uploaded on this directory until the deadline decided by both assessors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94155032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Each team will choose an interval (usually 45 minutes for the ad-hoc team problems and 15-20 minutes for a project section) for presentation/assessment</a:t>
            </a:r>
          </a:p>
          <a:p>
            <a:r>
              <a:rPr lang="en-US" sz="3000" dirty="0"/>
              <a:t>Presentation intervals could be placed not only within official timetable, but also after the classes(19:40) and/or other days of the week to be proposed and decided by both assessors and the team members</a:t>
            </a:r>
          </a:p>
          <a:p>
            <a:r>
              <a:rPr lang="en-US" sz="3000" dirty="0"/>
              <a:t>Usually, for every ad-hoc probles and project part/section, each team receives from the assessors a number of points (e.g. 25 points out of 30); this includes presentation performance</a:t>
            </a:r>
          </a:p>
          <a:p>
            <a:r>
              <a:rPr lang="en-US" sz="3000" dirty="0"/>
              <a:t>Points will be split among team members (by them, according to their supposed contribution)</a:t>
            </a:r>
          </a:p>
          <a:p>
            <a:r>
              <a:rPr lang="en-US" sz="3000" dirty="0"/>
              <a:t>When necessary (e.g. some of the team members keep mum all the time), the assessor will provide the grades individually, noticing the team members about his decision</a:t>
            </a:r>
          </a:p>
          <a:p>
            <a:r>
              <a:rPr lang="en-US" sz="3000" dirty="0"/>
              <a:t>It is not necessary that every team member to get a grade greater than 5 for every assessment part; the final grade will be computed using formula stated in the course syllabus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716905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DBLBA/LBDAA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53755" y="1003613"/>
            <a:ext cx="2133600" cy="990600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ro-RO" sz="1600" b="1" dirty="0"/>
              <a:t>Marin </a:t>
            </a:r>
          </a:p>
          <a:p>
            <a:pPr algn="r">
              <a:buNone/>
            </a:pPr>
            <a:r>
              <a:rPr lang="ro-RO" sz="1600" b="1" dirty="0"/>
              <a:t>Fotache</a:t>
            </a:r>
          </a:p>
          <a:p>
            <a:pPr algn="r">
              <a:buNone/>
            </a:pPr>
            <a:r>
              <a:rPr lang="ro-RO" sz="1600" dirty="0"/>
              <a:t>FEAA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027558" y="1335295"/>
            <a:ext cx="140181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Cătălin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Strîmbei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FEAA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" y="1106220"/>
            <a:ext cx="1600200" cy="1539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5" y="927413"/>
            <a:ext cx="990600" cy="134481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04737" y="5579589"/>
            <a:ext cx="1325618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Lucian Lazăr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Optymyze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1" y="4926281"/>
            <a:ext cx="16002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94" y="2120900"/>
            <a:ext cx="1620606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2438400"/>
            <a:ext cx="2131683" cy="162560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800600" y="2667000"/>
            <a:ext cx="1325618" cy="106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b="1" dirty="0">
                <a:latin typeface="+mn-lt"/>
              </a:rPr>
              <a:t>Kristó Róbert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Synygy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Arezzo Sky</a:t>
            </a:r>
            <a:endParaRPr kumimoji="0" lang="ro-RO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589695" y="5469577"/>
            <a:ext cx="1325618" cy="1066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Alexandru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Tică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SCCC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Fits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09" y="5105400"/>
            <a:ext cx="1524000" cy="1524000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5048488" y="4659581"/>
            <a:ext cx="1325618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George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Talabă</a:t>
            </a:r>
          </a:p>
          <a:p>
            <a:pPr marL="365760" indent="-283464" algn="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+mn-lt"/>
              </a:rPr>
              <a:t>Arezzo </a:t>
            </a:r>
            <a:r>
              <a:rPr lang="ro-RO" sz="1500" dirty="0" err="1">
                <a:latin typeface="+mn-lt"/>
              </a:rPr>
              <a:t>Sky</a:t>
            </a:r>
            <a:endParaRPr lang="ro-RO" sz="1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8850" y="4272973"/>
            <a:ext cx="1775503" cy="1775503"/>
          </a:xfrm>
          <a:prstGeom prst="rect">
            <a:avLst/>
          </a:prstGeo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1792814" y="3359150"/>
            <a:ext cx="2135742" cy="116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82575" algn="l" eaLnBrk="0" hangingPunc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 sz="3000"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sz="1600" b="1" dirty="0">
                <a:latin typeface="+mn-lt"/>
              </a:rPr>
              <a:t>Ionuț</a:t>
            </a:r>
          </a:p>
          <a:p>
            <a:r>
              <a:rPr lang="ro-RO" sz="1600" b="1" dirty="0" err="1">
                <a:latin typeface="+mn-lt"/>
              </a:rPr>
              <a:t>Hrubaru</a:t>
            </a:r>
            <a:endParaRPr lang="ro-RO" sz="1600" b="1" dirty="0">
              <a:latin typeface="+mn-lt"/>
            </a:endParaRPr>
          </a:p>
          <a:p>
            <a:pPr marL="365760" indent="-283464" fontAlgn="auto">
              <a:spcAft>
                <a:spcPts val="0"/>
              </a:spcAft>
              <a:defRPr/>
            </a:pPr>
            <a:r>
              <a:rPr lang="ro-RO" sz="1700" dirty="0">
                <a:latin typeface="+mn-lt"/>
              </a:rPr>
              <a:t>Optymyze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719" y="3280666"/>
            <a:ext cx="1270000" cy="1270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information about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066800"/>
            <a:ext cx="8632874" cy="57912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It is (unbearable) dense</a:t>
            </a:r>
          </a:p>
          <a:p>
            <a:r>
              <a:rPr lang="en-US" sz="3000" dirty="0"/>
              <a:t>Based to a large extent on individual and team work</a:t>
            </a:r>
          </a:p>
          <a:p>
            <a:r>
              <a:rPr lang="en-US" sz="3000" dirty="0"/>
              <a:t>Assessments are scheduled almost every other week (homeworks, project parts)</a:t>
            </a:r>
            <a:endParaRPr lang="en-US" sz="2600" dirty="0"/>
          </a:p>
          <a:p>
            <a:r>
              <a:rPr lang="en-US" sz="3000" dirty="0"/>
              <a:t>Apparently, course/lab attendance is not compulsory</a:t>
            </a:r>
          </a:p>
          <a:p>
            <a:r>
              <a:rPr lang="en-US" sz="3000" dirty="0"/>
              <a:t>Course lectures are dedicated to discussions and case-studies not available (in most of the cases) in references/tutorials</a:t>
            </a:r>
          </a:p>
          <a:p>
            <a:r>
              <a:rPr lang="en-US" sz="3000" dirty="0"/>
              <a:t>Labs dedicated to real-problems solving, tests preparation, homework/test/project </a:t>
            </a:r>
            <a:r>
              <a:rPr lang="en-US" sz="3000" dirty="0" err="1"/>
              <a:t>assessement</a:t>
            </a:r>
            <a:r>
              <a:rPr lang="en-US" sz="3000" dirty="0"/>
              <a:t> and feedback,</a:t>
            </a:r>
          </a:p>
        </p:txBody>
      </p:sp>
    </p:spTree>
    <p:extLst>
      <p:ext uri="{BB962C8B-B14F-4D97-AF65-F5344CB8AC3E}">
        <p14:creationId xmlns:p14="http://schemas.microsoft.com/office/powerpoint/2010/main" val="223608419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bad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/>
              <a:t>In software development, databases are NOT as important as they used to be</a:t>
            </a:r>
          </a:p>
          <a:p>
            <a:r>
              <a:rPr lang="ro-RO" sz="3000"/>
              <a:t>Fifteen-twenty</a:t>
            </a:r>
            <a:r>
              <a:rPr lang="ro-RO" sz="3000" dirty="0"/>
              <a:t> years ago, business apps were developed around databases</a:t>
            </a:r>
          </a:p>
          <a:p>
            <a:r>
              <a:rPr lang="en-US" sz="3000" dirty="0"/>
              <a:t>Those were </a:t>
            </a:r>
            <a:r>
              <a:rPr lang="ro-RO" sz="3000" dirty="0"/>
              <a:t>DB golden years (DB dictatorship </a:t>
            </a:r>
            <a:r>
              <a:rPr lang="en-US" sz="3000" dirty="0">
                <a:sym typeface="Wingdings" panose="05000000000000000000" pitchFamily="2" charset="2"/>
              </a:rPr>
              <a:t>)</a:t>
            </a:r>
            <a:endParaRPr lang="ro-RO" sz="3000" dirty="0"/>
          </a:p>
          <a:p>
            <a:r>
              <a:rPr lang="en-US" sz="3000" dirty="0"/>
              <a:t>Now many devs are DB “agnostics” (often completely ignorants)</a:t>
            </a:r>
            <a:r>
              <a:rPr lang="ro-RO" sz="3000" dirty="0"/>
              <a:t> </a:t>
            </a:r>
            <a:endParaRPr lang="en-US" sz="3000" dirty="0"/>
          </a:p>
          <a:p>
            <a:r>
              <a:rPr lang="en-US" sz="3000" dirty="0"/>
              <a:t>Database courses are, in most cases, taught awfully (all over the world) – the main target is database software development (Oracle, MS, IBM) instead of business apps development – 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133628530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DataBase 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0181" y="838200"/>
            <a:ext cx="8534400" cy="685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/>
              <a:t>http://mines.humanoriented.com/403/books/fdbs02.pdf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57300"/>
            <a:ext cx="6251944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Consequences of technically-focused DB courses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Students know a lot of details about what’s inside of a DBMS (buffering, caching, logging, …), not much about how to use a database</a:t>
            </a:r>
          </a:p>
          <a:p>
            <a:r>
              <a:rPr lang="en-US" sz="3000" dirty="0"/>
              <a:t>Mastering mathematical/theoretical issues about database normalization, but insufficient knowledge about how to properly design a database schema</a:t>
            </a:r>
          </a:p>
          <a:p>
            <a:r>
              <a:rPr lang="en-US" sz="3000" dirty="0"/>
              <a:t>Most of the software developers tend to include all of the application logic (including database query, security, logging) into the application layer  (Java, .NET etc.)</a:t>
            </a:r>
          </a:p>
          <a:p>
            <a:r>
              <a:rPr lang="en-US" sz="3000" dirty="0"/>
              <a:t>There is a chronic poor use of DBMSs features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04627576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now for the good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Apart from software development, “data-ification” is one of the most vivid phenomena on the IT market (and definitively a buzz)</a:t>
            </a:r>
            <a:endParaRPr lang="ro-RO" sz="3000" dirty="0"/>
          </a:p>
          <a:p>
            <a:r>
              <a:rPr lang="en-US" sz="3000" dirty="0"/>
              <a:t>Databases are part of the data-ification buzz</a:t>
            </a:r>
          </a:p>
          <a:p>
            <a:r>
              <a:rPr lang="en-US" sz="3000" dirty="0"/>
              <a:t>The broad area of data-ification is usually labelled as Big Data</a:t>
            </a:r>
          </a:p>
          <a:p>
            <a:r>
              <a:rPr lang="en-US" sz="3000" dirty="0"/>
              <a:t>The main difference between Databases and Big Data is that usually Databases deal with (more) structured/rigorous data, whereas Big Data deals with semi and non (</a:t>
            </a:r>
            <a:r>
              <a:rPr lang="en-US" sz="3000" dirty="0">
                <a:sym typeface="Wingdings" panose="05000000000000000000" pitchFamily="2" charset="2"/>
              </a:rPr>
              <a:t>) structured data (generated by mobile devices, sensors, web logs, social networks etc..) 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162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Databases – dealing mostly with structured data</a:t>
            </a:r>
          </a:p>
          <a:p>
            <a:pPr lvl="1"/>
            <a:r>
              <a:rPr lang="en-US" sz="2600" dirty="0"/>
              <a:t>Logical Database Design: </a:t>
            </a:r>
            <a:r>
              <a:rPr lang="en-US" sz="2600" b="1" dirty="0"/>
              <a:t>DataBase Logic for Business Applications (DBLBA)</a:t>
            </a:r>
          </a:p>
          <a:p>
            <a:pPr lvl="1"/>
            <a:r>
              <a:rPr lang="en-US" sz="2600" dirty="0"/>
              <a:t>Database query: </a:t>
            </a:r>
            <a:r>
              <a:rPr lang="en-US" sz="2600" b="1" dirty="0"/>
              <a:t>DBLBA</a:t>
            </a:r>
          </a:p>
          <a:p>
            <a:pPr lvl="1"/>
            <a:r>
              <a:rPr lang="en-US" sz="2600" dirty="0"/>
              <a:t>Database Logic (stored procedures, triggers, scheduler): </a:t>
            </a:r>
            <a:r>
              <a:rPr lang="en-US" sz="2600" b="1" dirty="0"/>
              <a:t>DBLBA</a:t>
            </a:r>
            <a:endParaRPr lang="en-US" sz="2600" dirty="0"/>
          </a:p>
          <a:p>
            <a:pPr lvl="1"/>
            <a:r>
              <a:rPr lang="en-US" sz="2600" dirty="0"/>
              <a:t>Physical Database Design (including database optimization) – </a:t>
            </a:r>
            <a:r>
              <a:rPr lang="en-US" sz="2600" b="1" dirty="0"/>
              <a:t>DataBase Administration (DBA)</a:t>
            </a:r>
          </a:p>
          <a:p>
            <a:pPr lvl="1"/>
            <a:r>
              <a:rPr lang="en-US" sz="2600" dirty="0"/>
              <a:t>Database Administration – </a:t>
            </a:r>
            <a:r>
              <a:rPr lang="en-US" sz="2600" b="1" dirty="0"/>
              <a:t>DBA</a:t>
            </a:r>
            <a:endParaRPr lang="ro-RO" sz="2600" b="1" dirty="0"/>
          </a:p>
          <a:p>
            <a:r>
              <a:rPr lang="en-US" sz="3000" dirty="0"/>
              <a:t>Data Warehouses – dealing also with huge volumes of structured (in some different ways, such as star-schema, snowflake) data </a:t>
            </a:r>
          </a:p>
          <a:p>
            <a:pPr lvl="1"/>
            <a:r>
              <a:rPr lang="en-US" sz="2600" b="1" dirty="0"/>
              <a:t>Business Intelligence / Decision Support Systems (BI/DSS) </a:t>
            </a:r>
          </a:p>
          <a:p>
            <a:pPr lvl="1"/>
            <a:r>
              <a:rPr lang="en-US" sz="2600" b="1" dirty="0"/>
              <a:t>Data Warehouses, Data Mining and Knowledge Discovery (DWDMKD)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14494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NoSQL databases – flexible schema (schema-less) and scalable data stores: </a:t>
            </a:r>
            <a:r>
              <a:rPr lang="en-US" sz="3000" b="1" dirty="0"/>
              <a:t>Polyglot Persistence and Big Data (PPBD)</a:t>
            </a:r>
          </a:p>
          <a:p>
            <a:pPr lvl="1"/>
            <a:r>
              <a:rPr lang="en-US" sz="2600" dirty="0"/>
              <a:t>Document Databases (Mongo)</a:t>
            </a:r>
          </a:p>
          <a:p>
            <a:pPr lvl="1"/>
            <a:r>
              <a:rPr lang="en-US" sz="2600" dirty="0"/>
              <a:t>Columnar Databases (Cassandra, Hbase)</a:t>
            </a:r>
          </a:p>
          <a:p>
            <a:pPr lvl="1"/>
            <a:r>
              <a:rPr lang="en-US" sz="2600" dirty="0"/>
              <a:t>Graph Databases (Neo4j)</a:t>
            </a:r>
            <a:endParaRPr lang="en-US" sz="3000" dirty="0"/>
          </a:p>
          <a:p>
            <a:r>
              <a:rPr lang="en-US" sz="3000" dirty="0"/>
              <a:t>Big Data – Hadoop Ecosystems: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  <a:p>
            <a:pPr lvl="1"/>
            <a:r>
              <a:rPr lang="en-US" sz="2600" dirty="0"/>
              <a:t>Hadoop – HDFS, MapReduce, Yarn</a:t>
            </a:r>
          </a:p>
          <a:p>
            <a:pPr lvl="1"/>
            <a:r>
              <a:rPr lang="en-US" sz="2600" dirty="0"/>
              <a:t>Hive</a:t>
            </a:r>
          </a:p>
          <a:p>
            <a:r>
              <a:rPr lang="en-US" sz="3000" dirty="0"/>
              <a:t>In-memory database 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95413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4478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 Integration: </a:t>
            </a:r>
          </a:p>
          <a:p>
            <a:pPr lvl="1"/>
            <a:r>
              <a:rPr lang="en-US" sz="2600" b="1" dirty="0"/>
              <a:t>Information Integration and Web of Data (IIWD) </a:t>
            </a:r>
          </a:p>
          <a:p>
            <a:pPr lvl="1"/>
            <a:r>
              <a:rPr lang="en-US" sz="2600" b="1" dirty="0"/>
              <a:t>PPBD</a:t>
            </a:r>
            <a:endParaRPr lang="en-US" sz="2600" dirty="0"/>
          </a:p>
          <a:p>
            <a:r>
              <a:rPr lang="en-US" sz="3000" dirty="0"/>
              <a:t>Data Analysis, Data Mining, Data Science</a:t>
            </a:r>
          </a:p>
          <a:p>
            <a:pPr lvl="1"/>
            <a:r>
              <a:rPr lang="en-US" sz="2600" b="1" dirty="0"/>
              <a:t>BI/DSS</a:t>
            </a:r>
          </a:p>
          <a:p>
            <a:pPr lvl="1"/>
            <a:r>
              <a:rPr lang="en-US" sz="2600" b="1" dirty="0"/>
              <a:t>PPBD</a:t>
            </a:r>
          </a:p>
          <a:p>
            <a:pPr lvl="1"/>
            <a:r>
              <a:rPr lang="en-US" sz="2600" b="1" dirty="0"/>
              <a:t>DWDMKD</a:t>
            </a:r>
            <a:endParaRPr lang="en-US" sz="2600" dirty="0"/>
          </a:p>
          <a:p>
            <a:pPr lvl="1"/>
            <a:r>
              <a:rPr lang="en-US" sz="2600" dirty="0"/>
              <a:t>Information and Knowledge Management (</a:t>
            </a:r>
            <a:r>
              <a:rPr lang="en-US" sz="2600" b="1" dirty="0"/>
              <a:t>IKM</a:t>
            </a:r>
            <a:r>
              <a:rPr lang="en-US" sz="2600" dirty="0"/>
              <a:t>) / Knowledge Management,  Analytics and Data Science </a:t>
            </a:r>
            <a:r>
              <a:rPr lang="en-US" sz="2600" b="1" dirty="0"/>
              <a:t>(KMADS)</a:t>
            </a:r>
          </a:p>
        </p:txBody>
      </p:sp>
    </p:spTree>
    <p:extLst>
      <p:ext uri="{BB962C8B-B14F-4D97-AF65-F5344CB8AC3E}">
        <p14:creationId xmlns:p14="http://schemas.microsoft.com/office/powerpoint/2010/main" val="376015084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also Course Description on FEAA portal)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3716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Database fundamentals (recap)</a:t>
            </a:r>
          </a:p>
          <a:p>
            <a:r>
              <a:rPr lang="en-US" sz="3000" dirty="0"/>
              <a:t>Database Query – SQL (recap + pivot + OLAP)</a:t>
            </a:r>
          </a:p>
          <a:p>
            <a:r>
              <a:rPr lang="en-US" sz="3000" dirty="0"/>
              <a:t>Basic programming in Oracle PL/SQL</a:t>
            </a:r>
          </a:p>
          <a:p>
            <a:pPr lvl="1"/>
            <a:r>
              <a:rPr lang="en-US" sz="2600" dirty="0"/>
              <a:t>Bloc structure</a:t>
            </a:r>
          </a:p>
          <a:p>
            <a:pPr lvl="1"/>
            <a:r>
              <a:rPr lang="en-US" sz="2600" dirty="0"/>
              <a:t>Procedures 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Cursors, exceptions</a:t>
            </a:r>
          </a:p>
          <a:p>
            <a:pPr lvl="1"/>
            <a:r>
              <a:rPr lang="en-US" sz="2600" dirty="0"/>
              <a:t>Collections in PL/SQL: associative arrays</a:t>
            </a:r>
          </a:p>
          <a:p>
            <a:pPr lvl="1"/>
            <a:r>
              <a:rPr lang="en-US" sz="2600" dirty="0"/>
              <a:t>Persistent collections: SQL for collections in PL/SQL</a:t>
            </a:r>
          </a:p>
          <a:p>
            <a:pPr lvl="1"/>
            <a:r>
              <a:rPr lang="en-US" sz="2600" dirty="0"/>
              <a:t>Packages</a:t>
            </a:r>
          </a:p>
          <a:p>
            <a:pPr lvl="1"/>
            <a:r>
              <a:rPr lang="en-US" sz="2600" dirty="0"/>
              <a:t>Triggers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427496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</TotalTime>
  <Words>1382</Words>
  <Application>Microsoft Macintosh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 Unicode MS</vt:lpstr>
      <vt:lpstr>Batang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Some bad news</vt:lpstr>
      <vt:lpstr>Common DataBase course plan</vt:lpstr>
      <vt:lpstr>Consequences of technically-focused DB courses</vt:lpstr>
      <vt:lpstr>And now for the good news</vt:lpstr>
      <vt:lpstr>Data ramifications &amp; courses at SIA/SDBIS</vt:lpstr>
      <vt:lpstr>Data ramifications &amp; courses at SIA/SDBIS (cont.)</vt:lpstr>
      <vt:lpstr>Data ramifications &amp; courses at SIA/SDBIS (cont.)</vt:lpstr>
      <vt:lpstr>DBLBA Course Content  (see also Course Description on FEAA portal)</vt:lpstr>
      <vt:lpstr>DBLBA Course Content (cont.)</vt:lpstr>
      <vt:lpstr>DBLBA Course Content (cont.)</vt:lpstr>
      <vt:lpstr>Teaching &amp; Assessment</vt:lpstr>
      <vt:lpstr>Teaching &amp; Assessment (cont.)</vt:lpstr>
      <vt:lpstr>Teaching &amp; Assessment (cont.)</vt:lpstr>
      <vt:lpstr>DBLBA/LBDAA Team</vt:lpstr>
      <vt:lpstr>Additional information about the course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297</cp:revision>
  <dcterms:created xsi:type="dcterms:W3CDTF">2002-10-11T06:23:42Z</dcterms:created>
  <dcterms:modified xsi:type="dcterms:W3CDTF">2018-09-24T04:34:14Z</dcterms:modified>
</cp:coreProperties>
</file>