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30" r:id="rId3"/>
    <p:sldId id="350" r:id="rId4"/>
    <p:sldId id="351" r:id="rId5"/>
    <p:sldId id="352" r:id="rId6"/>
    <p:sldId id="353" r:id="rId7"/>
    <p:sldId id="331" r:id="rId8"/>
    <p:sldId id="349" r:id="rId9"/>
    <p:sldId id="335" r:id="rId10"/>
    <p:sldId id="355" r:id="rId11"/>
    <p:sldId id="354" r:id="rId12"/>
    <p:sldId id="336" r:id="rId13"/>
    <p:sldId id="342" r:id="rId14"/>
    <p:sldId id="344" r:id="rId15"/>
    <p:sldId id="345" r:id="rId16"/>
    <p:sldId id="346" r:id="rId17"/>
    <p:sldId id="347" r:id="rId18"/>
    <p:sldId id="348" r:id="rId19"/>
    <p:sldId id="343" r:id="rId20"/>
    <p:sldId id="356" r:id="rId2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6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infotache/Baze-de-date-I/blob/master/SQL.%20Dialecte%20DB2-%20Oracle-%20PostgreSQL%20si%20SQL%20Server/SQL2009_Cap12_SELECT(8)_Ierarhii.pdf" TargetMode="External"/><Relationship Id="rId3" Type="http://schemas.openxmlformats.org/officeDocument/2006/relationships/hyperlink" Target="https://github.com/marinfotache/Baze-de-date-I/blob/master/SQL.%20Dialecte%20DB2-%20Oracle-%20PostgreSQL%20si%20SQL%20Server/SQL2009_Cap09_SELECT(5)_Subconsultari.pdf" TargetMode="External"/><Relationship Id="rId7" Type="http://schemas.openxmlformats.org/officeDocument/2006/relationships/hyperlink" Target="https://github.com/marinfotache/Baze-de-date-I/blob/master/SQL.%20Dialecte%20DB2-%20Oracle-%20PostgreSQL%20si%20SQL%20Server/SQL2009_Cap11_SELECT(7)_OLAP.pdf" TargetMode="External"/><Relationship Id="rId2" Type="http://schemas.openxmlformats.org/officeDocument/2006/relationships/hyperlink" Target="https://github.com/marinfotache/Baze-de-date-I/blob/master/SQL.%20Dialecte%20DB2-%20Oracle-%20PostgreSQL%20si%20SQL%20Server/SQL2009_Cap08_SELECT(4)_NULLi_Jonctiuni_externe_CASE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marinfotache/Baze-de-date-I/blob/master/SQL.%20Dialecte%20DB2-%20Oracle-%20PostgreSQL%20si%20SQL%20Server/SQL2009_Cap10_SELECT(6)_Subconsultari_corelate.pdf" TargetMode="External"/><Relationship Id="rId5" Type="http://schemas.openxmlformats.org/officeDocument/2006/relationships/hyperlink" Target="https://github.com/marinfotache/Database-Logic-in-Business-Applications/blob/master/Oracle%209i2.%20Ghidul%20dezvoltarii%20aplicatiilor%202003/Cap07_SQL2/Oracle_Cap07_SQL2.pdf" TargetMode="External"/><Relationship Id="rId4" Type="http://schemas.openxmlformats.org/officeDocument/2006/relationships/hyperlink" Target="https://github.com/marinfotache/Baze-de-date-I/blob/master/SQL.%20Dialecte%20DB2-%20Oracle-%20PostgreSQL%20si%20SQL%20Server/SQL2009_Cap05_SELECT(1)_Sintaxa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tree/master/SQL.%20Dialecte%20DB2-%20Oracle-%20PostgreSQL%20si%20SQL%20Server" TargetMode="External"/><Relationship Id="rId2" Type="http://schemas.openxmlformats.org/officeDocument/2006/relationships/hyperlink" Target="https://github.com/marinfotache/Baze-de-date-I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sql/how-to-convert-rows-to-columns-and-back-again-with-sql-aka-pivot-and-unpivot" TargetMode="External"/><Relationship Id="rId7" Type="http://schemas.openxmlformats.org/officeDocument/2006/relationships/hyperlink" Target="http://sql.standout-dev.com/2016/06/the-pivot-and-unpivot-features-on-oracle-sql/" TargetMode="External"/><Relationship Id="rId2" Type="http://schemas.openxmlformats.org/officeDocument/2006/relationships/hyperlink" Target="https://oracle-base.com/articles/11g/pivot-and-unpivot-operators-11gr1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oracle-developer.net/display.php?id=506" TargetMode="External"/><Relationship Id="rId5" Type="http://schemas.openxmlformats.org/officeDocument/2006/relationships/hyperlink" Target="https://www.youtube.com/watch?v=brkxkXbwtnc" TargetMode="External"/><Relationship Id="rId4" Type="http://schemas.openxmlformats.org/officeDocument/2006/relationships/hyperlink" Target="https://www.oracle.com/technetwork/articles/sql/11g-pivot-097235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library/library.aspx?b=STY_Sql_24hours" TargetMode="External"/><Relationship Id="rId2" Type="http://schemas.openxmlformats.org/officeDocument/2006/relationships/hyperlink" Target="http://www.w3schools.com/sql/default.asp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ql-tutorial.ru/en/content.html" TargetMode="External"/><Relationship Id="rId4" Type="http://schemas.openxmlformats.org/officeDocument/2006/relationships/hyperlink" Target="https://www.khanacademy.org/computing/computer-programming/sq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WeW3sCmD2k" TargetMode="External"/><Relationship Id="rId2" Type="http://schemas.openxmlformats.org/officeDocument/2006/relationships/hyperlink" Target="https://www.youtube.com/watch?v=7Vtl2WggqOg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How-do-I-learn-SQL-What-are-some-good-online-resources-like-websites-blogs-or-video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us/products/database/enterprise-edition/overview/index.html#ct02-Download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oracle.com/opal/entry/the_easiest_way_to_enable" TargetMode="External"/><Relationship Id="rId3" Type="http://schemas.openxmlformats.org/officeDocument/2006/relationships/hyperlink" Target="https://www.oracle.com/webfolder/technetwork/tutorials/obe/db/12c/r1/Windows_DB_Install_OBE/Installing_Oracle_Db12c_Windows.html" TargetMode="External"/><Relationship Id="rId7" Type="http://schemas.openxmlformats.org/officeDocument/2006/relationships/hyperlink" Target="mailto:catalin.strimbei@gmail.com" TargetMode="External"/><Relationship Id="rId2" Type="http://schemas.openxmlformats.org/officeDocument/2006/relationships/hyperlink" Target="https://github.com/marinfotache/Database-Logic-in-Business-Applications/blob/master/01_Oracle%20SQL/Win64_Instalare%20Oracle12c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7planning.org/en/10347/installing-and-configuring-oracle-database-12c" TargetMode="External"/><Relationship Id="rId5" Type="http://schemas.openxmlformats.org/officeDocument/2006/relationships/hyperlink" Target="http://www.oracletutorial.com/getting-started/install-oracle/" TargetMode="External"/><Relationship Id="rId4" Type="http://schemas.openxmlformats.org/officeDocument/2006/relationships/hyperlink" Target="https://www.youtube.com/watch?v=nD2bN1t-Cw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appdev/sql-developer.html" TargetMode="External"/><Relationship Id="rId2" Type="http://schemas.openxmlformats.org/officeDocument/2006/relationships/hyperlink" Target="https://www.youtube.com/watch?v=w0y2mwI3aG8&amp;list=PL_qNe_aTKkIUUzDEJ7KuvyldBuynyoDb2&amp;index=34&amp;t=0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playlist?list=PL_qNe_aTKkIUUzDEJ7KuvyldBuynyoDb2" TargetMode="External"/><Relationship Id="rId4" Type="http://schemas.openxmlformats.org/officeDocument/2006/relationships/hyperlink" Target="https://www.youtube.com/watch?v=EguMf4HbPU8&amp;list=PL_qNe_aTKkIUUzDEJ7KuvyldBuynyoDb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infotache/Baze-de-date-I/blob/master/SQL.%20Dialecte%20DB2-%20Oracle-%20PostgreSQL%20si%20SQL%20Server/SQL2009_Cap04_Limbaje_de_interogare_Algebra_relationala.pdf" TargetMode="External"/><Relationship Id="rId3" Type="http://schemas.openxmlformats.org/officeDocument/2006/relationships/hyperlink" Target="https://github.com/marinfotache/Baze-de-date-I/blob/master/SQL.%20Dialecte%20DB2-%20Oracle-%20PostgreSQL%20si%20SQL%20Server/SQL2009_Cap02_Modelul_relational.pdf" TargetMode="External"/><Relationship Id="rId7" Type="http://schemas.openxmlformats.org/officeDocument/2006/relationships/hyperlink" Target="https://github.com/marinfotache/Database-Logic-in-Business-Applications/blob/master/Oracle%209i2.%20Ghidul%20dezvoltarii%20aplicatiilor%202003/Cap05_Actualizare/Oracle_Cap05_Actualizare.pdf" TargetMode="External"/><Relationship Id="rId2" Type="http://schemas.openxmlformats.org/officeDocument/2006/relationships/hyperlink" Target="https://github.com/marinfotache/Baze-de-date-I/blob/master/SQL.%20Dialecte%20DB2-%20Oracle-%20PostgreSQL%20si%20SQL%20Server/SQL2009_Cap01_Baze_de_date_SGBD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marinfotache/Database-Logic-in-Business-Applications/blob/master/Oracle%209i2.%20Ghidul%20dezvoltarii%20aplicatiilor%202003/Cap04_Creare_tabele/Oracle_Cap04_Tabele_restrictii.pdf" TargetMode="External"/><Relationship Id="rId11" Type="http://schemas.openxmlformats.org/officeDocument/2006/relationships/hyperlink" Target="https://github.com/marinfotache/Baze-de-date-I/blob/master/SQL.%20Dialecte%20DB2-%20Oracle-%20PostgreSQL%20si%20SQL%20Server/SQL2009_Cap07_SELECT(3)_Grupari.pdf" TargetMode="External"/><Relationship Id="rId5" Type="http://schemas.openxmlformats.org/officeDocument/2006/relationships/hyperlink" Target="https://github.com/marinfotache/Baze-de-date-I/blob/master/SQL.%20Dialecte%20DB2-%20Oracle-%20PostgreSQL%20si%20SQL%20Server/SQL2009_Cap03_StandardeSQL_Tipuri_de_date_Crearea_tabelelor.pdf" TargetMode="External"/><Relationship Id="rId10" Type="http://schemas.openxmlformats.org/officeDocument/2006/relationships/hyperlink" Target="https://github.com/marinfotache/Baze-de-date-I/blob/master/SQL.%20Dialecte%20DB2-%20Oracle-%20PostgreSQL%20si%20SQL%20Server/SQL2009_Cap06_SELECT(2)_Functii.pdf" TargetMode="External"/><Relationship Id="rId4" Type="http://schemas.openxmlformats.org/officeDocument/2006/relationships/hyperlink" Target="https://github.com/marinfotache/Database-Logic-in-Business-Applications/blob/master/Oracle%209i2.%20Ghidul%20dezvoltarii%20aplicatiilor%202003/Cap02_ServerulOracle/Oracle_Cap02_ServerulBD.pdf" TargetMode="External"/><Relationship Id="rId9" Type="http://schemas.openxmlformats.org/officeDocument/2006/relationships/hyperlink" Target="https://github.com/marinfotache/Baze-de-date-I/blob/master/SQL.%20Dialecte%20DB2-%20Oracle-%20PostgreSQL%20si%20SQL%20Server/SQL2009_Cap05_SELECT(1)_Sintax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604000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Databases and SQL Recap. Oracle SQL</a:t>
            </a:r>
            <a:endParaRPr lang="ro-RO" sz="4400" dirty="0">
              <a:latin typeface="American Typewriter"/>
              <a:cs typeface="American Typewriter"/>
            </a:endParaRP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81000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</a:t>
            </a:r>
          </a:p>
          <a:p>
            <a:pPr fontAlgn="auto">
              <a:spcAft>
                <a:spcPts val="0"/>
              </a:spcAft>
              <a:defRPr/>
            </a:pP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text (in Romanian) on Oracle DB Server and Oracle SQL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219200"/>
            <a:ext cx="8709074" cy="5638800"/>
          </a:xfrm>
        </p:spPr>
        <p:txBody>
          <a:bodyPr>
            <a:normAutofit fontScale="47500" lnSpcReduction="20000"/>
          </a:bodyPr>
          <a:lstStyle/>
          <a:p>
            <a:r>
              <a:rPr lang="en-US" sz="3000" dirty="0">
                <a:latin typeface="Avenir Medium" panose="02000503020000020003" pitchFamily="2" charset="0"/>
                <a:hlinkClick r:id="rId2"/>
              </a:rPr>
              <a:t>https://github.com/marinfotache/Baze-de-date-I/blob/master/SQL.%20Dialecte%20DB2-%20Oracle-%20PostgreSQL%20si%20SQL%20Server/SQL2009_Cap08_SELECT(4)_NULLi_Jonctiuni_externe_CASE.pdf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3"/>
              </a:rPr>
              <a:t>https://github.com/marinfotache/Baze-de-date-I/blob/master/SQL.%20Dialecte%20DB2-%20Oracle-%20PostgreSQL%20si%20SQL%20Server/SQL2009_Cap09_SELECT(5)_Subconsultari.pdf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4"/>
              </a:rPr>
              <a:t>https://github.com/marinfotache/Baze-de-date-I/blob/master/SQL.%20Dialecte%20DB2-%20Oracle-%20PostgreSQL%20si%20SQL%20Server/SQL2009_Cap05_SELECT(1)_Sintaxa.pdf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5"/>
              </a:rPr>
              <a:t>https://github.com/marinfotache/Database-Logic-in-Business-Applications/blob/master/Oracle%209i2.%20Ghidul%20dezvoltarii%20aplicatiilor%202003/Cap07_SQL2/Oracle_Cap07_SQL2.pdf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6"/>
              </a:rPr>
              <a:t>https://github.com/marinfotache/Baze-de-date-I/blob/master/SQL.%20Dialecte%20DB2-%20Oracle-%20PostgreSQL%20si%20SQL%20Server/SQL2009_Cap10_SELECT(6)_Subconsultari_corelate.pdf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7"/>
              </a:rPr>
              <a:t>https://github.com/marinfotache/Baze-de-date-I/blob/master/SQL.%20Dialecte%20DB2-%20Oracle-%20PostgreSQL%20si%20SQL%20Server/SQL2009_Cap11_SELECT(7)_OLAP.pdf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8"/>
              </a:rPr>
              <a:t>https://github.com/marinfotache/Baze-de-date-I/blob/master/SQL.%20Dialecte%20DB2-%20Oracle-%20PostgreSQL%20si%20SQL%20Server/SQL2009_Cap12_SELECT(8)_Ierarhii.pdf</a:t>
            </a:r>
            <a:r>
              <a:rPr lang="en-US" sz="3000" dirty="0">
                <a:latin typeface="Avenir Medium" panose="02000503020000020003" pitchFamily="2" charset="0"/>
              </a:rPr>
              <a:t> (sections 12.1, 12.2, 12,6)</a:t>
            </a:r>
          </a:p>
          <a:p>
            <a:endParaRPr lang="en-US" sz="3000" dirty="0">
              <a:latin typeface="Avenir Medium" panose="02000503020000020003" pitchFamily="2" charset="0"/>
            </a:endParaRPr>
          </a:p>
          <a:p>
            <a:endParaRPr lang="en-US" sz="3000" dirty="0">
              <a:latin typeface="Avenir Medium" panose="02000503020000020003" pitchFamily="2" charset="0"/>
            </a:endParaRPr>
          </a:p>
          <a:p>
            <a:endParaRPr lang="en-US" sz="3000" dirty="0">
              <a:latin typeface="Avenir Medium" panose="02000503020000020003" pitchFamily="2" charset="0"/>
            </a:endParaRP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53481296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recap (see </a:t>
            </a:r>
            <a:r>
              <a:rPr lang="en-US" sz="36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Baze de 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page)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219200"/>
            <a:ext cx="8709074" cy="5638800"/>
          </a:xfrm>
        </p:spPr>
        <p:txBody>
          <a:bodyPr>
            <a:normAutofit/>
          </a:bodyPr>
          <a:lstStyle/>
          <a:p>
            <a:r>
              <a:rPr lang="en-US" sz="3000" dirty="0"/>
              <a:t>Database concepts</a:t>
            </a:r>
          </a:p>
          <a:p>
            <a:pPr lvl="1"/>
            <a:r>
              <a:rPr lang="en-US" sz="2600" dirty="0"/>
              <a:t>Structure</a:t>
            </a:r>
          </a:p>
          <a:p>
            <a:pPr lvl="1"/>
            <a:r>
              <a:rPr lang="en-US" sz="2600" dirty="0"/>
              <a:t>Constraints</a:t>
            </a:r>
          </a:p>
          <a:p>
            <a:pPr lvl="1"/>
            <a:r>
              <a:rPr lang="en-US" sz="2600" dirty="0"/>
              <a:t>Manipulation</a:t>
            </a:r>
          </a:p>
          <a:p>
            <a:r>
              <a:rPr lang="en-US" sz="3400" dirty="0"/>
              <a:t>SQL</a:t>
            </a:r>
          </a:p>
          <a:p>
            <a:pPr lvl="1"/>
            <a:r>
              <a:rPr lang="en-US" sz="3000" dirty="0"/>
              <a:t>DDL (Data Definition Language)</a:t>
            </a:r>
          </a:p>
          <a:p>
            <a:pPr lvl="2"/>
            <a:r>
              <a:rPr lang="en-US" sz="2600" dirty="0"/>
              <a:t>{ CREATE | ALTER | DROP } TABLE </a:t>
            </a:r>
          </a:p>
          <a:p>
            <a:pPr lvl="1"/>
            <a:r>
              <a:rPr lang="en-US" sz="3000" dirty="0"/>
              <a:t>DML</a:t>
            </a:r>
          </a:p>
          <a:p>
            <a:pPr lvl="1"/>
            <a:r>
              <a:rPr lang="en-US" sz="3000" dirty="0"/>
              <a:t>INSERT, UPDATE, DELETE</a:t>
            </a:r>
          </a:p>
          <a:p>
            <a:pPr lvl="1"/>
            <a:r>
              <a:rPr lang="en-US" sz="30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84688509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Queries recap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/>
          </a:bodyPr>
          <a:lstStyle/>
          <a:p>
            <a:r>
              <a:rPr lang="en-US" sz="3000" dirty="0"/>
              <a:t>SELECT basics</a:t>
            </a:r>
            <a:endParaRPr lang="en-US" sz="3000" b="1" dirty="0"/>
          </a:p>
          <a:p>
            <a:pPr lvl="1"/>
            <a:r>
              <a:rPr lang="en-US" sz="2600" dirty="0"/>
              <a:t>SELECT, FROM, WHERE</a:t>
            </a:r>
          </a:p>
          <a:p>
            <a:pPr lvl="1"/>
            <a:r>
              <a:rPr lang="en-US" sz="2600" dirty="0"/>
              <a:t>Internal joins (INNER JOIN)</a:t>
            </a:r>
          </a:p>
          <a:p>
            <a:pPr lvl="1"/>
            <a:r>
              <a:rPr lang="en-US" sz="2600" dirty="0"/>
              <a:t>Numeric, string, date, time, timestap and other functions</a:t>
            </a:r>
          </a:p>
          <a:p>
            <a:pPr lvl="1"/>
            <a:r>
              <a:rPr lang="en-US" sz="2600" dirty="0"/>
              <a:t>Groups and aggregates: GROUP BY, HAVING</a:t>
            </a:r>
          </a:p>
          <a:p>
            <a:r>
              <a:rPr lang="en-US" sz="3000" dirty="0"/>
              <a:t>Intermediate SELECT</a:t>
            </a:r>
          </a:p>
          <a:p>
            <a:pPr lvl="1"/>
            <a:r>
              <a:rPr lang="en-US" sz="2600" dirty="0"/>
              <a:t>NULL values</a:t>
            </a:r>
          </a:p>
          <a:p>
            <a:pPr lvl="1"/>
            <a:r>
              <a:rPr lang="en-US" sz="2600" dirty="0"/>
              <a:t>CASE structures</a:t>
            </a:r>
          </a:p>
          <a:p>
            <a:pPr lvl="1"/>
            <a:r>
              <a:rPr lang="en-US" sz="2600" dirty="0"/>
              <a:t>External joins (OUTER JOIN)</a:t>
            </a:r>
          </a:p>
          <a:p>
            <a:pPr lvl="1"/>
            <a:r>
              <a:rPr lang="en-US" sz="2600" dirty="0"/>
              <a:t>Subqueries in WHERE and HAVING clauses</a:t>
            </a:r>
          </a:p>
        </p:txBody>
      </p:sp>
    </p:spTree>
    <p:extLst>
      <p:ext uri="{BB962C8B-B14F-4D97-AF65-F5344CB8AC3E}">
        <p14:creationId xmlns:p14="http://schemas.microsoft.com/office/powerpoint/2010/main" val="2309541380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Queries recap (cont.)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Advanced queries (SELECT)</a:t>
            </a:r>
          </a:p>
          <a:p>
            <a:pPr lvl="1"/>
            <a:r>
              <a:rPr lang="en-US" sz="2600" dirty="0"/>
              <a:t>Subqueries in FROM clause</a:t>
            </a:r>
          </a:p>
          <a:p>
            <a:pPr lvl="1"/>
            <a:r>
              <a:rPr lang="en-US" sz="2600" dirty="0"/>
              <a:t>Subqueries in SELECT clause</a:t>
            </a:r>
          </a:p>
          <a:p>
            <a:pPr lvl="1"/>
            <a:r>
              <a:rPr lang="en-US" sz="2600" dirty="0"/>
              <a:t>Table expressions (WITH... SELECT...) </a:t>
            </a:r>
          </a:p>
          <a:p>
            <a:pPr lvl="1"/>
            <a:r>
              <a:rPr lang="en-US" sz="2600" dirty="0"/>
              <a:t>Correlated queries</a:t>
            </a:r>
          </a:p>
          <a:p>
            <a:r>
              <a:rPr lang="en-US" sz="3000" dirty="0"/>
              <a:t>Creating tables with queries (CREATE TABLE AS... SELECT...)</a:t>
            </a:r>
          </a:p>
          <a:p>
            <a:r>
              <a:rPr lang="en-US" sz="3000" dirty="0"/>
              <a:t>Inserting/Updating/Deleting rows with queries</a:t>
            </a:r>
          </a:p>
          <a:p>
            <a:r>
              <a:rPr lang="en-US" sz="3000" dirty="0"/>
              <a:t>Views</a:t>
            </a:r>
          </a:p>
          <a:p>
            <a:pPr marL="82296" indent="0">
              <a:buNone/>
            </a:pPr>
            <a:r>
              <a:rPr lang="en-US" sz="3000" dirty="0"/>
              <a:t>In the next few slides we point out some PostgreSQL-Oracle differences in terms of SQL features </a:t>
            </a:r>
          </a:p>
        </p:txBody>
      </p:sp>
    </p:spTree>
    <p:extLst>
      <p:ext uri="{BB962C8B-B14F-4D97-AF65-F5344CB8AC3E}">
        <p14:creationId xmlns:p14="http://schemas.microsoft.com/office/powerpoint/2010/main" val="250626159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Ad-hoc values in FROM clause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sz="3000" dirty="0"/>
              <a:t>Să se afle numărul de facturi emise, pe următoarele intervale ale valorilor totale : </a:t>
            </a:r>
          </a:p>
          <a:p>
            <a:pPr lvl="1"/>
            <a:r>
              <a:rPr lang="en-US" sz="2600" dirty="0"/>
              <a:t>între 0 şi 100000 RON;</a:t>
            </a:r>
          </a:p>
          <a:p>
            <a:pPr lvl="1"/>
            <a:r>
              <a:rPr lang="en-US" sz="2600" dirty="0"/>
              <a:t>între 100001 şi 200000 RON;</a:t>
            </a:r>
          </a:p>
          <a:p>
            <a:pPr lvl="1"/>
            <a:r>
              <a:rPr lang="en-US" sz="2600" dirty="0"/>
              <a:t>între 200001 şi 500000 RON;</a:t>
            </a:r>
          </a:p>
          <a:p>
            <a:pPr lvl="1"/>
            <a:r>
              <a:rPr lang="en-US" sz="2600" dirty="0"/>
              <a:t>între 500001 şi 1000000 RON;</a:t>
            </a:r>
          </a:p>
          <a:p>
            <a:pPr lvl="1"/>
            <a:r>
              <a:rPr lang="en-US" sz="2600" dirty="0"/>
              <a:t>peste 1000001 RON.</a:t>
            </a:r>
            <a:br>
              <a:rPr lang="en-US" sz="2600" dirty="0"/>
            </a:br>
            <a:endParaRPr lang="en-US" sz="2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114800"/>
            <a:ext cx="3657600" cy="2671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81046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Ad-hoc values in FROM clause – PostgreSQL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676400"/>
            <a:ext cx="8534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SELECT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sz="2800" dirty="0">
                <a:latin typeface="Franklin Gothic Demi" pitchFamily="34" charset="0"/>
              </a:rPr>
              <a:t>, COUNT(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fact.ValFact</a:t>
            </a:r>
            <a:r>
              <a:rPr lang="en-US" sz="2800" dirty="0">
                <a:latin typeface="Franklin Gothic Demi" pitchFamily="34" charset="0"/>
              </a:rPr>
              <a:t>) AS </a:t>
            </a:r>
            <a:r>
              <a:rPr lang="en-US" sz="2800" dirty="0" err="1">
                <a:latin typeface="Franklin Gothic Demi" pitchFamily="34" charset="0"/>
              </a:rPr>
              <a:t>Nr_Facturi</a:t>
            </a:r>
            <a:endParaRPr lang="en-US" sz="28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FROM 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(VALUES (0, 100000) , (100001, 200000), (200001, 500000),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	     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(500001, 1000000), (1000001, 99999999) ) </a:t>
            </a:r>
            <a:endParaRPr lang="ro-RO" sz="2800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</a:rPr>
              <a:t>			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intervale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 (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)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 LEFT OUTER JOIN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, SUM(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Cantitate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PretUnit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1+ProcTVA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)) </a:t>
            </a:r>
            <a:endParaRPr lang="ro-RO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FROM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f INNER JOIN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liniifact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lf 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=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 		 INNER JOIN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produse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p 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lf.CodPr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=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p.CodPr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GROUP BY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   ) fact  </a:t>
            </a:r>
            <a:r>
              <a:rPr lang="en-US" sz="2800" dirty="0">
                <a:latin typeface="Franklin Gothic Demi" pitchFamily="34" charset="0"/>
              </a:rPr>
              <a:t>ON 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sz="2800" dirty="0">
                <a:latin typeface="Franklin Gothic Demi" pitchFamily="34" charset="0"/>
              </a:rPr>
              <a:t> BETWEEN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 AND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GROUP BY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</a:rPr>
              <a:t>      </a:t>
            </a:r>
            <a:r>
              <a:rPr lang="en-US" sz="2800" dirty="0">
                <a:latin typeface="Franklin Gothic Demi" pitchFamily="34" charset="0"/>
              </a:rPr>
              <a:t>ORDER BY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10658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Ad-hoc values in FROM clause – Oracle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SELECT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sz="2800" dirty="0">
                <a:latin typeface="Franklin Gothic Demi" pitchFamily="34" charset="0"/>
              </a:rPr>
              <a:t>, COUNT(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fact.ValFact</a:t>
            </a:r>
            <a:r>
              <a:rPr lang="en-US" sz="2800" dirty="0">
                <a:latin typeface="Franklin Gothic Demi" pitchFamily="34" charset="0"/>
              </a:rPr>
              <a:t>) AS </a:t>
            </a:r>
            <a:r>
              <a:rPr lang="en-US" sz="2800" dirty="0" err="1">
                <a:latin typeface="Franklin Gothic Demi" pitchFamily="34" charset="0"/>
              </a:rPr>
              <a:t>Nr_Facturi</a:t>
            </a:r>
            <a:endParaRPr lang="en-US" sz="28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FROM 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(SELECT 0 AS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 , 100000 AS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 FROM dual UNION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	 SELECT 100001, 200000 FROM dual UNION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	 SELECT 200001, 500000), FROM dual UNION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	 SELECT500001, 1000000), FROM dual UNION SELECT1000001, 99999999)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intervale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 LEFT OUTER JOIN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, SUM(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Cantitate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PretUnit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1+ProcTVA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)) </a:t>
            </a:r>
            <a:endParaRPr lang="ro-RO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FROM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f INNER JOIN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liniifact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lf 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=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 		 INNER JOIN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produse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p 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lf.CodPr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=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p.CodPr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GROUP BY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   ) fact  </a:t>
            </a:r>
            <a:r>
              <a:rPr lang="en-US" sz="2800" dirty="0">
                <a:latin typeface="Franklin Gothic Demi" pitchFamily="34" charset="0"/>
              </a:rPr>
              <a:t>ON 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sz="2800" dirty="0">
                <a:latin typeface="Franklin Gothic Demi" pitchFamily="34" charset="0"/>
              </a:rPr>
              <a:t> BETWEEN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 AND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GROUP BY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</a:rPr>
              <a:t>      </a:t>
            </a:r>
            <a:r>
              <a:rPr lang="en-US" sz="2800" dirty="0">
                <a:latin typeface="Franklin Gothic Demi" pitchFamily="34" charset="0"/>
              </a:rPr>
              <a:t>ORDER BY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72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Generating series in SQL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Problem: generate an ad-hoc table with 10 rows, each row having a single attribute whose value is 1, 2, ..., 10</a:t>
            </a:r>
          </a:p>
          <a:p>
            <a:pPr>
              <a:buFontTx/>
              <a:buChar char="•"/>
            </a:pPr>
            <a:r>
              <a:rPr lang="en-US" sz="2800" dirty="0">
                <a:latin typeface="Franklin Gothic Demi" pitchFamily="34" charset="0"/>
              </a:rPr>
              <a:t>In PostgreSQL we can use </a:t>
            </a: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GENERATE_SERIES</a:t>
            </a:r>
            <a:r>
              <a:rPr lang="en-US" sz="2800" dirty="0">
                <a:latin typeface="Franklin Gothic Demi" pitchFamily="34" charset="0"/>
              </a:rPr>
              <a:t> function</a:t>
            </a:r>
          </a:p>
          <a:p>
            <a:pPr>
              <a:buFontTx/>
              <a:buChar char="•"/>
            </a:pPr>
            <a:r>
              <a:rPr lang="en-US" sz="2800" dirty="0">
                <a:latin typeface="Franklin Gothic Demi" pitchFamily="34" charset="0"/>
              </a:rPr>
              <a:t>Solution 1 in Oracle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SELECT rownum n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FROM dual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CONNECT BY rownum &lt;= 10</a:t>
            </a:r>
          </a:p>
          <a:p>
            <a:pPr>
              <a:buFontTx/>
              <a:buChar char="•"/>
            </a:pPr>
            <a:r>
              <a:rPr lang="en-US" sz="2800" dirty="0">
                <a:latin typeface="Franklin Gothic Demi" pitchFamily="34" charset="0"/>
              </a:rPr>
              <a:t>Solution 2 in Oracle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SELECT LEVEL n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FROM DUAL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CONNECT BY LEVEL &lt;= 100;</a:t>
            </a:r>
          </a:p>
        </p:txBody>
      </p:sp>
    </p:spTree>
    <p:extLst>
      <p:ext uri="{BB962C8B-B14F-4D97-AF65-F5344CB8AC3E}">
        <p14:creationId xmlns:p14="http://schemas.microsoft.com/office/powerpoint/2010/main" val="3296501390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Generating series in SQL queries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8785274" cy="556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Franklin Gothic Demi" pitchFamily="34" charset="0"/>
              </a:rPr>
              <a:t>Solution 3 in Oracle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SELECT V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FROM ( SELECT 1 V FROM DUAL ) T 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	MODEL DIMENSION BY (ROWNUM R)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     MEASURES (V)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     RULES ITERATE (100) (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       V[ITERATION_NUMBER] = CV(R) + 1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     )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ORDER BY 1</a:t>
            </a:r>
          </a:p>
          <a:p>
            <a:r>
              <a:rPr lang="en-US" sz="2800" dirty="0">
                <a:latin typeface="Franklin Gothic Demi" pitchFamily="34" charset="0"/>
              </a:rPr>
              <a:t>For more solutions and details about recursive/hierarchical queries – see next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2281452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New/Deepened SQL Queries </a:t>
            </a:r>
            <a:b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the lectures and labs)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sz="3000" dirty="0"/>
              <a:t>Recursive queries</a:t>
            </a:r>
          </a:p>
          <a:p>
            <a:pPr lvl="1"/>
            <a:r>
              <a:rPr lang="en-US" sz="2600" dirty="0"/>
              <a:t>In SQL standards</a:t>
            </a:r>
          </a:p>
          <a:p>
            <a:pPr lvl="1"/>
            <a:r>
              <a:rPr lang="en-US" sz="2600" dirty="0"/>
              <a:t>In Oracle (not used)</a:t>
            </a:r>
          </a:p>
          <a:p>
            <a:r>
              <a:rPr lang="en-US" sz="3000" dirty="0"/>
              <a:t>Hierarchies and SQL</a:t>
            </a:r>
          </a:p>
          <a:p>
            <a:pPr lvl="1"/>
            <a:r>
              <a:rPr lang="en-US" sz="2600" dirty="0"/>
              <a:t>Options</a:t>
            </a:r>
          </a:p>
          <a:p>
            <a:pPr lvl="1"/>
            <a:r>
              <a:rPr lang="en-US" sz="2600" dirty="0"/>
              <a:t>Application/examples of hierarchical queries </a:t>
            </a:r>
          </a:p>
          <a:p>
            <a:r>
              <a:rPr lang="en-US" sz="3000" dirty="0"/>
              <a:t>OLAP functions</a:t>
            </a:r>
          </a:p>
          <a:p>
            <a:pPr lvl="1"/>
            <a:r>
              <a:rPr lang="en-US" sz="2600" dirty="0"/>
              <a:t>Basics</a:t>
            </a:r>
          </a:p>
          <a:p>
            <a:pPr lvl="1"/>
            <a:r>
              <a:rPr lang="en-US" sz="2600" dirty="0"/>
              <a:t>Ranking</a:t>
            </a:r>
          </a:p>
          <a:p>
            <a:pPr lvl="1"/>
            <a:r>
              <a:rPr lang="en-US" sz="2600" dirty="0"/>
              <a:t>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276064982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Memories &amp; News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/>
              <a:t>For </a:t>
            </a:r>
            <a:r>
              <a:rPr lang="ro-RO" sz="3000" b="1" dirty="0"/>
              <a:t>Business </a:t>
            </a:r>
            <a:r>
              <a:rPr lang="ro-RO" sz="3000" b="1" dirty="0" err="1"/>
              <a:t>Informatics</a:t>
            </a:r>
            <a:r>
              <a:rPr lang="ro-RO" sz="3000" dirty="0"/>
              <a:t> </a:t>
            </a:r>
            <a:r>
              <a:rPr lang="ro-RO" sz="3000" dirty="0" err="1"/>
              <a:t>and</a:t>
            </a:r>
            <a:r>
              <a:rPr lang="ro-RO" sz="3000" dirty="0"/>
              <a:t> </a:t>
            </a:r>
            <a:r>
              <a:rPr lang="ro-RO" sz="3000" b="1" dirty="0" err="1"/>
              <a:t>Statistics</a:t>
            </a:r>
            <a:r>
              <a:rPr lang="ro-RO" sz="3000" dirty="0"/>
              <a:t> graduates, a quick revision of </a:t>
            </a:r>
            <a:r>
              <a:rPr lang="ro-RO" sz="3000" b="1" dirty="0"/>
              <a:t>Baze de date</a:t>
            </a:r>
            <a:r>
              <a:rPr lang="ro-RO" sz="3000" dirty="0"/>
              <a:t> course is advisable</a:t>
            </a:r>
          </a:p>
          <a:p>
            <a:r>
              <a:rPr lang="ro-RO" sz="3000" dirty="0"/>
              <a:t>For other graduates basic and intermediate knowledge of database normalization and SQL is assumed</a:t>
            </a:r>
          </a:p>
          <a:p>
            <a:r>
              <a:rPr lang="ro-RO" sz="3000" dirty="0"/>
              <a:t>For all of you, access to </a:t>
            </a:r>
            <a:r>
              <a:rPr lang="ro-RO" sz="3000" b="1" dirty="0"/>
              <a:t>Baze de date</a:t>
            </a:r>
            <a:r>
              <a:rPr lang="ro-RO" sz="3000" dirty="0"/>
              <a:t> </a:t>
            </a:r>
            <a:r>
              <a:rPr lang="ro-RO" sz="3000" dirty="0" err="1"/>
              <a:t>course</a:t>
            </a:r>
            <a:r>
              <a:rPr lang="ro-RO" sz="3000" dirty="0"/>
              <a:t> (in Romanian), </a:t>
            </a:r>
            <a:r>
              <a:rPr lang="ro-RO" sz="3000" dirty="0" err="1"/>
              <a:t>including</a:t>
            </a:r>
            <a:r>
              <a:rPr lang="ro-RO" sz="3000" dirty="0"/>
              <a:t> </a:t>
            </a:r>
            <a:r>
              <a:rPr lang="ro-RO" sz="3000" dirty="0" err="1"/>
              <a:t>the</a:t>
            </a:r>
            <a:r>
              <a:rPr lang="ro-RO" sz="3000" dirty="0"/>
              <a:t> text </a:t>
            </a:r>
            <a:r>
              <a:rPr lang="ro-RO" sz="3000" dirty="0" err="1"/>
              <a:t>and</a:t>
            </a:r>
            <a:r>
              <a:rPr lang="ro-RO" sz="3000" dirty="0"/>
              <a:t> </a:t>
            </a:r>
            <a:r>
              <a:rPr lang="ro-RO" sz="3000" dirty="0" err="1"/>
              <a:t>scripts</a:t>
            </a:r>
            <a:r>
              <a:rPr lang="ro-RO" sz="3000" dirty="0"/>
              <a:t> for </a:t>
            </a:r>
            <a:r>
              <a:rPr lang="ro-RO" sz="3000" b="1" dirty="0"/>
              <a:t>SQL. Dialecte DB2, Oracle, </a:t>
            </a:r>
            <a:r>
              <a:rPr lang="ro-RO" sz="3000" b="1" dirty="0" err="1"/>
              <a:t>PostgreSQL</a:t>
            </a:r>
            <a:r>
              <a:rPr lang="ro-RO" sz="3000" b="1" dirty="0"/>
              <a:t> și SQL Server </a:t>
            </a:r>
            <a:r>
              <a:rPr lang="ro-RO" sz="3000" dirty="0" err="1"/>
              <a:t>book</a:t>
            </a:r>
            <a:r>
              <a:rPr lang="ro-RO" sz="3000" dirty="0"/>
              <a:t> </a:t>
            </a:r>
            <a:r>
              <a:rPr lang="ro-RO" sz="3000" dirty="0" err="1"/>
              <a:t>is</a:t>
            </a:r>
            <a:r>
              <a:rPr lang="ro-RO" sz="3000" dirty="0"/>
              <a:t> </a:t>
            </a:r>
            <a:r>
              <a:rPr lang="ro-RO" sz="3000" dirty="0" err="1"/>
              <a:t>provided</a:t>
            </a:r>
            <a:r>
              <a:rPr lang="ro-RO" sz="3000" dirty="0"/>
              <a:t> at </a:t>
            </a:r>
            <a:r>
              <a:rPr lang="ro-RO" sz="3000" dirty="0">
                <a:hlinkClick r:id="rId2"/>
              </a:rPr>
              <a:t>https://github.com/marinfotache/Baze-de-date-I</a:t>
            </a:r>
            <a:r>
              <a:rPr lang="ro-RO" sz="3000" dirty="0"/>
              <a:t> (</a:t>
            </a:r>
            <a:r>
              <a:rPr lang="ro-RO" sz="3000" dirty="0" err="1"/>
              <a:t>from</a:t>
            </a:r>
            <a:r>
              <a:rPr lang="ro-RO" sz="3000" dirty="0"/>
              <a:t> </a:t>
            </a:r>
            <a:r>
              <a:rPr lang="ro-RO" sz="3000" dirty="0">
                <a:hlinkClick r:id="rId3"/>
              </a:rPr>
              <a:t>https://github.com/marinfotache/Baze-de-date-I/tree/master/SQL.%20Dialecte%20DB2-%20Oracle-%20PostgreSQL%20si%20SQL%20Server</a:t>
            </a:r>
            <a:r>
              <a:rPr lang="ro-RO" sz="3000" dirty="0"/>
              <a:t> </a:t>
            </a:r>
            <a:r>
              <a:rPr lang="ro-RO" sz="3000" dirty="0" err="1"/>
              <a:t>see</a:t>
            </a:r>
            <a:r>
              <a:rPr lang="ro-RO" sz="3000" dirty="0"/>
              <a:t> </a:t>
            </a:r>
            <a:r>
              <a:rPr lang="ro-RO" sz="3000" dirty="0" err="1"/>
              <a:t>chapters</a:t>
            </a:r>
            <a:r>
              <a:rPr lang="ro-RO" sz="3000" dirty="0"/>
              <a:t> 1-12)</a:t>
            </a:r>
          </a:p>
          <a:p>
            <a:r>
              <a:rPr lang="ro-RO" sz="3000" dirty="0" err="1"/>
              <a:t>Some</a:t>
            </a:r>
            <a:r>
              <a:rPr lang="ro-RO" sz="3000" dirty="0"/>
              <a:t> of </a:t>
            </a:r>
            <a:r>
              <a:rPr lang="ro-RO" sz="3000" dirty="0" err="1"/>
              <a:t>the</a:t>
            </a:r>
            <a:r>
              <a:rPr lang="ro-RO" sz="3000" dirty="0"/>
              <a:t> </a:t>
            </a:r>
            <a:r>
              <a:rPr lang="ro-RO" sz="3000" dirty="0" err="1"/>
              <a:t>scripts</a:t>
            </a:r>
            <a:r>
              <a:rPr lang="ro-RO" sz="3000" dirty="0"/>
              <a:t> </a:t>
            </a:r>
            <a:r>
              <a:rPr lang="ro-RO" sz="3000" dirty="0" err="1"/>
              <a:t>written</a:t>
            </a:r>
            <a:r>
              <a:rPr lang="ro-RO" sz="3000" dirty="0"/>
              <a:t>/</a:t>
            </a:r>
            <a:r>
              <a:rPr lang="ro-RO" sz="3000" dirty="0" err="1"/>
              <a:t>discussed</a:t>
            </a:r>
            <a:r>
              <a:rPr lang="ro-RO" sz="3000" dirty="0"/>
              <a:t> </a:t>
            </a:r>
            <a:r>
              <a:rPr lang="ro-RO" sz="3000" dirty="0" err="1"/>
              <a:t>during</a:t>
            </a:r>
            <a:r>
              <a:rPr lang="ro-RO" sz="3000" dirty="0"/>
              <a:t> </a:t>
            </a:r>
            <a:r>
              <a:rPr lang="ro-RO" sz="3000" dirty="0" err="1"/>
              <a:t>lectures</a:t>
            </a:r>
            <a:r>
              <a:rPr lang="ro-RO" sz="3000" dirty="0"/>
              <a:t> </a:t>
            </a:r>
            <a:r>
              <a:rPr lang="ro-RO" sz="3000" dirty="0" err="1"/>
              <a:t>and</a:t>
            </a:r>
            <a:r>
              <a:rPr lang="ro-RO" sz="3000" dirty="0"/>
              <a:t> </a:t>
            </a:r>
            <a:r>
              <a:rPr lang="ro-RO" sz="3000" dirty="0" err="1"/>
              <a:t>labs</a:t>
            </a:r>
            <a:r>
              <a:rPr lang="ro-RO" sz="3000" dirty="0"/>
              <a:t> </a:t>
            </a:r>
            <a:r>
              <a:rPr lang="ro-RO" sz="3000" dirty="0" err="1"/>
              <a:t>will</a:t>
            </a:r>
            <a:r>
              <a:rPr lang="ro-RO" sz="3000" dirty="0"/>
              <a:t> </a:t>
            </a:r>
            <a:r>
              <a:rPr lang="ro-RO" sz="3000" dirty="0" err="1"/>
              <a:t>be</a:t>
            </a:r>
            <a:r>
              <a:rPr lang="ro-RO" sz="3000" dirty="0"/>
              <a:t> </a:t>
            </a:r>
            <a:r>
              <a:rPr lang="ro-RO" sz="3000" dirty="0" err="1"/>
              <a:t>loaded</a:t>
            </a:r>
            <a:r>
              <a:rPr lang="ro-RO" sz="3000" dirty="0"/>
              <a:t> on </a:t>
            </a:r>
            <a:r>
              <a:rPr lang="ro-RO" sz="3000" dirty="0" err="1"/>
              <a:t>the</a:t>
            </a:r>
            <a:r>
              <a:rPr lang="ro-RO" sz="3000" dirty="0"/>
              <a:t> FEAA portal (</a:t>
            </a:r>
            <a:r>
              <a:rPr lang="ro-RO" sz="3000" dirty="0" err="1"/>
              <a:t>course’s</a:t>
            </a:r>
            <a:r>
              <a:rPr lang="ro-RO" sz="3000" dirty="0"/>
              <a:t> </a:t>
            </a:r>
            <a:r>
              <a:rPr lang="ro-RO" sz="3000" dirty="0" err="1"/>
              <a:t>section</a:t>
            </a:r>
            <a:r>
              <a:rPr lang="ro-RO" sz="3000" dirty="0"/>
              <a:t>)</a:t>
            </a:r>
          </a:p>
          <a:p>
            <a:r>
              <a:rPr lang="ro-RO" sz="3000" dirty="0" err="1"/>
              <a:t>First</a:t>
            </a:r>
            <a:r>
              <a:rPr lang="ro-RO" sz="3000" dirty="0"/>
              <a:t> </a:t>
            </a:r>
            <a:r>
              <a:rPr lang="ro-RO" sz="3000" dirty="0" err="1"/>
              <a:t>assessment</a:t>
            </a:r>
            <a:r>
              <a:rPr lang="ro-RO" sz="3000" dirty="0"/>
              <a:t> </a:t>
            </a:r>
            <a:r>
              <a:rPr lang="ro-RO" sz="3000" dirty="0" err="1"/>
              <a:t>concerns</a:t>
            </a:r>
            <a:r>
              <a:rPr lang="ro-RO" sz="3000" dirty="0"/>
              <a:t> Oracle SQL (</a:t>
            </a:r>
            <a:r>
              <a:rPr lang="ro-RO" sz="3000" dirty="0" err="1"/>
              <a:t>see</a:t>
            </a:r>
            <a:r>
              <a:rPr lang="ro-RO" sz="3000" dirty="0"/>
              <a:t> </a:t>
            </a:r>
            <a:r>
              <a:rPr lang="ro-RO" sz="3000" dirty="0" err="1"/>
              <a:t>syllabus</a:t>
            </a:r>
            <a:r>
              <a:rPr lang="ro-RO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628530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PIVOT/UNPIVOT in Oracle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>
                <a:latin typeface="Avenir Medium" panose="02000503020000020003" pitchFamily="2" charset="0"/>
              </a:rPr>
              <a:t>PIVOT and UNPIVOT Operators in Oracle Database 11g Release 1</a:t>
            </a:r>
          </a:p>
          <a:p>
            <a:pPr marL="402336" lvl="1" indent="0">
              <a:buNone/>
            </a:pPr>
            <a:r>
              <a:rPr lang="en-US" sz="2600" dirty="0">
                <a:latin typeface="Avenir Medium" panose="02000503020000020003" pitchFamily="2" charset="0"/>
                <a:hlinkClick r:id="rId2"/>
              </a:rPr>
              <a:t>https://oracle-base.com/articles/11g/pivot-and-unpivot-operators-11gr1</a:t>
            </a:r>
            <a:endParaRPr lang="en-US" sz="26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</a:rPr>
              <a:t>How to Convert Rows to Columns and Back Again with SQL (Aka PIVOT and UNPIVOT)</a:t>
            </a:r>
          </a:p>
          <a:p>
            <a:pPr marL="402336" lvl="1" indent="0">
              <a:buNone/>
            </a:pPr>
            <a:r>
              <a:rPr lang="en-US" sz="2600" dirty="0">
                <a:latin typeface="Avenir Medium" panose="02000503020000020003" pitchFamily="2" charset="0"/>
                <a:hlinkClick r:id="rId3"/>
              </a:rPr>
              <a:t>https://blogs.oracle.com/sql/how-to-convert-rows-to-columns-and-back-again-with-sql-aka-pivot-and-unpivot</a:t>
            </a:r>
            <a:endParaRPr lang="en-US" sz="26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</a:rPr>
              <a:t>Oracle Database 11g: The Top Features for DBAs and Developers</a:t>
            </a:r>
          </a:p>
          <a:p>
            <a:pPr marL="402336" lvl="1" indent="0">
              <a:buNone/>
            </a:pPr>
            <a:r>
              <a:rPr lang="en-US" sz="2200" dirty="0">
                <a:latin typeface="Avenir Medium" panose="02000503020000020003" pitchFamily="2" charset="0"/>
                <a:hlinkClick r:id="rId4"/>
              </a:rPr>
              <a:t>https://www.oracle.com/technetwork/articles/sql/11g-pivot-097235.html</a:t>
            </a:r>
            <a:endParaRPr lang="en-US" sz="22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</a:rPr>
              <a:t>How to use the Oracle SQL PIVOT Clause</a:t>
            </a:r>
          </a:p>
          <a:p>
            <a:pPr marL="402336" lvl="1" indent="0">
              <a:buNone/>
            </a:pPr>
            <a:r>
              <a:rPr lang="en-US" sz="2200" dirty="0">
                <a:latin typeface="Avenir Medium" panose="02000503020000020003" pitchFamily="2" charset="0"/>
                <a:hlinkClick r:id="rId5"/>
              </a:rPr>
              <a:t>https://www.youtube.com/watch?v=brkxkXbwtnc</a:t>
            </a:r>
            <a:endParaRPr lang="en-US" sz="22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</a:rPr>
              <a:t>pivot and unpivot queries in 11g</a:t>
            </a:r>
          </a:p>
          <a:p>
            <a:pPr marL="402336" lvl="1" indent="0">
              <a:buNone/>
            </a:pPr>
            <a:r>
              <a:rPr lang="en-US" sz="2200" dirty="0">
                <a:latin typeface="Avenir Medium" panose="02000503020000020003" pitchFamily="2" charset="0"/>
                <a:hlinkClick r:id="rId6"/>
              </a:rPr>
              <a:t>http://www.oracle-developer.net/display.php?id=506</a:t>
            </a:r>
            <a:endParaRPr lang="en-US" sz="22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</a:rPr>
              <a:t>The awesome Pivot and Unpivot Features in Oracle SQL</a:t>
            </a:r>
          </a:p>
          <a:p>
            <a:pPr marL="402336" lvl="1" indent="0">
              <a:buNone/>
            </a:pPr>
            <a:r>
              <a:rPr lang="en-US" sz="2200" dirty="0">
                <a:latin typeface="Avenir Medium" panose="02000503020000020003" pitchFamily="2" charset="0"/>
                <a:hlinkClick r:id="rId7"/>
              </a:rPr>
              <a:t>http://sql.standout-dev.com/2016/06/the-pivot-and-unpivot-features-on-oracle-sql/</a:t>
            </a:r>
            <a:endParaRPr lang="en-US" sz="2200" dirty="0">
              <a:latin typeface="Avenir Medium" panose="02000503020000020003" pitchFamily="2" charset="0"/>
            </a:endParaRPr>
          </a:p>
          <a:p>
            <a:pPr marL="402336" lvl="1" indent="0">
              <a:buNone/>
            </a:pPr>
            <a:endParaRPr lang="en-US" sz="2200" dirty="0">
              <a:latin typeface="Avenir Medium" panose="02000503020000020003" pitchFamily="2" charset="0"/>
            </a:endParaRPr>
          </a:p>
          <a:p>
            <a:pPr marL="402336" lvl="1" indent="0">
              <a:buNone/>
            </a:pPr>
            <a:endParaRPr lang="en-US" sz="2200" dirty="0">
              <a:latin typeface="Avenir Medium" panose="02000503020000020003" pitchFamily="2" charset="0"/>
            </a:endParaRPr>
          </a:p>
          <a:p>
            <a:pPr lvl="1"/>
            <a:endParaRPr lang="en-US" sz="2200" dirty="0">
              <a:latin typeface="Avenir Medium" panose="02000503020000020003" pitchFamily="2" charset="0"/>
            </a:endParaRPr>
          </a:p>
          <a:p>
            <a:pPr lvl="1"/>
            <a:endParaRPr lang="en-US" sz="2200" dirty="0">
              <a:latin typeface="Avenir Medium" panose="02000503020000020003" pitchFamily="2" charset="0"/>
            </a:endParaRPr>
          </a:p>
          <a:p>
            <a:pPr lvl="1"/>
            <a:endParaRPr lang="en-US" sz="2600" dirty="0">
              <a:latin typeface="Avenir Medium" panose="02000503020000020003" pitchFamily="2" charset="0"/>
            </a:endParaRPr>
          </a:p>
          <a:p>
            <a:pPr lvl="1"/>
            <a:endParaRPr lang="en-US" sz="2600" dirty="0">
              <a:latin typeface="Avenir Medium" panose="02000503020000020003" pitchFamily="2" charset="0"/>
            </a:endParaRPr>
          </a:p>
          <a:p>
            <a:pPr lvl="1"/>
            <a:endParaRPr lang="en-US" sz="26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9688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&amp; free resources in English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W3schools – SQL Tutorial, 2015 (ultra-beginners)</a:t>
            </a:r>
          </a:p>
          <a:p>
            <a:pPr marL="82296" indent="0">
              <a:buNone/>
            </a:pPr>
            <a:r>
              <a:rPr lang="en-US" sz="2800" u="sng" dirty="0">
                <a:hlinkClick r:id="rId2"/>
              </a:rPr>
              <a:t>http://www.w3schools.com/sql/default.asp</a:t>
            </a:r>
            <a:r>
              <a:rPr lang="ro-RO" sz="2800" dirty="0">
                <a:effectLst/>
              </a:rPr>
              <a:t> </a:t>
            </a:r>
          </a:p>
          <a:p>
            <a:endParaRPr lang="en-US" sz="2800" b="1" dirty="0"/>
          </a:p>
          <a:p>
            <a:r>
              <a:rPr lang="en-US" sz="2800" dirty="0" err="1"/>
              <a:t>Plew</a:t>
            </a:r>
            <a:r>
              <a:rPr lang="en-US" sz="2800" dirty="0"/>
              <a:t>, R. and Stephens, R. - </a:t>
            </a:r>
            <a:r>
              <a:rPr lang="en-US" sz="2800" dirty="0" err="1"/>
              <a:t>Sams</a:t>
            </a:r>
            <a:r>
              <a:rPr lang="en-US" sz="2800" dirty="0"/>
              <a:t> Teach Yourself SQL in 24 Hours, </a:t>
            </a:r>
            <a:r>
              <a:rPr lang="en-US" sz="2800" dirty="0" err="1"/>
              <a:t>Sams</a:t>
            </a:r>
            <a:r>
              <a:rPr lang="en-US" sz="2800" dirty="0"/>
              <a:t> Publishing, 2003, freely available at </a:t>
            </a:r>
            <a:r>
              <a:rPr lang="en-US" sz="2800" u="sng" dirty="0">
                <a:hlinkClick r:id="rId3"/>
              </a:rPr>
              <a:t>http://www.informit.com/library/library.aspx?b=STY_Sql_24hours</a:t>
            </a:r>
            <a:endParaRPr lang="ro-RO" sz="2800" dirty="0"/>
          </a:p>
          <a:p>
            <a:endParaRPr lang="en-US" sz="2800" dirty="0"/>
          </a:p>
          <a:p>
            <a:r>
              <a:rPr lang="en-US" sz="2800" dirty="0"/>
              <a:t>Intro to SQL: Querying and managing data</a:t>
            </a:r>
            <a:endParaRPr lang="ro-RO" sz="2800" dirty="0"/>
          </a:p>
          <a:p>
            <a:pPr marL="82296" indent="0">
              <a:buNone/>
            </a:pPr>
            <a:r>
              <a:rPr lang="ro-RO" sz="3000" dirty="0">
                <a:hlinkClick r:id="rId4"/>
              </a:rPr>
              <a:t>https://www.khanacademy.org/computing/computer-programming/sql</a:t>
            </a: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r>
              <a:rPr lang="ro-RO" sz="2800" dirty="0"/>
              <a:t>SQL Problems and solutions (S. I. Moiseenko)</a:t>
            </a:r>
          </a:p>
          <a:p>
            <a:pPr marL="82296" indent="0">
              <a:buNone/>
            </a:pPr>
            <a:r>
              <a:rPr lang="ro-RO" sz="3000" dirty="0">
                <a:hlinkClick r:id="rId5"/>
              </a:rPr>
              <a:t>http://www.sql-tutorial.ru/en/content.html</a:t>
            </a: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95603445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youtube tutorials on SQL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/>
          </a:p>
          <a:p>
            <a:r>
              <a:rPr lang="en-US" sz="2800"/>
              <a:t>SQL for Beginners. Learn basics of SQL in 1 Hour</a:t>
            </a:r>
          </a:p>
          <a:p>
            <a:pPr marL="82296" indent="0">
              <a:buNone/>
            </a:pPr>
            <a:r>
              <a:rPr lang="en-US" sz="2800" u="sng">
                <a:hlinkClick r:id="rId2"/>
              </a:rPr>
              <a:t>https://www.youtube.com/watch?v=7Vtl2WggqOg</a:t>
            </a:r>
            <a:endParaRPr lang="en-US" sz="2800" u="sng"/>
          </a:p>
          <a:p>
            <a:pPr marL="82296" indent="0">
              <a:buNone/>
            </a:pPr>
            <a:endParaRPr lang="en-US" sz="2800" b="1"/>
          </a:p>
          <a:p>
            <a:r>
              <a:rPr lang="en-US" sz="3000" dirty="0"/>
              <a:t>SQL Crash Course - Beginner to Intermediate</a:t>
            </a:r>
          </a:p>
          <a:p>
            <a:pPr marL="82296" indent="0">
              <a:buNone/>
            </a:pPr>
            <a:r>
              <a:rPr lang="en-US" sz="3000" dirty="0">
                <a:hlinkClick r:id="rId3"/>
              </a:rPr>
              <a:t>https://www.youtube.com/watch?v=nWeW3sCmD2k</a:t>
            </a:r>
            <a:endParaRPr lang="en-US" sz="3000" dirty="0"/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99125519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(Mini</a:t>
            </a:r>
            <a:r>
              <a:rPr lang="ro-RO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)Portal 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SQL </a:t>
            </a:r>
            <a:r>
              <a:rPr lang="ro-RO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/>
          </a:p>
          <a:p>
            <a:r>
              <a:rPr lang="en-US" sz="3000" dirty="0"/>
              <a:t>How do I learn SQL? What are some good online resources, like websites, blogs, or videos?</a:t>
            </a:r>
          </a:p>
          <a:p>
            <a:pPr marL="82296" indent="0">
              <a:buNone/>
            </a:pPr>
            <a:r>
              <a:rPr lang="en-US" sz="3000" dirty="0">
                <a:hlinkClick r:id="rId2"/>
              </a:rPr>
              <a:t>https://www.quora.com/How-do-I-learn-SQL-What-are-some-good-online-resources-like-websites-blogs-or-videos</a:t>
            </a:r>
            <a:endParaRPr lang="en-US" sz="3000" dirty="0"/>
          </a:p>
          <a:p>
            <a:pPr marL="82296" indent="0">
              <a:buNone/>
            </a:pPr>
            <a:endParaRPr lang="en-US" sz="3000" dirty="0"/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45366103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Oracle Database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8534400" cy="6019800"/>
          </a:xfrm>
        </p:spPr>
        <p:txBody>
          <a:bodyPr>
            <a:normAutofit/>
          </a:bodyPr>
          <a:lstStyle/>
          <a:p>
            <a:r>
              <a:rPr lang="en-US" sz="3000" dirty="0"/>
              <a:t>The current version of ODS for this course is 12c but also Oracle 11g is OK </a:t>
            </a:r>
          </a:p>
          <a:p>
            <a:r>
              <a:rPr lang="en-US" sz="3000" dirty="0"/>
              <a:t>FEAA students have an account created (by prof. </a:t>
            </a:r>
            <a:r>
              <a:rPr lang="en-US" sz="3000" dirty="0" err="1"/>
              <a:t>Strîmbei</a:t>
            </a:r>
            <a:r>
              <a:rPr lang="en-US" sz="3000" dirty="0"/>
              <a:t>) on the FEAA Oracle DB Server; unfortunately, the FEAA server is not accessible outside FEAA labs; so, </a:t>
            </a:r>
          </a:p>
          <a:p>
            <a:r>
              <a:rPr lang="en-US" sz="3000" dirty="0"/>
              <a:t>Please install Oracle Database Server (ODS) on your personal computers</a:t>
            </a:r>
          </a:p>
          <a:p>
            <a:r>
              <a:rPr lang="en-US" sz="3000" dirty="0"/>
              <a:t>ODS is free (for learning purposes); installation files are  available at </a:t>
            </a:r>
            <a:r>
              <a:rPr lang="en-US" sz="3000" dirty="0">
                <a:hlinkClick r:id="rId2"/>
              </a:rPr>
              <a:t>http://www.oracle.com/us/products/database/enterprise-edition/overview/index.html#ct02-Download</a:t>
            </a:r>
            <a:r>
              <a:rPr lang="en-US" sz="3000" dirty="0"/>
              <a:t>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55149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Oracle Database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85344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A tutorial (made by Mr. </a:t>
            </a:r>
            <a:r>
              <a:rPr lang="en-US" sz="3000" dirty="0" err="1"/>
              <a:t>Strîmbei</a:t>
            </a:r>
            <a:r>
              <a:rPr lang="en-US" sz="3000" dirty="0"/>
              <a:t> for Windows operating system) is available at: </a:t>
            </a:r>
            <a:r>
              <a:rPr lang="en-US" sz="1900" dirty="0">
                <a:hlinkClick r:id="rId2"/>
              </a:rPr>
              <a:t>https://github.com/marinfotache/Database-Logic-in-Business-Applications/blob/master/01_Oracle%20SQL/Win64_Instalare%20Oracle12c.pdf</a:t>
            </a:r>
            <a:endParaRPr lang="en-US" sz="1900" dirty="0"/>
          </a:p>
          <a:p>
            <a:r>
              <a:rPr lang="en-US" sz="3000" dirty="0"/>
              <a:t>More recent/comprehensive tutorials for ODS installation on Windows:</a:t>
            </a:r>
          </a:p>
          <a:p>
            <a:pPr lvl="1"/>
            <a:r>
              <a:rPr lang="ro-RO" sz="1700" dirty="0" err="1">
                <a:latin typeface="Avenir Medium" panose="02000503020000020003" pitchFamily="2" charset="0"/>
              </a:rPr>
              <a:t>Installing</a:t>
            </a:r>
            <a:r>
              <a:rPr lang="ro-RO" sz="1700" dirty="0">
                <a:latin typeface="Avenir Medium" panose="02000503020000020003" pitchFamily="2" charset="0"/>
              </a:rPr>
              <a:t> Oracle </a:t>
            </a:r>
            <a:r>
              <a:rPr lang="ro-RO" sz="1700" dirty="0" err="1">
                <a:latin typeface="Avenir Medium" panose="02000503020000020003" pitchFamily="2" charset="0"/>
              </a:rPr>
              <a:t>Database</a:t>
            </a:r>
            <a:r>
              <a:rPr lang="ro-RO" sz="1700" dirty="0">
                <a:latin typeface="Avenir Medium" panose="02000503020000020003" pitchFamily="2" charset="0"/>
              </a:rPr>
              <a:t> 12c on Windows</a:t>
            </a:r>
          </a:p>
          <a:p>
            <a:pPr marL="402336" lvl="1" indent="0">
              <a:buNone/>
            </a:pPr>
            <a:r>
              <a:rPr lang="ro-RO" sz="1700" dirty="0">
                <a:latin typeface="Avenir Medium" panose="02000503020000020003" pitchFamily="2" charset="0"/>
                <a:hlinkClick r:id="rId3"/>
              </a:rPr>
              <a:t>https://www.oracle.com/webfolder/technetwork/tutorials/obe/db/12c/r1/Windows_DB_Install_OBE/Installing_Oracle_Db12c_Windows.html</a:t>
            </a:r>
            <a:endParaRPr lang="ro-RO" sz="1700" dirty="0">
              <a:latin typeface="Avenir Medium" panose="02000503020000020003" pitchFamily="2" charset="0"/>
            </a:endParaRPr>
          </a:p>
          <a:p>
            <a:pPr lvl="1"/>
            <a:r>
              <a:rPr lang="ro-RO" sz="1700" dirty="0" err="1">
                <a:latin typeface="Avenir Medium" panose="02000503020000020003" pitchFamily="2" charset="0"/>
              </a:rPr>
              <a:t>How</a:t>
            </a:r>
            <a:r>
              <a:rPr lang="ro-RO" sz="1700" dirty="0">
                <a:latin typeface="Avenir Medium" panose="02000503020000020003" pitchFamily="2" charset="0"/>
              </a:rPr>
              <a:t> </a:t>
            </a:r>
            <a:r>
              <a:rPr lang="ro-RO" sz="1700" dirty="0" err="1">
                <a:latin typeface="Avenir Medium" panose="02000503020000020003" pitchFamily="2" charset="0"/>
              </a:rPr>
              <a:t>to</a:t>
            </a:r>
            <a:r>
              <a:rPr lang="ro-RO" sz="1700" dirty="0">
                <a:latin typeface="Avenir Medium" panose="02000503020000020003" pitchFamily="2" charset="0"/>
              </a:rPr>
              <a:t> </a:t>
            </a:r>
            <a:r>
              <a:rPr lang="ro-RO" sz="1700" dirty="0" err="1">
                <a:latin typeface="Avenir Medium" panose="02000503020000020003" pitchFamily="2" charset="0"/>
              </a:rPr>
              <a:t>Install</a:t>
            </a:r>
            <a:r>
              <a:rPr lang="ro-RO" sz="1700" dirty="0">
                <a:latin typeface="Avenir Medium" panose="02000503020000020003" pitchFamily="2" charset="0"/>
              </a:rPr>
              <a:t> Oracle </a:t>
            </a:r>
            <a:r>
              <a:rPr lang="ro-RO" sz="1700" dirty="0" err="1">
                <a:latin typeface="Avenir Medium" panose="02000503020000020003" pitchFamily="2" charset="0"/>
              </a:rPr>
              <a:t>Database</a:t>
            </a:r>
            <a:r>
              <a:rPr lang="ro-RO" sz="1700" dirty="0">
                <a:latin typeface="Avenir Medium" panose="02000503020000020003" pitchFamily="2" charset="0"/>
              </a:rPr>
              <a:t> 12c on Windows 10</a:t>
            </a:r>
          </a:p>
          <a:p>
            <a:pPr marL="402336" lvl="1" indent="0">
              <a:buNone/>
            </a:pPr>
            <a:r>
              <a:rPr lang="ro-RO" sz="1700" dirty="0">
                <a:latin typeface="Avenir Medium" panose="02000503020000020003" pitchFamily="2" charset="0"/>
                <a:hlinkClick r:id="rId4"/>
              </a:rPr>
              <a:t>https://www.youtube.com/watch?v=nD2bN1t-CwI</a:t>
            </a:r>
            <a:endParaRPr lang="ro-RO" sz="1700" dirty="0">
              <a:latin typeface="Avenir Medium" panose="02000503020000020003" pitchFamily="2" charset="0"/>
            </a:endParaRPr>
          </a:p>
          <a:p>
            <a:pPr lvl="1"/>
            <a:r>
              <a:rPr lang="ro-RO" sz="1600" dirty="0" err="1">
                <a:latin typeface="Avenir Medium" panose="02000503020000020003" pitchFamily="2" charset="0"/>
              </a:rPr>
              <a:t>Install</a:t>
            </a:r>
            <a:r>
              <a:rPr lang="ro-RO" sz="1600" dirty="0">
                <a:latin typeface="Avenir Medium" panose="02000503020000020003" pitchFamily="2" charset="0"/>
              </a:rPr>
              <a:t> Oracle</a:t>
            </a:r>
          </a:p>
          <a:p>
            <a:pPr marL="402336" lvl="1" indent="0">
              <a:buNone/>
            </a:pPr>
            <a:r>
              <a:rPr lang="ro-RO" sz="1600" dirty="0">
                <a:latin typeface="Avenir Medium" panose="02000503020000020003" pitchFamily="2" charset="0"/>
                <a:hlinkClick r:id="rId5"/>
              </a:rPr>
              <a:t>http://www.oracletutorial.com/getting-started/install-oracle/</a:t>
            </a:r>
            <a:endParaRPr lang="ro-RO" sz="1600" dirty="0">
              <a:latin typeface="Avenir Medium" panose="02000503020000020003" pitchFamily="2" charset="0"/>
            </a:endParaRPr>
          </a:p>
          <a:p>
            <a:pPr lvl="1"/>
            <a:r>
              <a:rPr lang="ro-RO" sz="1600" dirty="0" err="1">
                <a:latin typeface="Avenir Medium" panose="02000503020000020003" pitchFamily="2" charset="0"/>
              </a:rPr>
              <a:t>Installing</a:t>
            </a:r>
            <a:r>
              <a:rPr lang="ro-RO" sz="1600" dirty="0">
                <a:latin typeface="Avenir Medium" panose="02000503020000020003" pitchFamily="2" charset="0"/>
              </a:rPr>
              <a:t> </a:t>
            </a:r>
            <a:r>
              <a:rPr lang="ro-RO" sz="1600" dirty="0" err="1">
                <a:latin typeface="Avenir Medium" panose="02000503020000020003" pitchFamily="2" charset="0"/>
              </a:rPr>
              <a:t>and</a:t>
            </a:r>
            <a:r>
              <a:rPr lang="ro-RO" sz="1600" dirty="0">
                <a:latin typeface="Avenir Medium" panose="02000503020000020003" pitchFamily="2" charset="0"/>
              </a:rPr>
              <a:t> </a:t>
            </a:r>
            <a:r>
              <a:rPr lang="ro-RO" sz="1600" dirty="0" err="1">
                <a:latin typeface="Avenir Medium" panose="02000503020000020003" pitchFamily="2" charset="0"/>
              </a:rPr>
              <a:t>configuring</a:t>
            </a:r>
            <a:r>
              <a:rPr lang="ro-RO" sz="1600" dirty="0">
                <a:latin typeface="Avenir Medium" panose="02000503020000020003" pitchFamily="2" charset="0"/>
              </a:rPr>
              <a:t> Oracle </a:t>
            </a:r>
            <a:r>
              <a:rPr lang="ro-RO" sz="1600" dirty="0" err="1">
                <a:latin typeface="Avenir Medium" panose="02000503020000020003" pitchFamily="2" charset="0"/>
              </a:rPr>
              <a:t>Database</a:t>
            </a:r>
            <a:r>
              <a:rPr lang="ro-RO" sz="1600" dirty="0">
                <a:latin typeface="Avenir Medium" panose="02000503020000020003" pitchFamily="2" charset="0"/>
              </a:rPr>
              <a:t> 12c</a:t>
            </a:r>
          </a:p>
          <a:p>
            <a:pPr marL="402336" lvl="1" indent="0">
              <a:buNone/>
            </a:pPr>
            <a:r>
              <a:rPr lang="ro-RO" sz="1600" dirty="0">
                <a:latin typeface="Avenir Medium" panose="02000503020000020003" pitchFamily="2" charset="0"/>
                <a:hlinkClick r:id="rId6"/>
              </a:rPr>
              <a:t>https://o7planning.org/en/10347/installing-and-configuring-oracle-database-12c</a:t>
            </a:r>
            <a:endParaRPr lang="ro-RO" sz="1600" dirty="0">
              <a:latin typeface="Avenir Medium" panose="02000503020000020003" pitchFamily="2" charset="0"/>
            </a:endParaRPr>
          </a:p>
          <a:p>
            <a:r>
              <a:rPr lang="en-US" sz="3000" dirty="0"/>
              <a:t>In case of unsolved ODS installation problems, the F1 key is </a:t>
            </a:r>
            <a:r>
              <a:rPr lang="en-US" sz="3000" dirty="0">
                <a:hlinkClick r:id="rId7"/>
              </a:rPr>
              <a:t>catalin.strimbei@gmail.com</a:t>
            </a:r>
            <a:r>
              <a:rPr lang="en-US" sz="3000" dirty="0"/>
              <a:t> address</a:t>
            </a:r>
          </a:p>
          <a:p>
            <a:r>
              <a:rPr lang="en-US" sz="3000" dirty="0"/>
              <a:t>Mac OS users would install ODS with VirtualBox – see </a:t>
            </a:r>
            <a:r>
              <a:rPr lang="en-US" sz="3000" dirty="0">
                <a:hlinkClick r:id="rId8"/>
              </a:rPr>
              <a:t>https://blogs.oracle.com/opal/entry/the_easiest_way_to_enable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627576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Oracle 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The client app for connecting to Oracle Database Server is </a:t>
            </a:r>
            <a:r>
              <a:rPr lang="en-US" sz="3000" b="1" dirty="0"/>
              <a:t>Oracle SQL Developer</a:t>
            </a:r>
          </a:p>
          <a:p>
            <a:r>
              <a:rPr lang="en-US" sz="3000" b="1" dirty="0"/>
              <a:t>Oracle SQL Developer </a:t>
            </a:r>
            <a:r>
              <a:rPr lang="en-US" sz="3000" dirty="0"/>
              <a:t>is free – for installation see:</a:t>
            </a:r>
          </a:p>
          <a:p>
            <a:pPr lvl="1"/>
            <a:r>
              <a:rPr lang="en-US" sz="2600" dirty="0"/>
              <a:t>Oracle SQL Developer: Setup and Configuration</a:t>
            </a:r>
          </a:p>
          <a:p>
            <a:pPr marL="402336" lvl="1" indent="0">
              <a:buNone/>
            </a:pPr>
            <a:r>
              <a:rPr lang="en-US" sz="2600" dirty="0">
                <a:hlinkClick r:id="rId2"/>
              </a:rPr>
              <a:t>https://www.youtube.com/watch?v=w0y2mwI3aG8&amp;list=PL_qNe_aTKkIUUzDEJ7KuvyldBuynyoDb2&amp;index=34&amp;t=0s</a:t>
            </a:r>
            <a:endParaRPr lang="en-US" sz="2600" dirty="0"/>
          </a:p>
          <a:p>
            <a:pPr lvl="1"/>
            <a:endParaRPr lang="en-US" sz="2600" dirty="0"/>
          </a:p>
          <a:p>
            <a:r>
              <a:rPr lang="en-US" sz="3000" dirty="0">
                <a:sym typeface="Wingdings" panose="05000000000000000000" pitchFamily="2" charset="2"/>
              </a:rPr>
              <a:t>With SQL Developer on your laptot/desktop you can connect to every database server, locally or remote (it is not the case of FEAA Oracle DB Server!)   </a:t>
            </a:r>
          </a:p>
          <a:p>
            <a:r>
              <a:rPr lang="ro-RO" dirty="0"/>
              <a:t>For </a:t>
            </a:r>
            <a:r>
              <a:rPr lang="ro-RO" dirty="0" err="1"/>
              <a:t>installation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main</a:t>
            </a:r>
            <a:r>
              <a:rPr lang="ro-RO" dirty="0"/>
              <a:t> </a:t>
            </a:r>
            <a:r>
              <a:rPr lang="ro-RO" dirty="0" err="1"/>
              <a:t>options</a:t>
            </a:r>
            <a:r>
              <a:rPr lang="ro-RO" dirty="0"/>
              <a:t> – </a:t>
            </a:r>
            <a:r>
              <a:rPr lang="ro-RO" dirty="0" err="1"/>
              <a:t>see</a:t>
            </a:r>
            <a:r>
              <a:rPr lang="ro-RO" dirty="0"/>
              <a:t>: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800" dirty="0"/>
              <a:t>Oracle SQL </a:t>
            </a:r>
            <a:r>
              <a:rPr lang="ro-RO" sz="2800" dirty="0" err="1"/>
              <a:t>Developer</a:t>
            </a:r>
            <a:r>
              <a:rPr lang="ro-RO" sz="2800" dirty="0"/>
              <a:t> web page:</a:t>
            </a:r>
          </a:p>
          <a:p>
            <a:pPr marL="402336" lvl="1" indent="0">
              <a:buNone/>
            </a:pPr>
            <a:r>
              <a:rPr lang="en-US" sz="2600" dirty="0">
                <a:hlinkClick r:id="rId3"/>
              </a:rPr>
              <a:t>https://www.oracle.com/database/technologies/appdev/sql-developer.html</a:t>
            </a:r>
            <a:endParaRPr lang="en-US" sz="2600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SQL Developer Videos</a:t>
            </a:r>
            <a:endParaRPr lang="ro-RO" sz="2800" dirty="0"/>
          </a:p>
          <a:p>
            <a:pPr marL="402336" lvl="1" indent="0">
              <a:buNone/>
            </a:pPr>
            <a:r>
              <a:rPr lang="ro-RO" dirty="0">
                <a:hlinkClick r:id="rId5"/>
              </a:rPr>
              <a:t>https://www.youtube.com/playlist?list=PL_qNe_aTKkIUUzDEJ7KuvyldBuynyoDb2</a:t>
            </a:r>
            <a:endParaRPr lang="ro-RO" dirty="0"/>
          </a:p>
          <a:p>
            <a:pPr marL="402336" lvl="1" indent="0">
              <a:buNone/>
            </a:pPr>
            <a:endParaRPr lang="ro-RO" dirty="0"/>
          </a:p>
          <a:p>
            <a:pPr marL="82296" indent="0">
              <a:buNone/>
            </a:pPr>
            <a:endParaRPr lang="en-US" sz="3000" dirty="0"/>
          </a:p>
          <a:p>
            <a:pPr marL="82296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0446638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text (in Romanian) on Oracle DB Server and Oracle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219200"/>
            <a:ext cx="8709074" cy="5638800"/>
          </a:xfrm>
        </p:spPr>
        <p:txBody>
          <a:bodyPr>
            <a:normAutofit fontScale="47500" lnSpcReduction="20000"/>
          </a:bodyPr>
          <a:lstStyle/>
          <a:p>
            <a:r>
              <a:rPr lang="en-US" sz="3000" dirty="0">
                <a:latin typeface="Avenir Medium" panose="02000503020000020003" pitchFamily="2" charset="0"/>
                <a:hlinkClick r:id="rId2"/>
              </a:rPr>
              <a:t>https://github.com/marinfotache/Baze-de-date-I/blob/master/SQL.%20Dialecte%20DB2-%20Oracle-%20PostgreSQL%20si%20SQL%20Server/SQL2009_Cap01_Baze_de_date_SGBD.pdf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3"/>
              </a:rPr>
              <a:t>https://github.com/marinfotache/Baze-de-date-I/blob/master/SQL.%20Dialecte%20DB2-%20Oracle-%20PostgreSQL%20si%20SQL%20Server/SQL2009_Cap02_Modelul_relational.pdf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</a:rPr>
              <a:t>(optional) </a:t>
            </a:r>
            <a:r>
              <a:rPr lang="en-US" sz="3000" dirty="0">
                <a:latin typeface="Avenir Medium" panose="02000503020000020003" pitchFamily="2" charset="0"/>
                <a:hlinkClick r:id="rId4"/>
              </a:rPr>
              <a:t>https://github.com/marinfotache/Database-Logic-in-Business-Applications/blob/master/Oracle%209i2.%20Ghidul%20dezvoltarii%20aplicatiilor%202003/Cap02_ServerulOracle/Oracle_Cap02_ServerulBD.pdf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5"/>
              </a:rPr>
              <a:t>https://github.com/marinfotache/Baze-de-date-I/blob/master/SQL.%20Dialecte%20DB2-%20Oracle-%20PostgreSQL%20si%20SQL%20Server/SQL2009_Cap03_StandardeSQL_Tipuri_de_date_Crearea_tabelelor.pdf</a:t>
            </a:r>
            <a:r>
              <a:rPr lang="en-US" sz="3000" dirty="0">
                <a:latin typeface="Avenir Medium" panose="02000503020000020003" pitchFamily="2" charset="0"/>
              </a:rPr>
              <a:t> (sections 3.2, 3.3.1-3.3.8, 3.3.10, 3.4.1-3.4.3, 3.4.5, 3.5)</a:t>
            </a:r>
          </a:p>
          <a:p>
            <a:r>
              <a:rPr lang="en-US" sz="3000" dirty="0">
                <a:latin typeface="Avenir Medium" panose="02000503020000020003" pitchFamily="2" charset="0"/>
                <a:hlinkClick r:id="rId6"/>
              </a:rPr>
              <a:t>https://github.com/marinfotache/Database-Logic-in-Business-Applications/blob/master/Oracle%209i2.%20Ghidul%20dezvoltarii%20aplicatiilor%202003/Cap04_Creare_tabele/Oracle_Cap04_Tabele_restrictii.pdf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7"/>
              </a:rPr>
              <a:t>https://github.com/marinfotache/Database-Logic-in-Business-Applications/blob/master/Oracle%209i2.%20Ghidul%20dezvoltarii%20aplicatiilor%202003/Cap05_Actualizare/Oracle_Cap05_Actualizare.pdf</a:t>
            </a:r>
            <a:endParaRPr lang="en-US" sz="3000" dirty="0">
              <a:latin typeface="Avenir Medium" panose="02000503020000020003" pitchFamily="2" charset="0"/>
            </a:endParaRPr>
          </a:p>
          <a:p>
            <a:r>
              <a:rPr lang="en-US" sz="3000" dirty="0">
                <a:latin typeface="Avenir Medium" panose="02000503020000020003" pitchFamily="2" charset="0"/>
                <a:hlinkClick r:id="rId8"/>
              </a:rPr>
              <a:t>https://github.com/marinfotache/Baze-de-date-I/blob/master/SQL.%20Dialecte%20DB2-%20Oracle-%20PostgreSQL%20si%20SQL%20Server/SQL2009_Cap04_Limbaje_de_interogare_Algebra_relationala.pdf</a:t>
            </a:r>
            <a:r>
              <a:rPr lang="en-US" sz="3000" dirty="0">
                <a:latin typeface="Avenir Medium" panose="02000503020000020003" pitchFamily="2" charset="0"/>
              </a:rPr>
              <a:t> (sections 4.2-4.4)</a:t>
            </a:r>
          </a:p>
          <a:p>
            <a:r>
              <a:rPr lang="en-US" sz="3000" dirty="0">
                <a:latin typeface="Avenir Medium" panose="02000503020000020003" pitchFamily="2" charset="0"/>
                <a:hlinkClick r:id="rId9"/>
              </a:rPr>
              <a:t>https://github.com/marinfotache/Database-Logic-in-Business-Applications/blob/master/Oracle%209i2.%20Ghidul%20dezvoltarii%20aplicatiilor%202003/Cap06_SQL1/Oracle_Cap06_SQL1.pdf</a:t>
            </a:r>
          </a:p>
          <a:p>
            <a:r>
              <a:rPr lang="en-US" sz="3000" dirty="0">
                <a:latin typeface="Avenir Medium" panose="02000503020000020003" pitchFamily="2" charset="0"/>
                <a:hlinkClick r:id="rId10"/>
              </a:rPr>
              <a:t>https://github.com/marinfotache/Baze-de-date-I/blob/master/SQL.%20Dialecte%20DB2-%20Oracle-%20PostgreSQL%20si%20SQL%20Server/SQL2009_Cap06_SELECT(2)_Functii.pdf</a:t>
            </a:r>
            <a:r>
              <a:rPr lang="en-US" sz="3000" dirty="0">
                <a:latin typeface="Avenir Medium" panose="02000503020000020003" pitchFamily="2" charset="0"/>
              </a:rPr>
              <a:t> </a:t>
            </a:r>
          </a:p>
          <a:p>
            <a:r>
              <a:rPr lang="en-US" sz="3000" dirty="0">
                <a:latin typeface="Avenir Medium" panose="02000503020000020003" pitchFamily="2" charset="0"/>
                <a:hlinkClick r:id="rId11"/>
              </a:rPr>
              <a:t>https://github.com/marinfotache/Baze-de-date-I/blob/master/SQL.%20Dialecte%20DB2-%20Oracle-%20PostgreSQL%20si%20SQL%20Server/SQL2009_Cap07_SELECT(3)_Grupari.pdf</a:t>
            </a:r>
            <a:endParaRPr lang="en-US" sz="3000" dirty="0">
              <a:latin typeface="Avenir Medium" panose="02000503020000020003" pitchFamily="2" charset="0"/>
            </a:endParaRPr>
          </a:p>
          <a:p>
            <a:endParaRPr lang="en-US" sz="3000" dirty="0">
              <a:latin typeface="Avenir Medium" panose="02000503020000020003" pitchFamily="2" charset="0"/>
            </a:endParaRP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8914494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2122</Words>
  <Application>Microsoft Macintosh PowerPoint</Application>
  <PresentationFormat>On-screen Show (4:3)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 Unicode MS</vt:lpstr>
      <vt:lpstr>Batang</vt:lpstr>
      <vt:lpstr>American Typewriter</vt:lpstr>
      <vt:lpstr>Avenir Medium</vt:lpstr>
      <vt:lpstr>Calisto MT</vt:lpstr>
      <vt:lpstr>Franklin Gothic Demi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Some Memories &amp; News</vt:lpstr>
      <vt:lpstr>Good &amp; free resources in English</vt:lpstr>
      <vt:lpstr>Good youtube tutorials on SQL</vt:lpstr>
      <vt:lpstr>(Mini)Portal for SQL Resources</vt:lpstr>
      <vt:lpstr>Oracle Database Server</vt:lpstr>
      <vt:lpstr>Oracle Database Server</vt:lpstr>
      <vt:lpstr>Oracle Client</vt:lpstr>
      <vt:lpstr>Main text (in Romanian) on Oracle DB Server and Oracle SQL</vt:lpstr>
      <vt:lpstr>Main text (in Romanian) on Oracle DB Server and Oracle SQL (cont.)</vt:lpstr>
      <vt:lpstr>SQL recap (see Baze de date page)</vt:lpstr>
      <vt:lpstr>SQL Queries recap </vt:lpstr>
      <vt:lpstr>SQL Queries recap (cont.) </vt:lpstr>
      <vt:lpstr>Ad-hoc values in FROM clause </vt:lpstr>
      <vt:lpstr>Ad-hoc values in FROM clause – PostgreSQL </vt:lpstr>
      <vt:lpstr>Ad-hoc values in FROM clause – Oracle </vt:lpstr>
      <vt:lpstr>Generating series in SQL queries</vt:lpstr>
      <vt:lpstr>Generating series in SQL queries (cont.)</vt:lpstr>
      <vt:lpstr>New/Deepened SQL Queries  (see the lectures and labs)</vt:lpstr>
      <vt:lpstr>PIVOT/UNPIVOT in Oracle 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307</cp:revision>
  <dcterms:created xsi:type="dcterms:W3CDTF">2002-10-11T06:23:42Z</dcterms:created>
  <dcterms:modified xsi:type="dcterms:W3CDTF">2018-09-24T08:23:06Z</dcterms:modified>
</cp:coreProperties>
</file>