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27fYIjPe7pdw6ljDDwfQpGN4O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8F0B4B-AFB7-4705-B9D9-93C5BEEDB3ED}">
  <a:tblStyle styleId="{E98F0B4B-AFB7-4705-B9D9-93C5BEEDB3E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Exemplu matrice de similitudine</a:t>
            </a:r>
            <a:endParaRPr/>
          </a:p>
          <a:p>
            <a:pPr indent="0" lvl="0" marL="0" rtl="0" algn="l">
              <a:spcBef>
                <a:spcPts val="0"/>
              </a:spcBef>
              <a:spcAft>
                <a:spcPts val="0"/>
              </a:spcAft>
              <a:buNone/>
            </a:pPr>
            <a:r>
              <a:rPr lang="en-US"/>
              <a:t>Cu cat mai apropiat de 1 -&gt; cu atat sunt mai similare cele doua segmente (de pe coloana si rand)</a:t>
            </a:r>
            <a:endParaRPr/>
          </a:p>
        </p:txBody>
      </p:sp>
      <p:sp>
        <p:nvSpPr>
          <p:cNvPr id="181" name="Google Shape;181;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 observa varfurile din grafic, unde exista o similitudine mai mare intre segmente</a:t>
            </a:r>
            <a:endParaRPr/>
          </a:p>
          <a:p>
            <a:pPr indent="0" lvl="0" marL="0" rtl="0" algn="l">
              <a:spcBef>
                <a:spcPts val="0"/>
              </a:spcBef>
              <a:spcAft>
                <a:spcPts val="0"/>
              </a:spcAft>
              <a:buNone/>
            </a:pPr>
            <a:r>
              <a:rPr lang="en-US"/>
              <a:t>Se extrag perechile intre care e o similitudine cosinus mai mare de pragul de 0.75</a:t>
            </a:r>
            <a:endParaRPr/>
          </a:p>
          <a:p>
            <a:pPr indent="0" lvl="0" marL="0" rtl="0" algn="l">
              <a:spcBef>
                <a:spcPts val="0"/>
              </a:spcBef>
              <a:spcAft>
                <a:spcPts val="0"/>
              </a:spcAft>
              <a:buNone/>
            </a:pPr>
            <a:r>
              <a:rPr lang="en-US"/>
              <a:t>De axemene, iau in calcul si baza varfului. Astfel, extrag si perechile care sunt contigue cu cele care depasesc pragul</a:t>
            </a:r>
            <a:endParaRPr/>
          </a:p>
          <a:p>
            <a:pPr indent="0" lvl="0" marL="0" rtl="0" algn="l">
              <a:spcBef>
                <a:spcPts val="0"/>
              </a:spcBef>
              <a:spcAft>
                <a:spcPts val="0"/>
              </a:spcAft>
              <a:buNone/>
            </a:pPr>
            <a:r>
              <a:rPr lang="en-US"/>
              <a:t>Perechile rezultate sunt pregatite pentru clustering</a:t>
            </a:r>
            <a:endParaRPr/>
          </a:p>
          <a:p>
            <a:pPr indent="0" lvl="0" marL="0" rtl="0" algn="l">
              <a:spcBef>
                <a:spcPts val="0"/>
              </a:spcBef>
              <a:spcAft>
                <a:spcPts val="0"/>
              </a:spcAft>
              <a:buNone/>
            </a:pPr>
            <a:r>
              <a:t/>
            </a:r>
            <a:endParaRPr/>
          </a:p>
        </p:txBody>
      </p:sp>
      <p:sp>
        <p:nvSpPr>
          <p:cNvPr id="188" name="Google Shape;188;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Rezultatele pentru DBSCAN</a:t>
            </a:r>
            <a:endParaRPr/>
          </a:p>
          <a:p>
            <a:pPr indent="0" lvl="0" marL="0" rtl="0" algn="l">
              <a:spcBef>
                <a:spcPts val="0"/>
              </a:spcBef>
              <a:spcAft>
                <a:spcPts val="0"/>
              </a:spcAft>
              <a:buNone/>
            </a:pPr>
            <a:r>
              <a:rPr lang="en-US"/>
              <a:t>Clusterele sunt facute in functie de densitate</a:t>
            </a:r>
            <a:endParaRPr/>
          </a:p>
          <a:p>
            <a:pPr indent="0" lvl="0" marL="0" rtl="0" algn="l">
              <a:spcBef>
                <a:spcPts val="0"/>
              </a:spcBef>
              <a:spcAft>
                <a:spcPts val="0"/>
              </a:spcAft>
              <a:buNone/>
            </a:pPr>
            <a:r>
              <a:rPr lang="en-US"/>
              <a:t>Nu este necesar sa se dea numarul de clustere (spre deosebire de k means sau alti algoritmi de clustering)</a:t>
            </a:r>
            <a:endParaRPr/>
          </a:p>
          <a:p>
            <a:pPr indent="0" lvl="0" marL="0" rtl="0" algn="l">
              <a:spcBef>
                <a:spcPts val="0"/>
              </a:spcBef>
              <a:spcAft>
                <a:spcPts val="0"/>
              </a:spcAft>
              <a:buNone/>
            </a:pPr>
            <a:r>
              <a:rPr lang="en-US"/>
              <a:t>Detecteaza punctele de zgomot si nu le include in clustere (punctul albastru)</a:t>
            </a:r>
            <a:endParaRPr/>
          </a:p>
        </p:txBody>
      </p:sp>
      <p:sp>
        <p:nvSpPr>
          <p:cNvPr id="196" name="Google Shape;19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F1 este calculat ca macro-averaged - pe sistem. Adica, precizia reprezinta precizia medie (calculat pentru toate predictile), iar reapelul este un reapel mediu (calculat pentru toate pasajele plagiate)</a:t>
            </a:r>
            <a:endParaRPr/>
          </a:p>
          <a:p>
            <a:pPr indent="0" lvl="0" marL="0" rtl="0" algn="l">
              <a:spcBef>
                <a:spcPts val="0"/>
              </a:spcBef>
              <a:spcAft>
                <a:spcPts val="0"/>
              </a:spcAft>
              <a:buNone/>
            </a:pPr>
            <a:r>
              <a:rPr lang="en-US"/>
              <a:t>Granularitate reprezinta numarul mediu de detectii pe pasaj plagiat.</a:t>
            </a:r>
            <a:endParaRPr/>
          </a:p>
          <a:p>
            <a:pPr indent="0" lvl="0" marL="0" rtl="0" algn="l">
              <a:spcBef>
                <a:spcPts val="0"/>
              </a:spcBef>
              <a:spcAft>
                <a:spcPts val="0"/>
              </a:spcAft>
              <a:buNone/>
            </a:pPr>
            <a:r>
              <a:rPr lang="en-US"/>
              <a:t>S - multimea pasajelor plagiate</a:t>
            </a:r>
            <a:endParaRPr/>
          </a:p>
          <a:p>
            <a:pPr indent="0" lvl="0" marL="0" rtl="0" algn="l">
              <a:spcBef>
                <a:spcPts val="0"/>
              </a:spcBef>
              <a:spcAft>
                <a:spcPts val="0"/>
              </a:spcAft>
              <a:buNone/>
            </a:pPr>
            <a:r>
              <a:rPr lang="en-US"/>
              <a:t>R - multimea predictiilor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Encoplot - 1025 sus si 14429 </a:t>
            </a:r>
            <a:r>
              <a:rPr lang="en-US">
                <a:solidFill>
                  <a:schemeClr val="dk1"/>
                </a:solidFill>
              </a:rPr>
              <a:t>surse</a:t>
            </a:r>
            <a:endParaRPr/>
          </a:p>
          <a:p>
            <a:pPr indent="0" lvl="0" marL="0" rtl="0" algn="l">
              <a:spcBef>
                <a:spcPts val="0"/>
              </a:spcBef>
              <a:spcAft>
                <a:spcPts val="0"/>
              </a:spcAft>
              <a:buClr>
                <a:schemeClr val="dk1"/>
              </a:buClr>
              <a:buSzPts val="1100"/>
              <a:buFont typeface="Arial"/>
              <a:buNone/>
            </a:pPr>
            <a:r>
              <a:rPr lang="en-US">
                <a:solidFill>
                  <a:schemeClr val="dk1"/>
                </a:solidFill>
              </a:rPr>
              <a:t>Baseline - </a:t>
            </a:r>
            <a:r>
              <a:rPr lang="en-US">
                <a:solidFill>
                  <a:schemeClr val="dk1"/>
                </a:solidFill>
              </a:rPr>
              <a:t>16 sus și 17 surse</a:t>
            </a:r>
            <a:endParaRPr/>
          </a:p>
          <a:p>
            <a:pPr indent="0" lvl="0" marL="0" rtl="0" algn="l">
              <a:spcBef>
                <a:spcPts val="0"/>
              </a:spcBef>
              <a:spcAft>
                <a:spcPts val="0"/>
              </a:spcAft>
              <a:buNone/>
            </a:pPr>
            <a:r>
              <a:rPr lang="en-US"/>
              <a:t>Small - 70 sus si 129 </a:t>
            </a:r>
            <a:r>
              <a:rPr lang="en-US">
                <a:solidFill>
                  <a:schemeClr val="dk1"/>
                </a:solidFill>
              </a:rPr>
              <a:t>surse</a:t>
            </a:r>
            <a:endParaRPr/>
          </a:p>
          <a:p>
            <a:pPr indent="0" lvl="0" marL="0" rtl="0" algn="l">
              <a:spcBef>
                <a:spcPts val="0"/>
              </a:spcBef>
              <a:spcAft>
                <a:spcPts val="0"/>
              </a:spcAft>
              <a:buNone/>
            </a:pPr>
            <a:r>
              <a:rPr lang="en-US"/>
              <a:t>Medium - 100 sus si 174 </a:t>
            </a:r>
            <a:r>
              <a:rPr lang="en-US">
                <a:solidFill>
                  <a:schemeClr val="dk1"/>
                </a:solidFill>
              </a:rPr>
              <a:t>surse</a:t>
            </a:r>
            <a:endParaRPr/>
          </a:p>
          <a:p>
            <a:pPr indent="0" lvl="0" marL="0" rtl="0" algn="l">
              <a:spcBef>
                <a:spcPts val="0"/>
              </a:spcBef>
              <a:spcAft>
                <a:spcPts val="0"/>
              </a:spcAft>
              <a:buNone/>
            </a:pPr>
            <a:r>
              <a:rPr lang="en-US"/>
              <a:t>Large - 649 sus și 14 429 </a:t>
            </a:r>
            <a:r>
              <a:rPr lang="en-US">
                <a:solidFill>
                  <a:schemeClr val="dk1"/>
                </a:solidFill>
              </a:rPr>
              <a:t>surse</a:t>
            </a:r>
            <a:endParaRPr/>
          </a:p>
          <a:p>
            <a:pPr indent="0" lvl="0" marL="0" rtl="0" algn="l">
              <a:spcBef>
                <a:spcPts val="0"/>
              </a:spcBef>
              <a:spcAft>
                <a:spcPts val="0"/>
              </a:spcAft>
              <a:buNone/>
            </a:pPr>
            <a:r>
              <a:rPr lang="en-US"/>
              <a:t>Very large - </a:t>
            </a:r>
            <a:r>
              <a:rPr lang="en-US">
                <a:solidFill>
                  <a:schemeClr val="dk1"/>
                </a:solidFill>
              </a:rPr>
              <a:t>1025 sus si 14429 surse</a:t>
            </a:r>
            <a:endParaRPr/>
          </a:p>
          <a:p>
            <a:pPr indent="0" lvl="0" marL="0" rtl="0" algn="l">
              <a:spcBef>
                <a:spcPts val="0"/>
              </a:spcBef>
              <a:spcAft>
                <a:spcPts val="0"/>
              </a:spcAft>
              <a:buNone/>
            </a:pPr>
            <a:r>
              <a:t/>
            </a:r>
            <a:endParaRPr/>
          </a:p>
        </p:txBody>
      </p:sp>
      <p:sp>
        <p:nvSpPr>
          <p:cNvPr id="204" name="Google Shape;204;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Dându-se un set de documente suspicioase (în care s-au inserat (sau nu) pasaje plagiate) și un set de documente sursă, cerința este de a determina pasajele plagiate din documentele suspicioase și pasajele de text corespunzătoare din documentele sursa.</a:t>
            </a:r>
            <a:endParaRPr/>
          </a:p>
          <a:p>
            <a:pPr indent="0" lvl="0" marL="0" rtl="0" algn="l">
              <a:spcBef>
                <a:spcPts val="0"/>
              </a:spcBef>
              <a:spcAft>
                <a:spcPts val="0"/>
              </a:spcAft>
              <a:buClr>
                <a:schemeClr val="dk1"/>
              </a:buClr>
              <a:buSzPts val="1100"/>
              <a:buFont typeface="Arial"/>
              <a:buNone/>
            </a:pPr>
            <a:r>
              <a:rPr lang="en-US"/>
              <a:t>Acest pipeline poate fi ulterior implementat în diferite aplicații de detectare a plagiatului (pagini web, aplicații mobile, aplicații desktop,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5" name="Google Shape;12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Google colab - ofera GPU/TPU, puterea de calcul necesara, si se poate conecta cu google drive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Ingredientele cheie ale soluției propuse privesc utilizarea Encoplot (metodă câștigătoare în competiția din 2009, 1st International Competition on Plagiarism Detection), împreună cu un model de tip transformer (model de invățăre profundă de ultimă generație pentru procesarea limbajului natural) și algoritmul de clustering DBSCAN. Noutatea abordării propuse stă în integrarea transformerelor într-un pipeline de algoritmi de analiză a datelor, care abordează o problemă clasică, însă pentru care metodele clasice nu fac o analiză semantică.Dându-se un set de documente suspicioase (în care s-au inserat (sau nu) pasaje plagiate) și un set de documente sursă, cerința este de a determina pasajele plagiate din documentele suspicioase și pasajele de text corespunzătoare din documentele sursa.Acest pipeline poate fi ulterior implementat în diferite aplicații de detectare a plagiatului (pagini web, aplicații mobile, aplicații desktop, etc.).</a:t>
            </a:r>
            <a:endParaRPr/>
          </a:p>
        </p:txBody>
      </p:sp>
      <p:sp>
        <p:nvSpPr>
          <p:cNvPr id="131" name="Google Shape;131;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 ia cate o pereche de documente sursa si suspicios din dataset</a:t>
            </a:r>
            <a:endParaRPr/>
          </a:p>
        </p:txBody>
      </p:sp>
      <p:sp>
        <p:nvSpPr>
          <p:cNvPr id="137" name="Google Shape;137;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Doplot - Complexitate patratica (O n2)</a:t>
            </a:r>
            <a:endParaRPr/>
          </a:p>
          <a:p>
            <a:pPr indent="0" lvl="0" marL="0" rtl="0" algn="l">
              <a:spcBef>
                <a:spcPts val="0"/>
              </a:spcBef>
              <a:spcAft>
                <a:spcPts val="0"/>
              </a:spcAft>
              <a:buNone/>
            </a:pPr>
            <a:r>
              <a:rPr lang="en-US"/>
              <a:t>Encoplot - Complexitate liniara (O 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Spre deosebire de dotplot, Encoplot ia decat prima potrivire a unui N-gram (exemplu ab)</a:t>
            </a:r>
            <a:endParaRPr/>
          </a:p>
          <a:p>
            <a:pPr indent="0" lvl="0" marL="0" rtl="0" algn="l">
              <a:spcBef>
                <a:spcPts val="0"/>
              </a:spcBef>
              <a:spcAft>
                <a:spcPts val="0"/>
              </a:spcAft>
              <a:buNone/>
            </a:pPr>
            <a:r>
              <a:rPr lang="en-US"/>
              <a:t>N-gramele unice reprezinta de fapt elemente posibil unice (care pot contine continut informational) </a:t>
            </a:r>
            <a:endParaRPr/>
          </a:p>
        </p:txBody>
      </p:sp>
      <p:sp>
        <p:nvSpPr>
          <p:cNvPr id="149" name="Google Shape;149;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 name="Shape 9"/>
        <p:cNvGrpSpPr/>
        <p:nvPr/>
      </p:nvGrpSpPr>
      <p:grpSpPr>
        <a:xfrm>
          <a:off x="0" y="0"/>
          <a:ext cx="0" cy="0"/>
          <a:chOff x="0" y="0"/>
          <a:chExt cx="0" cy="0"/>
        </a:xfrm>
      </p:grpSpPr>
      <p:sp>
        <p:nvSpPr>
          <p:cNvPr id="10" name="Google Shape;10;p21"/>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1"/>
          <p:cNvSpPr txBox="1"/>
          <p:nvPr>
            <p:ph idx="1" type="body"/>
          </p:nvPr>
        </p:nvSpPr>
        <p:spPr>
          <a:xfrm>
            <a:off x="504000" y="1368000"/>
            <a:ext cx="907164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34"/>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4"/>
          <p:cNvSpPr txBox="1"/>
          <p:nvPr>
            <p:ph idx="1" type="body"/>
          </p:nvPr>
        </p:nvSpPr>
        <p:spPr>
          <a:xfrm>
            <a:off x="504000" y="136800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34"/>
          <p:cNvSpPr txBox="1"/>
          <p:nvPr>
            <p:ph idx="2" type="body"/>
          </p:nvPr>
        </p:nvSpPr>
        <p:spPr>
          <a:xfrm>
            <a:off x="504000" y="335124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35"/>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35"/>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35"/>
          <p:cNvSpPr txBox="1"/>
          <p:nvPr>
            <p:ph idx="3" type="body"/>
          </p:nvPr>
        </p:nvSpPr>
        <p:spPr>
          <a:xfrm>
            <a:off x="50400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35"/>
          <p:cNvSpPr txBox="1"/>
          <p:nvPr>
            <p:ph idx="4" type="body"/>
          </p:nvPr>
        </p:nvSpPr>
        <p:spPr>
          <a:xfrm>
            <a:off x="515268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36"/>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 type="body"/>
          </p:nvPr>
        </p:nvSpPr>
        <p:spPr>
          <a:xfrm>
            <a:off x="50400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6"/>
          <p:cNvSpPr txBox="1"/>
          <p:nvPr>
            <p:ph idx="2" type="body"/>
          </p:nvPr>
        </p:nvSpPr>
        <p:spPr>
          <a:xfrm>
            <a:off x="357120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6"/>
          <p:cNvSpPr txBox="1"/>
          <p:nvPr>
            <p:ph idx="3" type="body"/>
          </p:nvPr>
        </p:nvSpPr>
        <p:spPr>
          <a:xfrm>
            <a:off x="663804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6"/>
          <p:cNvSpPr txBox="1"/>
          <p:nvPr>
            <p:ph idx="4" type="body"/>
          </p:nvPr>
        </p:nvSpPr>
        <p:spPr>
          <a:xfrm>
            <a:off x="50400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6"/>
          <p:cNvSpPr txBox="1"/>
          <p:nvPr>
            <p:ph idx="5" type="body"/>
          </p:nvPr>
        </p:nvSpPr>
        <p:spPr>
          <a:xfrm>
            <a:off x="357120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36"/>
          <p:cNvSpPr txBox="1"/>
          <p:nvPr>
            <p:ph idx="6" type="body"/>
          </p:nvPr>
        </p:nvSpPr>
        <p:spPr>
          <a:xfrm>
            <a:off x="663804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p24"/>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 type="subTitle"/>
          </p:nvPr>
        </p:nvSpPr>
        <p:spPr>
          <a:xfrm>
            <a:off x="504000" y="1368000"/>
            <a:ext cx="9071640" cy="379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5" name="Shape 65"/>
        <p:cNvGrpSpPr/>
        <p:nvPr/>
      </p:nvGrpSpPr>
      <p:grpSpPr>
        <a:xfrm>
          <a:off x="0" y="0"/>
          <a:ext cx="0" cy="0"/>
          <a:chOff x="0" y="0"/>
          <a:chExt cx="0" cy="0"/>
        </a:xfrm>
      </p:grpSpPr>
      <p:sp>
        <p:nvSpPr>
          <p:cNvPr id="66" name="Google Shape;66;p25"/>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 type="body"/>
          </p:nvPr>
        </p:nvSpPr>
        <p:spPr>
          <a:xfrm>
            <a:off x="50400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25"/>
          <p:cNvSpPr txBox="1"/>
          <p:nvPr>
            <p:ph idx="2" type="body"/>
          </p:nvPr>
        </p:nvSpPr>
        <p:spPr>
          <a:xfrm>
            <a:off x="515268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37"/>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 type="body"/>
          </p:nvPr>
        </p:nvSpPr>
        <p:spPr>
          <a:xfrm>
            <a:off x="504000" y="1368000"/>
            <a:ext cx="907164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38"/>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4" name="Shape 74"/>
        <p:cNvGrpSpPr/>
        <p:nvPr/>
      </p:nvGrpSpPr>
      <p:grpSpPr>
        <a:xfrm>
          <a:off x="0" y="0"/>
          <a:ext cx="0" cy="0"/>
          <a:chOff x="0" y="0"/>
          <a:chExt cx="0" cy="0"/>
        </a:xfrm>
      </p:grpSpPr>
      <p:sp>
        <p:nvSpPr>
          <p:cNvPr id="75" name="Google Shape;75;p39"/>
          <p:cNvSpPr txBox="1"/>
          <p:nvPr>
            <p:ph idx="1" type="subTitle"/>
          </p:nvPr>
        </p:nvSpPr>
        <p:spPr>
          <a:xfrm>
            <a:off x="2376000" y="216000"/>
            <a:ext cx="5327640" cy="333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40"/>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40"/>
          <p:cNvSpPr txBox="1"/>
          <p:nvPr>
            <p:ph idx="2" type="body"/>
          </p:nvPr>
        </p:nvSpPr>
        <p:spPr>
          <a:xfrm>
            <a:off x="515268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40"/>
          <p:cNvSpPr txBox="1"/>
          <p:nvPr>
            <p:ph idx="3" type="body"/>
          </p:nvPr>
        </p:nvSpPr>
        <p:spPr>
          <a:xfrm>
            <a:off x="50400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41"/>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1"/>
          <p:cNvSpPr txBox="1"/>
          <p:nvPr>
            <p:ph idx="1" type="body"/>
          </p:nvPr>
        </p:nvSpPr>
        <p:spPr>
          <a:xfrm>
            <a:off x="50400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41"/>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1"/>
          <p:cNvSpPr txBox="1"/>
          <p:nvPr>
            <p:ph idx="3" type="body"/>
          </p:nvPr>
        </p:nvSpPr>
        <p:spPr>
          <a:xfrm>
            <a:off x="515268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42"/>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2"/>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42"/>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42"/>
          <p:cNvSpPr txBox="1"/>
          <p:nvPr>
            <p:ph idx="3" type="body"/>
          </p:nvPr>
        </p:nvSpPr>
        <p:spPr>
          <a:xfrm>
            <a:off x="504000" y="335124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1" name="Shape 91"/>
        <p:cNvGrpSpPr/>
        <p:nvPr/>
      </p:nvGrpSpPr>
      <p:grpSpPr>
        <a:xfrm>
          <a:off x="0" y="0"/>
          <a:ext cx="0" cy="0"/>
          <a:chOff x="0" y="0"/>
          <a:chExt cx="0" cy="0"/>
        </a:xfrm>
      </p:grpSpPr>
      <p:sp>
        <p:nvSpPr>
          <p:cNvPr id="92" name="Google Shape;92;p43"/>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3"/>
          <p:cNvSpPr txBox="1"/>
          <p:nvPr>
            <p:ph idx="1" type="body"/>
          </p:nvPr>
        </p:nvSpPr>
        <p:spPr>
          <a:xfrm>
            <a:off x="504000" y="136800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43"/>
          <p:cNvSpPr txBox="1"/>
          <p:nvPr>
            <p:ph idx="2" type="body"/>
          </p:nvPr>
        </p:nvSpPr>
        <p:spPr>
          <a:xfrm>
            <a:off x="504000" y="335124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5" name="Shape 95"/>
        <p:cNvGrpSpPr/>
        <p:nvPr/>
      </p:nvGrpSpPr>
      <p:grpSpPr>
        <a:xfrm>
          <a:off x="0" y="0"/>
          <a:ext cx="0" cy="0"/>
          <a:chOff x="0" y="0"/>
          <a:chExt cx="0" cy="0"/>
        </a:xfrm>
      </p:grpSpPr>
      <p:sp>
        <p:nvSpPr>
          <p:cNvPr id="96" name="Google Shape;96;p44"/>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4"/>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44"/>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44"/>
          <p:cNvSpPr txBox="1"/>
          <p:nvPr>
            <p:ph idx="3" type="body"/>
          </p:nvPr>
        </p:nvSpPr>
        <p:spPr>
          <a:xfrm>
            <a:off x="50400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44"/>
          <p:cNvSpPr txBox="1"/>
          <p:nvPr>
            <p:ph idx="4" type="body"/>
          </p:nvPr>
        </p:nvSpPr>
        <p:spPr>
          <a:xfrm>
            <a:off x="515268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p45"/>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5"/>
          <p:cNvSpPr txBox="1"/>
          <p:nvPr>
            <p:ph idx="1" type="body"/>
          </p:nvPr>
        </p:nvSpPr>
        <p:spPr>
          <a:xfrm>
            <a:off x="50400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45"/>
          <p:cNvSpPr txBox="1"/>
          <p:nvPr>
            <p:ph idx="2" type="body"/>
          </p:nvPr>
        </p:nvSpPr>
        <p:spPr>
          <a:xfrm>
            <a:off x="357120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45"/>
          <p:cNvSpPr txBox="1"/>
          <p:nvPr>
            <p:ph idx="3" type="body"/>
          </p:nvPr>
        </p:nvSpPr>
        <p:spPr>
          <a:xfrm>
            <a:off x="6638040" y="136800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45"/>
          <p:cNvSpPr txBox="1"/>
          <p:nvPr>
            <p:ph idx="4" type="body"/>
          </p:nvPr>
        </p:nvSpPr>
        <p:spPr>
          <a:xfrm>
            <a:off x="50400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45"/>
          <p:cNvSpPr txBox="1"/>
          <p:nvPr>
            <p:ph idx="5" type="body"/>
          </p:nvPr>
        </p:nvSpPr>
        <p:spPr>
          <a:xfrm>
            <a:off x="357120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45"/>
          <p:cNvSpPr txBox="1"/>
          <p:nvPr>
            <p:ph idx="6" type="body"/>
          </p:nvPr>
        </p:nvSpPr>
        <p:spPr>
          <a:xfrm>
            <a:off x="6638040" y="3351240"/>
            <a:ext cx="292068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27"/>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 type="subTitle"/>
          </p:nvPr>
        </p:nvSpPr>
        <p:spPr>
          <a:xfrm>
            <a:off x="504000" y="1368000"/>
            <a:ext cx="9071640" cy="3796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28"/>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 type="body"/>
          </p:nvPr>
        </p:nvSpPr>
        <p:spPr>
          <a:xfrm>
            <a:off x="50400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8"/>
          <p:cNvSpPr txBox="1"/>
          <p:nvPr>
            <p:ph idx="2" type="body"/>
          </p:nvPr>
        </p:nvSpPr>
        <p:spPr>
          <a:xfrm>
            <a:off x="515268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29"/>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30"/>
          <p:cNvSpPr txBox="1"/>
          <p:nvPr>
            <p:ph idx="1" type="subTitle"/>
          </p:nvPr>
        </p:nvSpPr>
        <p:spPr>
          <a:xfrm>
            <a:off x="2376000" y="216000"/>
            <a:ext cx="5327640" cy="333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31"/>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31"/>
          <p:cNvSpPr txBox="1"/>
          <p:nvPr>
            <p:ph idx="2" type="body"/>
          </p:nvPr>
        </p:nvSpPr>
        <p:spPr>
          <a:xfrm>
            <a:off x="515268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1"/>
          <p:cNvSpPr txBox="1"/>
          <p:nvPr>
            <p:ph idx="3" type="body"/>
          </p:nvPr>
        </p:nvSpPr>
        <p:spPr>
          <a:xfrm>
            <a:off x="50400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 type="body"/>
          </p:nvPr>
        </p:nvSpPr>
        <p:spPr>
          <a:xfrm>
            <a:off x="504000" y="1368000"/>
            <a:ext cx="4426920" cy="3796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2"/>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32"/>
          <p:cNvSpPr txBox="1"/>
          <p:nvPr>
            <p:ph idx="3" type="body"/>
          </p:nvPr>
        </p:nvSpPr>
        <p:spPr>
          <a:xfrm>
            <a:off x="5152680" y="335124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33"/>
          <p:cNvSpPr txBox="1"/>
          <p:nvPr>
            <p:ph type="title"/>
          </p:nvPr>
        </p:nvSpPr>
        <p:spPr>
          <a:xfrm>
            <a:off x="2376000" y="216000"/>
            <a:ext cx="5327640" cy="71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 type="body"/>
          </p:nvPr>
        </p:nvSpPr>
        <p:spPr>
          <a:xfrm>
            <a:off x="50400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3"/>
          <p:cNvSpPr txBox="1"/>
          <p:nvPr>
            <p:ph idx="2" type="body"/>
          </p:nvPr>
        </p:nvSpPr>
        <p:spPr>
          <a:xfrm>
            <a:off x="5152680" y="1368000"/>
            <a:ext cx="442692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33"/>
          <p:cNvSpPr txBox="1"/>
          <p:nvPr>
            <p:ph idx="3" type="body"/>
          </p:nvPr>
        </p:nvSpPr>
        <p:spPr>
          <a:xfrm>
            <a:off x="504000" y="3351240"/>
            <a:ext cx="9071640" cy="1810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pic>
        <p:nvPicPr>
          <p:cNvPr id="6" name="Google Shape;6;p20"/>
          <p:cNvPicPr preferRelativeResize="0"/>
          <p:nvPr/>
        </p:nvPicPr>
        <p:blipFill rotWithShape="1">
          <a:blip r:embed="rId1">
            <a:alphaModFix/>
          </a:blip>
          <a:srcRect b="0" l="0" r="0" t="0"/>
          <a:stretch/>
        </p:blipFill>
        <p:spPr>
          <a:xfrm>
            <a:off x="0" y="0"/>
            <a:ext cx="10079640" cy="5669640"/>
          </a:xfrm>
          <a:prstGeom prst="rect">
            <a:avLst/>
          </a:prstGeom>
          <a:noFill/>
          <a:ln>
            <a:noFill/>
          </a:ln>
        </p:spPr>
      </p:pic>
      <p:sp>
        <p:nvSpPr>
          <p:cNvPr id="7" name="Google Shape;7;p20"/>
          <p:cNvSpPr txBox="1"/>
          <p:nvPr>
            <p:ph type="title"/>
          </p:nvPr>
        </p:nvSpPr>
        <p:spPr>
          <a:xfrm>
            <a:off x="2376000" y="216000"/>
            <a:ext cx="5327640" cy="719640"/>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20"/>
          <p:cNvSpPr txBox="1"/>
          <p:nvPr>
            <p:ph idx="1" type="body"/>
          </p:nvPr>
        </p:nvSpPr>
        <p:spPr>
          <a:xfrm>
            <a:off x="504000" y="1326600"/>
            <a:ext cx="9072000" cy="3288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22"/>
          <p:cNvPicPr preferRelativeResize="0"/>
          <p:nvPr/>
        </p:nvPicPr>
        <p:blipFill rotWithShape="1">
          <a:blip r:embed="rId1">
            <a:alphaModFix/>
          </a:blip>
          <a:srcRect b="0" l="0" r="0" t="0"/>
          <a:stretch/>
        </p:blipFill>
        <p:spPr>
          <a:xfrm>
            <a:off x="0" y="0"/>
            <a:ext cx="10079640" cy="5669640"/>
          </a:xfrm>
          <a:prstGeom prst="rect">
            <a:avLst/>
          </a:prstGeom>
          <a:noFill/>
          <a:ln>
            <a:noFill/>
          </a:ln>
        </p:spPr>
      </p:pic>
      <p:sp>
        <p:nvSpPr>
          <p:cNvPr id="59" name="Google Shape;59;p22"/>
          <p:cNvSpPr txBox="1"/>
          <p:nvPr>
            <p:ph type="title"/>
          </p:nvPr>
        </p:nvSpPr>
        <p:spPr>
          <a:xfrm>
            <a:off x="2376000" y="216000"/>
            <a:ext cx="5327640" cy="719640"/>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22"/>
          <p:cNvSpPr txBox="1"/>
          <p:nvPr>
            <p:ph idx="1" type="body"/>
          </p:nvPr>
        </p:nvSpPr>
        <p:spPr>
          <a:xfrm>
            <a:off x="504000" y="1368000"/>
            <a:ext cx="9071640" cy="379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p:nvPr/>
        </p:nvSpPr>
        <p:spPr>
          <a:xfrm>
            <a:off x="2376000" y="21564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1200" u="none" cap="none" strike="noStrike">
                <a:solidFill>
                  <a:srgbClr val="FFFFFF"/>
                </a:solidFill>
                <a:latin typeface="Arial"/>
                <a:ea typeface="Arial"/>
                <a:cs typeface="Arial"/>
                <a:sym typeface="Arial"/>
              </a:rPr>
              <a:t>UNIVERSITATEA DIN CRAIOVA</a:t>
            </a:r>
            <a:br>
              <a:rPr b="0" i="0" lang="en-US" sz="1800" u="none" cap="none" strike="noStrike">
                <a:latin typeface="Arial"/>
                <a:ea typeface="Arial"/>
                <a:cs typeface="Arial"/>
                <a:sym typeface="Arial"/>
              </a:rPr>
            </a:br>
            <a:r>
              <a:rPr b="0" i="0" lang="en-US" sz="1200" u="none" cap="none" strike="noStrike">
                <a:solidFill>
                  <a:srgbClr val="FFFFFF"/>
                </a:solidFill>
                <a:latin typeface="Arial"/>
                <a:ea typeface="Arial"/>
                <a:cs typeface="Arial"/>
                <a:sym typeface="Arial"/>
              </a:rPr>
              <a:t>FACULTATEA DE AUTOMATICĂ, CALCULATOARE ȘI ELECTRONICĂ</a:t>
            </a:r>
            <a:br>
              <a:rPr b="0" i="0" lang="en-US" sz="1800" u="none" cap="none" strike="noStrike">
                <a:latin typeface="Arial"/>
                <a:ea typeface="Arial"/>
                <a:cs typeface="Arial"/>
                <a:sym typeface="Arial"/>
              </a:rPr>
            </a:br>
            <a:r>
              <a:rPr b="0" i="0" lang="en-US" sz="1200" u="none" cap="none" strike="noStrike">
                <a:solidFill>
                  <a:srgbClr val="FFFFFF"/>
                </a:solidFill>
                <a:latin typeface="Arial"/>
                <a:ea typeface="Arial"/>
                <a:cs typeface="Arial"/>
                <a:sym typeface="Arial"/>
              </a:rPr>
              <a:t>DEPARTAMENTUL DE CALCULATOARE ȘI TEHNOLOGIA INFORMAȚIEI</a:t>
            </a:r>
            <a:endParaRPr b="0" i="0" sz="1200" u="none" cap="none" strike="noStrike">
              <a:latin typeface="Arial"/>
              <a:ea typeface="Arial"/>
              <a:cs typeface="Arial"/>
              <a:sym typeface="Arial"/>
            </a:endParaRPr>
          </a:p>
        </p:txBody>
      </p:sp>
      <p:sp>
        <p:nvSpPr>
          <p:cNvPr id="114" name="Google Shape;114;p1"/>
          <p:cNvSpPr/>
          <p:nvPr/>
        </p:nvSpPr>
        <p:spPr>
          <a:xfrm>
            <a:off x="504000" y="1368000"/>
            <a:ext cx="9071640" cy="14662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3200" u="none" cap="none" strike="noStrike">
                <a:solidFill>
                  <a:srgbClr val="FFFFFF"/>
                </a:solidFill>
                <a:latin typeface="Arial"/>
                <a:ea typeface="Arial"/>
                <a:cs typeface="Arial"/>
                <a:sym typeface="Arial"/>
              </a:rPr>
              <a:t>Detectarea plagiatului în text</a:t>
            </a:r>
            <a:endParaRPr b="0" i="0" sz="3200" u="none" cap="none" strike="noStrike">
              <a:latin typeface="Arial"/>
              <a:ea typeface="Arial"/>
              <a:cs typeface="Arial"/>
              <a:sym typeface="Arial"/>
            </a:endParaRPr>
          </a:p>
        </p:txBody>
      </p:sp>
      <p:sp>
        <p:nvSpPr>
          <p:cNvPr id="115" name="Google Shape;115;p1"/>
          <p:cNvSpPr/>
          <p:nvPr/>
        </p:nvSpPr>
        <p:spPr>
          <a:xfrm>
            <a:off x="182880" y="4457880"/>
            <a:ext cx="4205880" cy="936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500" u="none" cap="none" strike="noStrike">
                <a:solidFill>
                  <a:srgbClr val="FFFFFF"/>
                </a:solidFill>
                <a:latin typeface="Arial"/>
                <a:ea typeface="Arial"/>
                <a:cs typeface="Arial"/>
                <a:sym typeface="Arial"/>
              </a:rPr>
              <a:t>COORDONATOR ȘTIINȚIFIC</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500" u="none" cap="none" strike="noStrike">
                <a:solidFill>
                  <a:srgbClr val="FFFFFF"/>
                </a:solidFill>
                <a:latin typeface="Arial"/>
                <a:ea typeface="Arial"/>
                <a:cs typeface="Arial"/>
                <a:sym typeface="Arial"/>
              </a:rPr>
              <a:t>Conf. dr. ing. Marian Cristian Mihăescu</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latin typeface="Arial"/>
              <a:ea typeface="Arial"/>
              <a:cs typeface="Arial"/>
              <a:sym typeface="Arial"/>
            </a:endParaRPr>
          </a:p>
        </p:txBody>
      </p:sp>
      <p:sp>
        <p:nvSpPr>
          <p:cNvPr id="116" name="Google Shape;116;p1"/>
          <p:cNvSpPr/>
          <p:nvPr/>
        </p:nvSpPr>
        <p:spPr>
          <a:xfrm>
            <a:off x="6949440" y="4457880"/>
            <a:ext cx="4205880" cy="936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500" u="none" cap="none" strike="noStrike">
                <a:solidFill>
                  <a:srgbClr val="FFFFFF"/>
                </a:solidFill>
                <a:latin typeface="Arial"/>
                <a:ea typeface="Arial"/>
                <a:cs typeface="Arial"/>
                <a:sym typeface="Arial"/>
              </a:rPr>
              <a:t>STUDENT</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500" u="none" cap="none" strike="noStrike">
                <a:solidFill>
                  <a:srgbClr val="FFFFFF"/>
                </a:solidFill>
                <a:latin typeface="Arial"/>
                <a:ea typeface="Arial"/>
                <a:cs typeface="Arial"/>
                <a:sym typeface="Arial"/>
              </a:rPr>
              <a:t>Andrei - Ciprian Amzuloiu</a:t>
            </a:r>
            <a:endParaRPr b="0" i="0" sz="15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2200" u="none" cap="none" strike="noStrike">
                <a:solidFill>
                  <a:srgbClr val="FFFFFF"/>
                </a:solidFill>
                <a:latin typeface="Arial"/>
                <a:ea typeface="Arial"/>
                <a:cs typeface="Arial"/>
                <a:sym typeface="Arial"/>
              </a:rPr>
              <a:t>Calcularea valorilor de tip Embeddings</a:t>
            </a:r>
            <a:endParaRPr b="0" i="0" sz="2200" u="none" cap="none" strike="noStrike">
              <a:latin typeface="Arial"/>
              <a:ea typeface="Arial"/>
              <a:cs typeface="Arial"/>
              <a:sym typeface="Arial"/>
            </a:endParaRPr>
          </a:p>
        </p:txBody>
      </p:sp>
      <p:sp>
        <p:nvSpPr>
          <p:cNvPr id="171" name="Google Shape;171;p11"/>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0" lvl="0" marL="457200" marR="0" rtl="0" algn="l">
              <a:lnSpc>
                <a:spcPct val="100000"/>
              </a:lnSpc>
              <a:spcBef>
                <a:spcPts val="0"/>
              </a:spcBef>
              <a:spcAft>
                <a:spcPts val="0"/>
              </a:spcAft>
              <a:buNone/>
            </a:pPr>
            <a:r>
              <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a:p>
            <a:pPr indent="0" lvl="0" marL="457200" marR="0" rtl="0" algn="l">
              <a:lnSpc>
                <a:spcPct val="100000"/>
              </a:lnSpc>
              <a:spcBef>
                <a:spcPts val="0"/>
              </a:spcBef>
              <a:spcAft>
                <a:spcPts val="0"/>
              </a:spcAft>
              <a:buNone/>
            </a:pPr>
            <a:r>
              <a:t/>
            </a:r>
            <a:endParaRPr sz="1800">
              <a:solidFill>
                <a:srgbClr val="FFFFFF"/>
              </a:solidFill>
            </a:endParaRPr>
          </a:p>
          <a:p>
            <a:pPr indent="-342900" lvl="0" marL="457200" marR="0" rtl="0" algn="l">
              <a:lnSpc>
                <a:spcPct val="100000"/>
              </a:lnSpc>
              <a:spcBef>
                <a:spcPts val="0"/>
              </a:spcBef>
              <a:spcAft>
                <a:spcPts val="0"/>
              </a:spcAft>
              <a:buClr>
                <a:srgbClr val="FFFFFF"/>
              </a:buClr>
              <a:buSzPts val="1800"/>
              <a:buChar char="●"/>
            </a:pPr>
            <a:r>
              <a:rPr lang="en-US" sz="1800">
                <a:solidFill>
                  <a:srgbClr val="FFFFFF"/>
                </a:solidFill>
              </a:rPr>
              <a:t>M</a:t>
            </a:r>
            <a:r>
              <a:rPr b="0" i="0" lang="en-US" sz="1800" u="none" cap="none" strike="noStrike">
                <a:solidFill>
                  <a:srgbClr val="FFFFFF"/>
                </a:solidFill>
                <a:latin typeface="Arial"/>
                <a:ea typeface="Arial"/>
                <a:cs typeface="Arial"/>
                <a:sym typeface="Arial"/>
              </a:rPr>
              <a:t>odelul pre-antrenat de tip sentence-transformer</a:t>
            </a:r>
            <a:r>
              <a:rPr lang="en-US" sz="1800">
                <a:solidFill>
                  <a:srgbClr val="FFFFFF"/>
                </a:solidFill>
              </a:rPr>
              <a:t> folosit este</a:t>
            </a:r>
            <a:r>
              <a:rPr b="0" i="0" lang="en-US" sz="1800" u="none" cap="none" strike="noStrike">
                <a:solidFill>
                  <a:srgbClr val="FFFFFF"/>
                </a:solidFill>
                <a:latin typeface="Arial"/>
                <a:ea typeface="Arial"/>
                <a:cs typeface="Arial"/>
                <a:sym typeface="Arial"/>
              </a:rPr>
              <a:t> </a:t>
            </a:r>
            <a:r>
              <a:rPr b="1" i="1" lang="en-US" sz="1800" u="none" cap="none" strike="noStrike">
                <a:solidFill>
                  <a:srgbClr val="FFFFFF"/>
                </a:solidFill>
              </a:rPr>
              <a:t>paraphrase-xlm-r-multilingual-v1</a:t>
            </a:r>
            <a:r>
              <a:rPr b="0" i="0" lang="en-US" sz="1800" u="none" cap="none" strike="noStrike">
                <a:solidFill>
                  <a:srgbClr val="FFFFFF"/>
                </a:solidFill>
                <a:latin typeface="Arial"/>
                <a:ea typeface="Arial"/>
                <a:cs typeface="Arial"/>
                <a:sym typeface="Arial"/>
              </a:rPr>
              <a:t>, oferit de către Huggingface. Acesta este o versiunea multilingual al lui paraphrase-distilroberta-base-v1, care a fost antrenat pe mai mult de 50 de limbi. </a:t>
            </a:r>
            <a:endParaRPr b="0" i="0" sz="18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None/>
            </a:pPr>
            <a:r>
              <a:t/>
            </a:r>
            <a:endParaRPr sz="1800">
              <a:solidFill>
                <a:srgbClr val="FFFFFF"/>
              </a:solidFill>
            </a:endParaRPr>
          </a:p>
          <a:p>
            <a:pPr indent="-342900" lvl="0" marL="457200" marR="0" rtl="0" algn="l">
              <a:lnSpc>
                <a:spcPct val="100000"/>
              </a:lnSpc>
              <a:spcBef>
                <a:spcPts val="106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Fiecărui segment îi corespunde o reprezentare vectorială, care pot reprezenta date de intrare pentru calcularea similitudinii cosinus.  </a:t>
            </a:r>
            <a:endParaRPr b="0" i="0" sz="1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p:nvPr/>
        </p:nvSpPr>
        <p:spPr>
          <a:xfrm>
            <a:off x="2376000" y="216000"/>
            <a:ext cx="5327640" cy="7196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303530" lvl="0" marL="457200" marR="0" rtl="0" algn="l">
              <a:lnSpc>
                <a:spcPct val="100000"/>
              </a:lnSpc>
              <a:spcBef>
                <a:spcPts val="0"/>
              </a:spcBef>
              <a:spcAft>
                <a:spcPts val="0"/>
              </a:spcAft>
              <a:buClr>
                <a:srgbClr val="FFFFFF"/>
              </a:buClr>
              <a:buSzPts val="1180"/>
              <a:buFont typeface="Arial"/>
              <a:buChar char="●"/>
            </a:pPr>
            <a:r>
              <a:rPr b="0" i="0" lang="en-US" sz="1180" u="none" cap="none" strike="noStrike">
                <a:solidFill>
                  <a:srgbClr val="FFFFFF"/>
                </a:solidFill>
                <a:latin typeface="Arial"/>
                <a:ea typeface="Arial"/>
                <a:cs typeface="Arial"/>
                <a:sym typeface="Arial"/>
              </a:rPr>
              <a:t>Rezultatul similitudinii cosinus pentru două documente va fi reprezentat de o matrice de similitudine, care conține valorile similitudinii pentru fiecare segment sursă comparat cu fiecare segment suspicios</a:t>
            </a:r>
            <a:r>
              <a:rPr b="0" i="0" lang="en-US" sz="1180" u="none" cap="none" strike="noStrike">
                <a:solidFill>
                  <a:srgbClr val="FFFFFF"/>
                </a:solidFill>
                <a:latin typeface="Arial"/>
                <a:ea typeface="Arial"/>
                <a:cs typeface="Arial"/>
                <a:sym typeface="Arial"/>
              </a:rPr>
              <a:t>.</a:t>
            </a:r>
            <a:endParaRPr b="0" i="0" sz="118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sz="1180">
              <a:solidFill>
                <a:srgbClr val="FFFFFF"/>
              </a:solidFill>
            </a:endParaRPr>
          </a:p>
          <a:p>
            <a:pPr indent="-303530" lvl="0" marL="457200" marR="0" rtl="0" algn="l">
              <a:lnSpc>
                <a:spcPct val="100000"/>
              </a:lnSpc>
              <a:spcBef>
                <a:spcPts val="1060"/>
              </a:spcBef>
              <a:spcAft>
                <a:spcPts val="0"/>
              </a:spcAft>
              <a:buClr>
                <a:srgbClr val="FFFFFF"/>
              </a:buClr>
              <a:buSzPts val="1180"/>
              <a:buFont typeface="Arial"/>
              <a:buChar char="●"/>
            </a:pPr>
            <a:r>
              <a:rPr b="0" i="0" lang="en-US" sz="1180" u="none" cap="none" strike="noStrike">
                <a:solidFill>
                  <a:srgbClr val="FFFFFF"/>
                </a:solidFill>
                <a:latin typeface="Arial"/>
                <a:ea typeface="Arial"/>
                <a:cs typeface="Arial"/>
                <a:sym typeface="Arial"/>
              </a:rPr>
              <a:t>Matricea va avea un număr de coloane egal cu numărul de segmente suspicioase și un număr de rânduri egal cu numărul de segmente sursă. De exemplu, dacă s-ar compara doua documente, cu 10 segmente suspicioase și 12 segmente sursă, atunci matricea de similitudine va avea mărimea 12 x 10.</a:t>
            </a:r>
            <a:endParaRPr b="0" i="0" sz="1180" u="none" cap="none" strike="noStrike">
              <a:solidFill>
                <a:srgbClr val="FFFFFF"/>
              </a:solidFill>
              <a:latin typeface="Arial"/>
              <a:ea typeface="Arial"/>
              <a:cs typeface="Arial"/>
              <a:sym typeface="Arial"/>
            </a:endParaRPr>
          </a:p>
          <a:p>
            <a:pPr indent="0" lvl="0" marL="457200" marR="0" rtl="0" algn="l">
              <a:lnSpc>
                <a:spcPct val="100000"/>
              </a:lnSpc>
              <a:spcBef>
                <a:spcPts val="1060"/>
              </a:spcBef>
              <a:spcAft>
                <a:spcPts val="0"/>
              </a:spcAft>
              <a:buNone/>
            </a:pPr>
            <a:r>
              <a:t/>
            </a:r>
            <a:endParaRPr sz="1180">
              <a:solidFill>
                <a:srgbClr val="FFFFFF"/>
              </a:solidFill>
            </a:endParaRPr>
          </a:p>
          <a:p>
            <a:pPr indent="-303530" lvl="0" marL="457200" marR="0" rtl="0" algn="l">
              <a:lnSpc>
                <a:spcPct val="100000"/>
              </a:lnSpc>
              <a:spcBef>
                <a:spcPts val="1060"/>
              </a:spcBef>
              <a:spcAft>
                <a:spcPts val="0"/>
              </a:spcAft>
              <a:buClr>
                <a:srgbClr val="FFFFFF"/>
              </a:buClr>
              <a:buSzPts val="1180"/>
              <a:buChar char="●"/>
            </a:pPr>
            <a:r>
              <a:rPr b="0" i="0" lang="en-US" sz="1180" u="none" cap="none" strike="noStrike">
                <a:solidFill>
                  <a:srgbClr val="FFFFFF"/>
                </a:solidFill>
                <a:latin typeface="Arial"/>
                <a:ea typeface="Arial"/>
                <a:cs typeface="Arial"/>
                <a:sym typeface="Arial"/>
              </a:rPr>
              <a:t>Pentru a extrage segmentele candidat pentru următorul punct din pipeline</a:t>
            </a:r>
            <a:r>
              <a:rPr lang="en-US" sz="1180">
                <a:solidFill>
                  <a:srgbClr val="FFFFFF"/>
                </a:solidFill>
              </a:rPr>
              <a:t>:</a:t>
            </a:r>
            <a:endParaRPr sz="1180">
              <a:solidFill>
                <a:srgbClr val="FFFFFF"/>
              </a:solidFill>
            </a:endParaRPr>
          </a:p>
          <a:p>
            <a:pPr indent="-265811" lvl="1" marL="914400" marR="0" rtl="0" algn="l">
              <a:lnSpc>
                <a:spcPct val="100000"/>
              </a:lnSpc>
              <a:spcBef>
                <a:spcPts val="1060"/>
              </a:spcBef>
              <a:spcAft>
                <a:spcPts val="0"/>
              </a:spcAft>
              <a:buClr>
                <a:srgbClr val="FFFFFF"/>
              </a:buClr>
              <a:buSzPts val="586"/>
              <a:buFont typeface="Noto Sans Symbols"/>
              <a:buChar char="○"/>
            </a:pPr>
            <a:r>
              <a:rPr b="0" i="0" lang="en-US" sz="1180" u="none" cap="none" strike="noStrike">
                <a:solidFill>
                  <a:srgbClr val="FFFFFF"/>
                </a:solidFill>
                <a:latin typeface="Arial"/>
                <a:ea typeface="Arial"/>
                <a:cs typeface="Arial"/>
                <a:sym typeface="Arial"/>
              </a:rPr>
              <a:t>parcurg fiecare coloană (care reprezintă fiecare segment suspicios)</a:t>
            </a:r>
            <a:endParaRPr sz="1180">
              <a:solidFill>
                <a:srgbClr val="FFFFFF"/>
              </a:solidFill>
            </a:endParaRPr>
          </a:p>
          <a:p>
            <a:pPr indent="-265811" lvl="1" marL="914400" marR="0" rtl="0" algn="l">
              <a:lnSpc>
                <a:spcPct val="100000"/>
              </a:lnSpc>
              <a:spcBef>
                <a:spcPts val="1060"/>
              </a:spcBef>
              <a:spcAft>
                <a:spcPts val="0"/>
              </a:spcAft>
              <a:buClr>
                <a:srgbClr val="FFFFFF"/>
              </a:buClr>
              <a:buSzPts val="586"/>
              <a:buFont typeface="Noto Sans Symbols"/>
              <a:buChar char="○"/>
            </a:pPr>
            <a:r>
              <a:rPr lang="en-US" sz="1180">
                <a:solidFill>
                  <a:srgbClr val="FFFFFF"/>
                </a:solidFill>
              </a:rPr>
              <a:t>S</a:t>
            </a:r>
            <a:r>
              <a:rPr b="0" i="0" lang="en-US" sz="1180" u="none" cap="none" strike="noStrike">
                <a:solidFill>
                  <a:srgbClr val="FFFFFF"/>
                </a:solidFill>
                <a:latin typeface="Arial"/>
                <a:ea typeface="Arial"/>
                <a:cs typeface="Arial"/>
                <a:sym typeface="Arial"/>
              </a:rPr>
              <a:t>ortez descrescător valorile similitudinii cosinus din coloana </a:t>
            </a:r>
            <a:r>
              <a:rPr lang="en-US" sz="1180">
                <a:solidFill>
                  <a:srgbClr val="FFFFFF"/>
                </a:solidFill>
              </a:rPr>
              <a:t>curentă</a:t>
            </a:r>
            <a:r>
              <a:rPr b="0" i="0" lang="en-US" sz="1180" u="none" cap="none" strike="noStrike">
                <a:solidFill>
                  <a:srgbClr val="FFFFFF"/>
                </a:solidFill>
                <a:latin typeface="Arial"/>
                <a:ea typeface="Arial"/>
                <a:cs typeface="Arial"/>
                <a:sym typeface="Arial"/>
              </a:rPr>
              <a:t> (valorile respective reprezentând similitudinea dintre segmentul suspicios curent și celelalte segmente sursă) </a:t>
            </a:r>
            <a:endParaRPr b="0" i="0" sz="1180" u="none" cap="none" strike="noStrike">
              <a:solidFill>
                <a:srgbClr val="FFFFFF"/>
              </a:solidFill>
              <a:latin typeface="Arial"/>
              <a:ea typeface="Arial"/>
              <a:cs typeface="Arial"/>
              <a:sym typeface="Arial"/>
            </a:endParaRPr>
          </a:p>
          <a:p>
            <a:pPr indent="-265811" lvl="1" marL="914400" marR="0" rtl="0" algn="l">
              <a:lnSpc>
                <a:spcPct val="100000"/>
              </a:lnSpc>
              <a:spcBef>
                <a:spcPts val="1060"/>
              </a:spcBef>
              <a:spcAft>
                <a:spcPts val="0"/>
              </a:spcAft>
              <a:buClr>
                <a:srgbClr val="FFFFFF"/>
              </a:buClr>
              <a:buSzPts val="586"/>
              <a:buFont typeface="Noto Sans Symbols"/>
              <a:buChar char="○"/>
            </a:pPr>
            <a:r>
              <a:rPr b="0" i="0" lang="en-US" sz="1180" u="none" cap="none" strike="noStrike">
                <a:solidFill>
                  <a:srgbClr val="FFFFFF"/>
                </a:solidFill>
                <a:latin typeface="Arial"/>
                <a:ea typeface="Arial"/>
                <a:cs typeface="Arial"/>
                <a:sym typeface="Arial"/>
              </a:rPr>
              <a:t>Pe baza valorilor</a:t>
            </a:r>
            <a:r>
              <a:rPr lang="en-US" sz="1180">
                <a:solidFill>
                  <a:srgbClr val="FFFFFF"/>
                </a:solidFill>
              </a:rPr>
              <a:t> sortate</a:t>
            </a:r>
            <a:r>
              <a:rPr b="0" i="0" lang="en-US" sz="1180" u="none" cap="none" strike="noStrike">
                <a:solidFill>
                  <a:srgbClr val="FFFFFF"/>
                </a:solidFill>
                <a:latin typeface="Arial"/>
                <a:ea typeface="Arial"/>
                <a:cs typeface="Arial"/>
                <a:sym typeface="Arial"/>
              </a:rPr>
              <a:t>, formez perechi </a:t>
            </a:r>
            <a:r>
              <a:rPr lang="en-US" sz="1180">
                <a:solidFill>
                  <a:srgbClr val="FFFFFF"/>
                </a:solidFill>
              </a:rPr>
              <a:t>între segmentul suspicios curent</a:t>
            </a:r>
            <a:r>
              <a:rPr b="0" i="0" lang="en-US" sz="1180" u="none" cap="none" strike="noStrike">
                <a:solidFill>
                  <a:srgbClr val="FFFFFF"/>
                </a:solidFill>
                <a:latin typeface="Arial"/>
                <a:ea typeface="Arial"/>
                <a:cs typeface="Arial"/>
                <a:sym typeface="Arial"/>
              </a:rPr>
              <a:t> </a:t>
            </a:r>
            <a:r>
              <a:rPr lang="en-US" sz="1180">
                <a:solidFill>
                  <a:srgbClr val="FFFFFF"/>
                </a:solidFill>
              </a:rPr>
              <a:t>și</a:t>
            </a:r>
            <a:r>
              <a:rPr b="0" i="0" lang="en-US" sz="1180" u="none" cap="none" strike="noStrike">
                <a:solidFill>
                  <a:srgbClr val="FFFFFF"/>
                </a:solidFill>
                <a:latin typeface="Arial"/>
                <a:ea typeface="Arial"/>
                <a:cs typeface="Arial"/>
                <a:sym typeface="Arial"/>
              </a:rPr>
              <a:t> primele </a:t>
            </a:r>
            <a:r>
              <a:rPr b="1" i="0" lang="en-US" sz="1180" u="none" cap="none" strike="noStrike">
                <a:solidFill>
                  <a:srgbClr val="FFFFFF"/>
                </a:solidFill>
                <a:latin typeface="Arial"/>
                <a:ea typeface="Arial"/>
                <a:cs typeface="Arial"/>
                <a:sym typeface="Arial"/>
              </a:rPr>
              <a:t>5</a:t>
            </a:r>
            <a:r>
              <a:rPr b="0" i="0" lang="en-US" sz="1180" u="none" cap="none" strike="noStrike">
                <a:solidFill>
                  <a:srgbClr val="FFFFFF"/>
                </a:solidFill>
                <a:latin typeface="Arial"/>
                <a:ea typeface="Arial"/>
                <a:cs typeface="Arial"/>
                <a:sym typeface="Arial"/>
              </a:rPr>
              <a:t> segmente sursă. </a:t>
            </a:r>
            <a:endParaRPr b="0" i="0" sz="1180" u="none" cap="none" strike="noStrike">
              <a:solidFill>
                <a:srgbClr val="FFFFFF"/>
              </a:solidFill>
              <a:latin typeface="Arial"/>
              <a:ea typeface="Arial"/>
              <a:cs typeface="Arial"/>
              <a:sym typeface="Arial"/>
            </a:endParaRPr>
          </a:p>
          <a:p>
            <a:pPr indent="-265811" lvl="1" marL="914400" marR="0" rtl="0" algn="l">
              <a:lnSpc>
                <a:spcPct val="100000"/>
              </a:lnSpc>
              <a:spcBef>
                <a:spcPts val="1060"/>
              </a:spcBef>
              <a:spcAft>
                <a:spcPts val="0"/>
              </a:spcAft>
              <a:buClr>
                <a:srgbClr val="FFFFFF"/>
              </a:buClr>
              <a:buSzPts val="586"/>
              <a:buFont typeface="Noto Sans Symbols"/>
              <a:buChar char="○"/>
            </a:pPr>
            <a:r>
              <a:rPr b="0" i="0" lang="en-US" sz="1180" u="none" cap="none" strike="noStrike">
                <a:solidFill>
                  <a:srgbClr val="FFFFFF"/>
                </a:solidFill>
                <a:latin typeface="Arial"/>
                <a:ea typeface="Arial"/>
                <a:cs typeface="Arial"/>
                <a:sym typeface="Arial"/>
              </a:rPr>
              <a:t>Lista de perechi formate reprezintă intrarea pentru următorul pas din pipeline.</a:t>
            </a:r>
            <a:endParaRPr b="0" i="0" sz="1180" u="none" cap="none" strike="noStrike">
              <a:latin typeface="Arial"/>
              <a:ea typeface="Arial"/>
              <a:cs typeface="Arial"/>
              <a:sym typeface="Arial"/>
            </a:endParaRPr>
          </a:p>
        </p:txBody>
      </p:sp>
      <p:sp>
        <p:nvSpPr>
          <p:cNvPr id="178" name="Google Shape;178;p13"/>
          <p:cNvSpPr txBox="1"/>
          <p:nvPr/>
        </p:nvSpPr>
        <p:spPr>
          <a:xfrm>
            <a:off x="2743200" y="365760"/>
            <a:ext cx="4754880" cy="402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lang="en-US" sz="1600">
                <a:solidFill>
                  <a:srgbClr val="FFFFFF"/>
                </a:solidFill>
              </a:rPr>
              <a:t>Extragerea perechilor de segmente pe baza</a:t>
            </a:r>
            <a:r>
              <a:rPr b="0" i="0" lang="en-US" sz="1600" u="none" cap="none" strike="noStrike">
                <a:solidFill>
                  <a:srgbClr val="FFFFFF"/>
                </a:solidFill>
                <a:latin typeface="Arial"/>
                <a:ea typeface="Arial"/>
                <a:cs typeface="Arial"/>
                <a:sym typeface="Arial"/>
              </a:rPr>
              <a:t> similitudinii cosinus</a:t>
            </a:r>
            <a:endParaRPr b="0" i="0" sz="16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p:nvPr/>
        </p:nvSpPr>
        <p:spPr>
          <a:xfrm>
            <a:off x="2376000" y="216000"/>
            <a:ext cx="5327640" cy="7196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14"/>
          <p:cNvPicPr preferRelativeResize="0"/>
          <p:nvPr/>
        </p:nvPicPr>
        <p:blipFill rotWithShape="1">
          <a:blip r:embed="rId3">
            <a:alphaModFix/>
          </a:blip>
          <a:srcRect b="0" l="0" r="0" t="0"/>
          <a:stretch/>
        </p:blipFill>
        <p:spPr>
          <a:xfrm>
            <a:off x="1096560" y="1368000"/>
            <a:ext cx="7886160" cy="3796920"/>
          </a:xfrm>
          <a:prstGeom prst="rect">
            <a:avLst/>
          </a:prstGeom>
          <a:noFill/>
          <a:ln>
            <a:noFill/>
          </a:ln>
        </p:spPr>
      </p:pic>
      <p:sp>
        <p:nvSpPr>
          <p:cNvPr id="185" name="Google Shape;185;p14"/>
          <p:cNvSpPr txBox="1"/>
          <p:nvPr/>
        </p:nvSpPr>
        <p:spPr>
          <a:xfrm>
            <a:off x="2818615" y="336335"/>
            <a:ext cx="4572000" cy="402900"/>
          </a:xfrm>
          <a:prstGeom prst="rect">
            <a:avLst/>
          </a:prstGeom>
          <a:noFill/>
          <a:ln>
            <a:noFill/>
          </a:ln>
        </p:spPr>
        <p:txBody>
          <a:bodyPr anchorCtr="0" anchor="t" bIns="45000" lIns="90000" spcFirstLastPara="1" rIns="90000" wrap="square" tIns="45000">
            <a:noAutofit/>
          </a:bodyPr>
          <a:lstStyle/>
          <a:p>
            <a:pPr indent="0" lvl="0" marL="0" rtl="0" algn="ctr">
              <a:spcBef>
                <a:spcPts val="0"/>
              </a:spcBef>
              <a:spcAft>
                <a:spcPts val="0"/>
              </a:spcAft>
              <a:buClr>
                <a:schemeClr val="dk1"/>
              </a:buClr>
              <a:buFont typeface="Arial"/>
              <a:buNone/>
            </a:pPr>
            <a:r>
              <a:rPr lang="en-US" sz="1500">
                <a:solidFill>
                  <a:schemeClr val="lt1"/>
                </a:solidFill>
              </a:rPr>
              <a:t>Extragerea perechilor de segmente pe baza similitudinii cosinus</a:t>
            </a:r>
            <a:endParaRPr sz="1500">
              <a:solidFill>
                <a:schemeClr val="dk1"/>
              </a:solidFill>
            </a:endParaRPr>
          </a:p>
          <a:p>
            <a:pPr indent="0" lvl="0" marL="0" marR="0" rtl="0" algn="ctr">
              <a:lnSpc>
                <a:spcPct val="100000"/>
              </a:lnSpc>
              <a:spcBef>
                <a:spcPts val="0"/>
              </a:spcBef>
              <a:spcAft>
                <a:spcPts val="0"/>
              </a:spcAft>
              <a:buNone/>
            </a:pPr>
            <a:r>
              <a:t/>
            </a:r>
            <a:endParaRPr sz="22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nvSpPr>
        <p:spPr>
          <a:xfrm>
            <a:off x="2376000" y="216000"/>
            <a:ext cx="5327640" cy="7196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2000" u="none" cap="none" strike="noStrike">
                <a:solidFill>
                  <a:srgbClr val="FFFFFF"/>
                </a:solidFill>
                <a:latin typeface="Arial"/>
                <a:ea typeface="Arial"/>
                <a:cs typeface="Arial"/>
                <a:sym typeface="Arial"/>
              </a:rPr>
              <a:t>Extragerea </a:t>
            </a:r>
            <a:r>
              <a:rPr lang="en-US" sz="1991">
                <a:solidFill>
                  <a:schemeClr val="lt1"/>
                </a:solidFill>
              </a:rPr>
              <a:t>perechilor</a:t>
            </a:r>
            <a:r>
              <a:rPr b="0" i="0" lang="en-US" sz="2000" u="none" cap="none" strike="noStrike">
                <a:solidFill>
                  <a:srgbClr val="FFFFFF"/>
                </a:solidFill>
                <a:latin typeface="Arial"/>
                <a:ea typeface="Arial"/>
                <a:cs typeface="Arial"/>
                <a:sym typeface="Arial"/>
              </a:rPr>
              <a:t> candidat</a:t>
            </a:r>
            <a:endParaRPr b="0" i="0" sz="2000" u="none" cap="none" strike="noStrike">
              <a:latin typeface="Arial"/>
              <a:ea typeface="Arial"/>
              <a:cs typeface="Arial"/>
              <a:sym typeface="Arial"/>
            </a:endParaRPr>
          </a:p>
        </p:txBody>
      </p:sp>
      <p:pic>
        <p:nvPicPr>
          <p:cNvPr id="191" name="Google Shape;191;p15"/>
          <p:cNvPicPr preferRelativeResize="0"/>
          <p:nvPr/>
        </p:nvPicPr>
        <p:blipFill rotWithShape="1">
          <a:blip r:embed="rId3">
            <a:alphaModFix/>
          </a:blip>
          <a:srcRect b="0" l="0" r="0" t="0"/>
          <a:stretch/>
        </p:blipFill>
        <p:spPr>
          <a:xfrm>
            <a:off x="208440" y="1745640"/>
            <a:ext cx="3931920" cy="2602440"/>
          </a:xfrm>
          <a:prstGeom prst="rect">
            <a:avLst/>
          </a:prstGeom>
          <a:noFill/>
          <a:ln>
            <a:noFill/>
          </a:ln>
        </p:spPr>
      </p:pic>
      <p:sp>
        <p:nvSpPr>
          <p:cNvPr id="192" name="Google Shape;192;p15"/>
          <p:cNvSpPr/>
          <p:nvPr/>
        </p:nvSpPr>
        <p:spPr>
          <a:xfrm>
            <a:off x="4140360" y="2660040"/>
            <a:ext cx="1645920" cy="731520"/>
          </a:xfrm>
          <a:custGeom>
            <a:rect b="b" l="l" r="r" t="t"/>
            <a:pathLst>
              <a:path extrusionOk="0" h="2034" w="4574">
                <a:moveTo>
                  <a:pt x="0" y="508"/>
                </a:moveTo>
                <a:lnTo>
                  <a:pt x="3429" y="508"/>
                </a:lnTo>
                <a:lnTo>
                  <a:pt x="3429" y="0"/>
                </a:lnTo>
                <a:lnTo>
                  <a:pt x="4573" y="1016"/>
                </a:lnTo>
                <a:lnTo>
                  <a:pt x="3429" y="2033"/>
                </a:lnTo>
                <a:lnTo>
                  <a:pt x="3429" y="1524"/>
                </a:lnTo>
                <a:lnTo>
                  <a:pt x="0" y="1524"/>
                </a:lnTo>
                <a:lnTo>
                  <a:pt x="0" y="508"/>
                </a:lnTo>
              </a:path>
            </a:pathLst>
          </a:custGeom>
          <a:solidFill>
            <a:srgbClr val="729FCF"/>
          </a:solidFill>
          <a:ln cap="flat" cmpd="sng" w="9525">
            <a:solidFill>
              <a:srgbClr val="3465A4"/>
            </a:solidFill>
            <a:prstDash val="solid"/>
            <a:round/>
            <a:headEnd len="sm" w="sm" type="none"/>
            <a:tailEnd len="sm" w="sm" type="none"/>
          </a:ln>
        </p:spPr>
      </p:sp>
      <p:pic>
        <p:nvPicPr>
          <p:cNvPr id="193" name="Google Shape;193;p15"/>
          <p:cNvPicPr preferRelativeResize="0"/>
          <p:nvPr/>
        </p:nvPicPr>
        <p:blipFill rotWithShape="1">
          <a:blip r:embed="rId4">
            <a:alphaModFix/>
          </a:blip>
          <a:srcRect b="0" l="0" r="0" t="0"/>
          <a:stretch/>
        </p:blipFill>
        <p:spPr>
          <a:xfrm>
            <a:off x="5777640" y="1737360"/>
            <a:ext cx="4006440" cy="26517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2000" u="none" cap="none" strike="noStrike">
                <a:solidFill>
                  <a:srgbClr val="FFFFFF"/>
                </a:solidFill>
                <a:latin typeface="Arial"/>
                <a:ea typeface="Arial"/>
                <a:cs typeface="Arial"/>
                <a:sym typeface="Arial"/>
              </a:rPr>
              <a:t>DBSCAN și determinarea</a:t>
            </a:r>
            <a:br>
              <a:rPr b="0" i="0" lang="en-US" sz="1800" u="none" cap="none" strike="noStrike">
                <a:latin typeface="Arial"/>
                <a:ea typeface="Arial"/>
                <a:cs typeface="Arial"/>
                <a:sym typeface="Arial"/>
              </a:rPr>
            </a:br>
            <a:r>
              <a:rPr b="0" i="0" lang="en-US" sz="2000" u="none" cap="none" strike="noStrike">
                <a:solidFill>
                  <a:srgbClr val="FFFFFF"/>
                </a:solidFill>
                <a:latin typeface="Arial"/>
                <a:ea typeface="Arial"/>
                <a:cs typeface="Arial"/>
                <a:sym typeface="Arial"/>
              </a:rPr>
              <a:t>pasajelor plagiate</a:t>
            </a:r>
            <a:endParaRPr b="0" i="0" sz="2000" u="none" cap="none" strike="noStrike">
              <a:latin typeface="Arial"/>
              <a:ea typeface="Arial"/>
              <a:cs typeface="Arial"/>
              <a:sym typeface="Arial"/>
            </a:endParaRPr>
          </a:p>
        </p:txBody>
      </p:sp>
      <p:sp>
        <p:nvSpPr>
          <p:cNvPr id="199" name="Google Shape;199;p16"/>
          <p:cNvSpPr/>
          <p:nvPr/>
        </p:nvSpPr>
        <p:spPr>
          <a:xfrm>
            <a:off x="504000" y="1368000"/>
            <a:ext cx="9071640" cy="379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16"/>
          <p:cNvPicPr preferRelativeResize="0"/>
          <p:nvPr/>
        </p:nvPicPr>
        <p:blipFill rotWithShape="1">
          <a:blip r:embed="rId3">
            <a:alphaModFix/>
          </a:blip>
          <a:srcRect b="0" l="0" r="0" t="0"/>
          <a:stretch/>
        </p:blipFill>
        <p:spPr>
          <a:xfrm>
            <a:off x="2973960" y="1089360"/>
            <a:ext cx="4432680" cy="2934000"/>
          </a:xfrm>
          <a:prstGeom prst="rect">
            <a:avLst/>
          </a:prstGeom>
          <a:noFill/>
          <a:ln>
            <a:noFill/>
          </a:ln>
        </p:spPr>
      </p:pic>
      <p:pic>
        <p:nvPicPr>
          <p:cNvPr id="201" name="Google Shape;201;p16"/>
          <p:cNvPicPr preferRelativeResize="0"/>
          <p:nvPr/>
        </p:nvPicPr>
        <p:blipFill rotWithShape="1">
          <a:blip r:embed="rId4">
            <a:alphaModFix/>
          </a:blip>
          <a:srcRect b="0" l="0" r="0" t="0"/>
          <a:stretch/>
        </p:blipFill>
        <p:spPr>
          <a:xfrm>
            <a:off x="360" y="4480560"/>
            <a:ext cx="10080360" cy="3056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nvSpPr>
        <p:spPr>
          <a:xfrm>
            <a:off x="2376000" y="216000"/>
            <a:ext cx="5327640" cy="7196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3200" u="none" cap="none" strike="noStrike">
                <a:solidFill>
                  <a:srgbClr val="FFFFFF"/>
                </a:solidFill>
                <a:latin typeface="Arial"/>
                <a:ea typeface="Arial"/>
                <a:cs typeface="Arial"/>
                <a:sym typeface="Arial"/>
              </a:rPr>
              <a:t>Evaluare și rezultate</a:t>
            </a:r>
            <a:endParaRPr b="0" i="0" sz="3200" u="none" cap="none" strike="noStrike">
              <a:solidFill>
                <a:srgbClr val="FFFFFF"/>
              </a:solidFill>
              <a:latin typeface="Arial"/>
              <a:ea typeface="Arial"/>
              <a:cs typeface="Arial"/>
              <a:sym typeface="Arial"/>
            </a:endParaRPr>
          </a:p>
        </p:txBody>
      </p:sp>
      <p:pic>
        <p:nvPicPr>
          <p:cNvPr id="207" name="Google Shape;207;p17"/>
          <p:cNvPicPr preferRelativeResize="0"/>
          <p:nvPr/>
        </p:nvPicPr>
        <p:blipFill rotWithShape="1">
          <a:blip r:embed="rId3">
            <a:alphaModFix/>
          </a:blip>
          <a:srcRect b="0" l="0" r="0" t="0"/>
          <a:stretch/>
        </p:blipFill>
        <p:spPr>
          <a:xfrm>
            <a:off x="2153160" y="2493720"/>
            <a:ext cx="5778720" cy="2197440"/>
          </a:xfrm>
          <a:prstGeom prst="rect">
            <a:avLst/>
          </a:prstGeom>
          <a:noFill/>
          <a:ln>
            <a:noFill/>
          </a:ln>
        </p:spPr>
      </p:pic>
      <p:pic>
        <p:nvPicPr>
          <p:cNvPr id="208" name="Google Shape;208;p17"/>
          <p:cNvPicPr preferRelativeResize="0"/>
          <p:nvPr/>
        </p:nvPicPr>
        <p:blipFill>
          <a:blip r:embed="rId4">
            <a:alphaModFix/>
          </a:blip>
          <a:stretch>
            <a:fillRect/>
          </a:stretch>
        </p:blipFill>
        <p:spPr>
          <a:xfrm>
            <a:off x="2280750" y="1415149"/>
            <a:ext cx="5518150" cy="90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nvSpPr>
        <p:spPr>
          <a:xfrm>
            <a:off x="2376000" y="216000"/>
            <a:ext cx="5327640" cy="7196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3600" u="none" cap="none" strike="noStrike">
                <a:solidFill>
                  <a:srgbClr val="FFFFFF"/>
                </a:solidFill>
                <a:latin typeface="Arial"/>
                <a:ea typeface="Arial"/>
                <a:cs typeface="Arial"/>
                <a:sym typeface="Arial"/>
              </a:rPr>
              <a:t>Concluzii</a:t>
            </a:r>
            <a:endParaRPr b="0" i="0" sz="3600" u="none" cap="none" strike="noStrike">
              <a:solidFill>
                <a:srgbClr val="FFFFFF"/>
              </a:solidFill>
              <a:latin typeface="Arial"/>
              <a:ea typeface="Arial"/>
              <a:cs typeface="Arial"/>
              <a:sym typeface="Arial"/>
            </a:endParaRPr>
          </a:p>
        </p:txBody>
      </p:sp>
      <p:sp>
        <p:nvSpPr>
          <p:cNvPr id="214" name="Google Shape;214;p18"/>
          <p:cNvSpPr txBox="1"/>
          <p:nvPr/>
        </p:nvSpPr>
        <p:spPr>
          <a:xfrm>
            <a:off x="504000" y="1368000"/>
            <a:ext cx="9071640" cy="3796920"/>
          </a:xfrm>
          <a:prstGeom prst="rect">
            <a:avLst/>
          </a:prstGeom>
          <a:noFill/>
          <a:ln>
            <a:noFill/>
          </a:ln>
        </p:spPr>
        <p:txBody>
          <a:bodyPr anchorCtr="0" anchor="ctr" bIns="0" lIns="0" spcFirstLastPara="1" rIns="0" wrap="square" tIns="0">
            <a:noAutofit/>
          </a:bodyPr>
          <a:lstStyle/>
          <a:p>
            <a:pPr indent="-393700" lvl="0" marL="457200" marR="0" rtl="0" algn="l">
              <a:spcBef>
                <a:spcPts val="0"/>
              </a:spcBef>
              <a:spcAft>
                <a:spcPts val="0"/>
              </a:spcAft>
              <a:buClr>
                <a:srgbClr val="FFFFFF"/>
              </a:buClr>
              <a:buSzPts val="2600"/>
              <a:buChar char="●"/>
            </a:pPr>
            <a:r>
              <a:rPr b="0" i="0" lang="en-US" sz="2600" u="none" cap="none" strike="noStrike">
                <a:solidFill>
                  <a:srgbClr val="FFFFFF"/>
                </a:solidFill>
                <a:latin typeface="Times New Roman"/>
                <a:ea typeface="Times New Roman"/>
                <a:cs typeface="Times New Roman"/>
                <a:sym typeface="Times New Roman"/>
              </a:rPr>
              <a:t>Rezultatele oferite de transformer</a:t>
            </a:r>
            <a:r>
              <a:rPr b="0" i="0" lang="en-US" sz="2600" u="none" cap="none" strike="noStrike">
                <a:solidFill>
                  <a:srgbClr val="FFFFFF"/>
                </a:solidFill>
                <a:latin typeface="Arial"/>
                <a:ea typeface="Arial"/>
                <a:cs typeface="Arial"/>
                <a:sym typeface="Arial"/>
              </a:rPr>
              <a:t>, împreună </a:t>
            </a:r>
            <a:r>
              <a:rPr b="0" i="0" lang="en-US" sz="2600" u="none" cap="none" strike="noStrike">
                <a:solidFill>
                  <a:srgbClr val="FFFFFF"/>
                </a:solidFill>
                <a:latin typeface="Times New Roman"/>
                <a:ea typeface="Times New Roman"/>
                <a:cs typeface="Times New Roman"/>
                <a:sym typeface="Times New Roman"/>
              </a:rPr>
              <a:t>DBSCAN, s-au dovedit o adiție bună pentru o Encoplot.</a:t>
            </a:r>
            <a:endParaRPr b="0" i="0" sz="2600" u="none" cap="none" strike="noStrike">
              <a:solidFill>
                <a:srgbClr val="FFFFFF"/>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600">
              <a:solidFill>
                <a:srgbClr val="FFFFFF"/>
              </a:solidFill>
              <a:latin typeface="Times New Roman"/>
              <a:ea typeface="Times New Roman"/>
              <a:cs typeface="Times New Roman"/>
              <a:sym typeface="Times New Roman"/>
            </a:endParaRPr>
          </a:p>
          <a:p>
            <a:pPr indent="-393700" lvl="0" marL="457200" marR="0" rtl="0" algn="l">
              <a:spcBef>
                <a:spcPts val="0"/>
              </a:spcBef>
              <a:spcAft>
                <a:spcPts val="0"/>
              </a:spcAft>
              <a:buClr>
                <a:srgbClr val="FFFFFF"/>
              </a:buClr>
              <a:buSzPts val="2600"/>
              <a:buFont typeface="Times New Roman"/>
              <a:buChar char="●"/>
            </a:pPr>
            <a:r>
              <a:rPr lang="en-US" sz="2600">
                <a:solidFill>
                  <a:srgbClr val="FFFFFF"/>
                </a:solidFill>
                <a:latin typeface="Times New Roman"/>
                <a:ea typeface="Times New Roman"/>
                <a:cs typeface="Times New Roman"/>
                <a:sym typeface="Times New Roman"/>
              </a:rPr>
              <a:t>Sistemul propus și rezultatele experimentale au fost trimise într-un articol la Conferința "22nd International Conference on Intelligent Data Engineering and Automated Learning (IDEAL2021)", https://ideal-conf.com/ (CORE Rank: C)</a:t>
            </a:r>
            <a:endParaRPr sz="2600">
              <a:solidFill>
                <a:srgbClr val="FFFFFF"/>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600">
              <a:solidFill>
                <a:srgbClr val="FFFFFF"/>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6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nvSpPr>
        <p:spPr>
          <a:xfrm>
            <a:off x="2376000" y="216000"/>
            <a:ext cx="5327640" cy="7196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FFFFFF"/>
                </a:solidFill>
                <a:latin typeface="Arial"/>
                <a:ea typeface="Arial"/>
                <a:cs typeface="Arial"/>
                <a:sym typeface="Arial"/>
              </a:rPr>
              <a:t>Cuprins</a:t>
            </a:r>
            <a:endParaRPr b="0" i="0" sz="4400" u="none" cap="none" strike="noStrike">
              <a:solidFill>
                <a:srgbClr val="FFFFFF"/>
              </a:solidFill>
              <a:latin typeface="Arial"/>
              <a:ea typeface="Arial"/>
              <a:cs typeface="Arial"/>
              <a:sym typeface="Arial"/>
            </a:endParaRPr>
          </a:p>
        </p:txBody>
      </p:sp>
      <p:sp>
        <p:nvSpPr>
          <p:cNvPr id="122" name="Google Shape;122;p2"/>
          <p:cNvSpPr txBox="1"/>
          <p:nvPr/>
        </p:nvSpPr>
        <p:spPr>
          <a:xfrm>
            <a:off x="504000" y="1326600"/>
            <a:ext cx="9072000" cy="3288600"/>
          </a:xfrm>
          <a:prstGeom prst="rect">
            <a:avLst/>
          </a:prstGeom>
          <a:noFill/>
          <a:ln>
            <a:noFill/>
          </a:ln>
        </p:spPr>
        <p:txBody>
          <a:bodyPr anchorCtr="0" anchor="t" bIns="0" lIns="0" spcFirstLastPara="1" rIns="0" wrap="square" tIns="0">
            <a:normAutofit fontScale="92500" lnSpcReduction="20000"/>
          </a:bodyPr>
          <a:lstStyle/>
          <a:p>
            <a:pPr indent="0" lvl="0" marL="457200" marR="0" rtl="0" algn="l">
              <a:spcBef>
                <a:spcPts val="0"/>
              </a:spcBef>
              <a:spcAft>
                <a:spcPts val="0"/>
              </a:spcAft>
              <a:buNone/>
            </a:pPr>
            <a:r>
              <a:t/>
            </a:r>
            <a:endParaRPr sz="1791">
              <a:solidFill>
                <a:srgbClr val="FFFFFF"/>
              </a:solidFill>
            </a:endParaRPr>
          </a:p>
          <a:p>
            <a:pPr indent="0" lvl="0" marL="457200" marR="0" rtl="0" algn="l">
              <a:spcBef>
                <a:spcPts val="0"/>
              </a:spcBef>
              <a:spcAft>
                <a:spcPts val="0"/>
              </a:spcAft>
              <a:buNone/>
            </a:pPr>
            <a:r>
              <a:t/>
            </a:r>
            <a:endParaRPr sz="1791">
              <a:solidFill>
                <a:srgbClr val="FFFFFF"/>
              </a:solidFil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Scopul proiectului</a:t>
            </a:r>
            <a:endParaRPr sz="1991">
              <a:solidFill>
                <a:srgbClr val="FFFFFF"/>
              </a:solidFil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Pipeline-ul de algoritmi</a:t>
            </a:r>
            <a:endParaRPr b="0" i="0" sz="1991" u="none" cap="none" strike="noStrike">
              <a:solidFill>
                <a:srgbClr val="FFFFFF"/>
              </a:solidFill>
              <a:latin typeface="Arial"/>
              <a:ea typeface="Arial"/>
              <a:cs typeface="Arial"/>
              <a:sym typeface="Aria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Encoplot</a:t>
            </a:r>
            <a:endParaRPr b="0" i="0" sz="1991" u="none" cap="none" strike="noStrike">
              <a:solidFill>
                <a:srgbClr val="FFFFFF"/>
              </a:solidFill>
              <a:latin typeface="Arial"/>
              <a:ea typeface="Arial"/>
              <a:cs typeface="Arial"/>
              <a:sym typeface="Aria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Preprocesarea segmentelo</a:t>
            </a:r>
            <a:r>
              <a:rPr b="0" i="0" lang="en-US" sz="1991" u="none" cap="none" strike="noStrike">
                <a:solidFill>
                  <a:srgbClr val="FFFFFF"/>
                </a:solidFill>
                <a:latin typeface="Arial"/>
                <a:ea typeface="Arial"/>
                <a:cs typeface="Arial"/>
                <a:sym typeface="Arial"/>
              </a:rPr>
              <a:t>r</a:t>
            </a:r>
            <a:endParaRPr b="0" i="0" sz="1991" u="none" cap="none" strike="noStrike">
              <a:solidFill>
                <a:srgbClr val="FFFFFF"/>
              </a:solidFill>
              <a:latin typeface="Arial"/>
              <a:ea typeface="Arial"/>
              <a:cs typeface="Arial"/>
              <a:sym typeface="Aria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Calcularea valorilor de tip Embeddings</a:t>
            </a:r>
            <a:endParaRPr sz="1991">
              <a:solidFill>
                <a:srgbClr val="FFFFFF"/>
              </a:solidFill>
            </a:endParaRPr>
          </a:p>
          <a:p>
            <a:pPr indent="-345598" lvl="0" marL="457200" marR="0" rtl="0" algn="l">
              <a:spcBef>
                <a:spcPts val="0"/>
              </a:spcBef>
              <a:spcAft>
                <a:spcPts val="0"/>
              </a:spcAft>
              <a:buClr>
                <a:srgbClr val="FFFFFF"/>
              </a:buClr>
              <a:buSzPct val="90540"/>
              <a:buFont typeface="Arial"/>
              <a:buChar char="●"/>
            </a:pPr>
            <a:r>
              <a:rPr lang="en-US" sz="2200">
                <a:solidFill>
                  <a:schemeClr val="lt1"/>
                </a:solidFill>
              </a:rPr>
              <a:t>Extragerea perechilor de segmente pe baza similitudinii cosinus</a:t>
            </a:r>
            <a:endParaRPr sz="1991">
              <a:solidFill>
                <a:srgbClr val="FFFFFF"/>
              </a:solidFill>
            </a:endParaRPr>
          </a:p>
          <a:p>
            <a:pPr indent="-345598" lvl="0" marL="457200" marR="0" rtl="0" algn="l">
              <a:spcBef>
                <a:spcPts val="0"/>
              </a:spcBef>
              <a:spcAft>
                <a:spcPts val="0"/>
              </a:spcAft>
              <a:buClr>
                <a:srgbClr val="FFFFFF"/>
              </a:buClr>
              <a:buSzPct val="100000"/>
              <a:buFont typeface="Arial"/>
              <a:buChar char="●"/>
            </a:pPr>
            <a:r>
              <a:rPr b="0" i="0" lang="en-US" sz="1991" u="none" cap="none" strike="noStrike">
                <a:solidFill>
                  <a:srgbClr val="FFFFFF"/>
                </a:solidFill>
                <a:latin typeface="Arial"/>
                <a:ea typeface="Arial"/>
                <a:cs typeface="Arial"/>
                <a:sym typeface="Arial"/>
              </a:rPr>
              <a:t>Extragerea </a:t>
            </a:r>
            <a:r>
              <a:rPr lang="en-US" sz="1991">
                <a:solidFill>
                  <a:srgbClr val="FFFFFF"/>
                </a:solidFill>
              </a:rPr>
              <a:t>perechilor</a:t>
            </a:r>
            <a:r>
              <a:rPr b="0" i="0" lang="en-US" sz="1991" u="none" cap="none" strike="noStrike">
                <a:solidFill>
                  <a:srgbClr val="FFFFFF"/>
                </a:solidFill>
                <a:latin typeface="Arial"/>
                <a:ea typeface="Arial"/>
                <a:cs typeface="Arial"/>
                <a:sym typeface="Arial"/>
              </a:rPr>
              <a:t> candidat</a:t>
            </a:r>
            <a:endParaRPr sz="1991">
              <a:solidFill>
                <a:srgbClr val="FFFFFF"/>
              </a:solidFill>
            </a:endParaRPr>
          </a:p>
          <a:p>
            <a:pPr indent="-345598" lvl="0" marL="457200" marR="0" rtl="0" algn="l">
              <a:spcBef>
                <a:spcPts val="0"/>
              </a:spcBef>
              <a:spcAft>
                <a:spcPts val="0"/>
              </a:spcAft>
              <a:buClr>
                <a:srgbClr val="FFFFFF"/>
              </a:buClr>
              <a:buSzPct val="99594"/>
              <a:buFont typeface="Arial"/>
              <a:buChar char="●"/>
            </a:pPr>
            <a:r>
              <a:rPr lang="en-US" sz="2000">
                <a:solidFill>
                  <a:schemeClr val="lt1"/>
                </a:solidFill>
              </a:rPr>
              <a:t>DBSCAN și determinarea</a:t>
            </a:r>
            <a:r>
              <a:rPr lang="en-US" sz="1800">
                <a:solidFill>
                  <a:schemeClr val="dk1"/>
                </a:solidFill>
              </a:rPr>
              <a:t> </a:t>
            </a:r>
            <a:r>
              <a:rPr lang="en-US" sz="2000">
                <a:solidFill>
                  <a:schemeClr val="lt1"/>
                </a:solidFill>
              </a:rPr>
              <a:t>pasajelor plagiate</a:t>
            </a:r>
            <a:endParaRPr sz="2000">
              <a:solidFill>
                <a:schemeClr val="dk1"/>
              </a:solidFill>
            </a:endParaRPr>
          </a:p>
          <a:p>
            <a:pPr indent="-345598" lvl="0" marL="457200" marR="0" rtl="0" algn="l">
              <a:spcBef>
                <a:spcPts val="0"/>
              </a:spcBef>
              <a:spcAft>
                <a:spcPts val="0"/>
              </a:spcAft>
              <a:buClr>
                <a:srgbClr val="FFFFFF"/>
              </a:buClr>
              <a:buSzPct val="100000"/>
              <a:buChar char="●"/>
            </a:pPr>
            <a:r>
              <a:rPr lang="en-US" sz="1991">
                <a:solidFill>
                  <a:srgbClr val="FFFFFF"/>
                </a:solidFill>
              </a:rPr>
              <a:t>Evaluare și rezultate</a:t>
            </a:r>
            <a:endParaRPr sz="1991">
              <a:solidFill>
                <a:srgbClr val="FFFFFF"/>
              </a:solidFill>
            </a:endParaRPr>
          </a:p>
          <a:p>
            <a:pPr indent="-345598" lvl="0" marL="457200" marR="0" rtl="0" algn="l">
              <a:spcBef>
                <a:spcPts val="0"/>
              </a:spcBef>
              <a:spcAft>
                <a:spcPts val="0"/>
              </a:spcAft>
              <a:buClr>
                <a:srgbClr val="FFFFFF"/>
              </a:buClr>
              <a:buSzPct val="100000"/>
              <a:buChar char="●"/>
            </a:pPr>
            <a:r>
              <a:rPr lang="en-US" sz="1991">
                <a:solidFill>
                  <a:srgbClr val="FFFFFF"/>
                </a:solidFill>
              </a:rPr>
              <a:t>Concluzii</a:t>
            </a:r>
            <a:endParaRPr sz="1991">
              <a:solidFill>
                <a:srgbClr val="FFFFFF"/>
              </a:solidFill>
            </a:endParaRPr>
          </a:p>
          <a:p>
            <a:pPr indent="0" lvl="0" marL="0" marR="0" rtl="0" algn="l">
              <a:spcBef>
                <a:spcPts val="1417"/>
              </a:spcBef>
              <a:spcAft>
                <a:spcPts val="0"/>
              </a:spcAft>
              <a:buNone/>
            </a:pPr>
            <a:r>
              <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2400" u="none" cap="none" strike="noStrike">
                <a:solidFill>
                  <a:srgbClr val="FFFFFF"/>
                </a:solidFill>
                <a:latin typeface="Arial"/>
                <a:ea typeface="Arial"/>
                <a:cs typeface="Arial"/>
                <a:sym typeface="Arial"/>
              </a:rPr>
              <a:t>Scopul proiectului</a:t>
            </a:r>
            <a:endParaRPr b="0" i="0" sz="2400" u="none" cap="none" strike="noStrike">
              <a:latin typeface="Arial"/>
              <a:ea typeface="Arial"/>
              <a:cs typeface="Arial"/>
              <a:sym typeface="Arial"/>
            </a:endParaRPr>
          </a:p>
        </p:txBody>
      </p:sp>
      <p:sp>
        <p:nvSpPr>
          <p:cNvPr id="128" name="Google Shape;128;p3"/>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0" lvl="0" marL="457200" marR="0" rtl="0" algn="l">
              <a:lnSpc>
                <a:spcPct val="100000"/>
              </a:lnSpc>
              <a:spcBef>
                <a:spcPts val="0"/>
              </a:spcBef>
              <a:spcAft>
                <a:spcPts val="0"/>
              </a:spcAft>
              <a:buNone/>
            </a:pPr>
            <a:r>
              <a:t/>
            </a:r>
            <a:endParaRPr b="1" i="1" sz="1530">
              <a:solidFill>
                <a:srgbClr val="FFFFFF"/>
              </a:solidFill>
            </a:endParaRPr>
          </a:p>
          <a:p>
            <a:pPr indent="0" lvl="0" marL="457200" marR="0" rtl="0" algn="l">
              <a:lnSpc>
                <a:spcPct val="100000"/>
              </a:lnSpc>
              <a:spcBef>
                <a:spcPts val="0"/>
              </a:spcBef>
              <a:spcAft>
                <a:spcPts val="0"/>
              </a:spcAft>
              <a:buNone/>
            </a:pPr>
            <a:r>
              <a:t/>
            </a:r>
            <a:endParaRPr b="1" i="1" sz="1530">
              <a:solidFill>
                <a:srgbClr val="FFFFFF"/>
              </a:solidFill>
            </a:endParaRPr>
          </a:p>
          <a:p>
            <a:pPr indent="0" lvl="0" marL="457200" marR="0" rtl="0" algn="l">
              <a:lnSpc>
                <a:spcPct val="100000"/>
              </a:lnSpc>
              <a:spcBef>
                <a:spcPts val="0"/>
              </a:spcBef>
              <a:spcAft>
                <a:spcPts val="0"/>
              </a:spcAft>
              <a:buNone/>
            </a:pPr>
            <a:r>
              <a:t/>
            </a:r>
            <a:endParaRPr b="1" i="1" sz="1530">
              <a:solidFill>
                <a:srgbClr val="FFFFFF"/>
              </a:solidFill>
            </a:endParaRPr>
          </a:p>
          <a:p>
            <a:pPr indent="0" lvl="0" marL="457200" marR="0" rtl="0" algn="l">
              <a:lnSpc>
                <a:spcPct val="100000"/>
              </a:lnSpc>
              <a:spcBef>
                <a:spcPts val="0"/>
              </a:spcBef>
              <a:spcAft>
                <a:spcPts val="0"/>
              </a:spcAft>
              <a:buNone/>
            </a:pPr>
            <a:r>
              <a:t/>
            </a:r>
            <a:endParaRPr b="1" i="1" sz="1729">
              <a:solidFill>
                <a:srgbClr val="FFFFFF"/>
              </a:solidFill>
            </a:endParaRPr>
          </a:p>
          <a:p>
            <a:pPr indent="-338455" lvl="0" marL="457200" marR="0" rtl="0" algn="l">
              <a:lnSpc>
                <a:spcPct val="100000"/>
              </a:lnSpc>
              <a:spcBef>
                <a:spcPts val="0"/>
              </a:spcBef>
              <a:spcAft>
                <a:spcPts val="0"/>
              </a:spcAft>
              <a:buClr>
                <a:srgbClr val="FFFFFF"/>
              </a:buClr>
              <a:buSzPts val="1730"/>
              <a:buChar char="●"/>
            </a:pPr>
            <a:r>
              <a:rPr b="1" i="1" lang="en-US" sz="1729" u="none" cap="none" strike="noStrike">
                <a:solidFill>
                  <a:srgbClr val="FFFFFF"/>
                </a:solidFill>
                <a:latin typeface="Arial"/>
                <a:ea typeface="Arial"/>
                <a:cs typeface="Arial"/>
                <a:sym typeface="Arial"/>
              </a:rPr>
              <a:t>Problema propusă:</a:t>
            </a:r>
            <a:r>
              <a:rPr b="0" i="0" lang="en-US" sz="1729" u="none" cap="none" strike="noStrike">
                <a:solidFill>
                  <a:srgbClr val="FFFFFF"/>
                </a:solidFill>
                <a:latin typeface="Arial"/>
                <a:ea typeface="Arial"/>
                <a:cs typeface="Arial"/>
                <a:sym typeface="Arial"/>
              </a:rPr>
              <a:t> </a:t>
            </a:r>
            <a:r>
              <a:rPr b="0" i="1" lang="en-US" sz="1729" u="none" cap="none" strike="noStrike">
                <a:solidFill>
                  <a:srgbClr val="FFFFFF"/>
                </a:solidFill>
                <a:latin typeface="Arial"/>
                <a:ea typeface="Arial"/>
                <a:cs typeface="Arial"/>
                <a:sym typeface="Arial"/>
              </a:rPr>
              <a:t>Dându-se un set de documente suspicioase</a:t>
            </a:r>
            <a:r>
              <a:rPr i="1" lang="en-US" sz="1729">
                <a:solidFill>
                  <a:srgbClr val="FFFFFF"/>
                </a:solidFill>
              </a:rPr>
              <a:t> </a:t>
            </a:r>
            <a:r>
              <a:rPr b="0" i="1" lang="en-US" sz="1729" u="none" cap="none" strike="noStrike">
                <a:solidFill>
                  <a:srgbClr val="FFFFFF"/>
                </a:solidFill>
                <a:latin typeface="Arial"/>
                <a:ea typeface="Arial"/>
                <a:cs typeface="Arial"/>
                <a:sym typeface="Arial"/>
              </a:rPr>
              <a:t>și un set de documente sursă, cerința este de a determina pasajele plagiate din documentele suspicioase și pasajele de text corespunzătoare din documentele sursa.</a:t>
            </a:r>
            <a:endParaRPr b="0" i="1" sz="1729"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None/>
            </a:pPr>
            <a:r>
              <a:t/>
            </a:r>
            <a:endParaRPr i="1" sz="1729">
              <a:solidFill>
                <a:srgbClr val="FFFFFF"/>
              </a:solidFill>
            </a:endParaRPr>
          </a:p>
          <a:p>
            <a:pPr indent="-338455" lvl="0" marL="457200" marR="0" rtl="0" algn="l">
              <a:lnSpc>
                <a:spcPct val="100000"/>
              </a:lnSpc>
              <a:spcBef>
                <a:spcPts val="1414"/>
              </a:spcBef>
              <a:spcAft>
                <a:spcPts val="0"/>
              </a:spcAft>
              <a:buClr>
                <a:srgbClr val="FFFFFF"/>
              </a:buClr>
              <a:buSzPts val="1730"/>
              <a:buFont typeface="Arial"/>
              <a:buChar char="●"/>
            </a:pPr>
            <a:r>
              <a:rPr b="0" i="0" lang="en-US" sz="1729" u="none" cap="none" strike="noStrike">
                <a:solidFill>
                  <a:srgbClr val="FFFFFF"/>
                </a:solidFill>
                <a:latin typeface="Arial"/>
                <a:ea typeface="Arial"/>
                <a:cs typeface="Arial"/>
                <a:sym typeface="Arial"/>
              </a:rPr>
              <a:t>Scopul acestui proiect este acela de a realiza o soluție pentru problema propusă, folosind algoritmi și metode specifice de procesare de limbaj natural și învățare automată.</a:t>
            </a:r>
            <a:r>
              <a:rPr b="0" i="0" lang="en-US" sz="1729" u="none" cap="none" strike="noStrike">
                <a:solidFill>
                  <a:srgbClr val="FFFFFF"/>
                </a:solidFill>
                <a:latin typeface="Arial"/>
                <a:ea typeface="Arial"/>
                <a:cs typeface="Arial"/>
                <a:sym typeface="Arial"/>
              </a:rPr>
              <a:t> </a:t>
            </a:r>
            <a:endParaRPr b="0" i="0" sz="1729"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323850" lvl="0" marL="457200" marR="0" rtl="0" algn="l">
              <a:lnSpc>
                <a:spcPct val="100000"/>
              </a:lnSpc>
              <a:spcBef>
                <a:spcPts val="0"/>
              </a:spcBef>
              <a:spcAft>
                <a:spcPts val="0"/>
              </a:spcAft>
              <a:buClr>
                <a:srgbClr val="FFFFFF"/>
              </a:buClr>
              <a:buSzPts val="1500"/>
              <a:buFont typeface="Arial"/>
              <a:buChar char="●"/>
            </a:pPr>
            <a:r>
              <a:rPr b="0" i="0" lang="en-US" sz="1500" u="none" cap="none" strike="noStrike">
                <a:solidFill>
                  <a:srgbClr val="FFFFFF"/>
                </a:solidFill>
                <a:latin typeface="Arial"/>
                <a:ea typeface="Arial"/>
                <a:cs typeface="Arial"/>
                <a:sym typeface="Arial"/>
              </a:rPr>
              <a:t>Soluția a fost realizată în Google Colab, iar limbajul de programare folosit a fost Python</a:t>
            </a:r>
            <a:endParaRPr b="0"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sz="1500">
              <a:solidFill>
                <a:srgbClr val="FFFFFF"/>
              </a:solidFill>
            </a:endParaRPr>
          </a:p>
          <a:p>
            <a:pPr indent="-323850" lvl="0" marL="457200" marR="0" rtl="0" algn="l">
              <a:lnSpc>
                <a:spcPct val="100000"/>
              </a:lnSpc>
              <a:spcBef>
                <a:spcPts val="1060"/>
              </a:spcBef>
              <a:spcAft>
                <a:spcPts val="0"/>
              </a:spcAft>
              <a:buClr>
                <a:srgbClr val="FFFFFF"/>
              </a:buClr>
              <a:buSzPts val="1500"/>
              <a:buFont typeface="Arial"/>
              <a:buChar char="●"/>
            </a:pPr>
            <a:r>
              <a:rPr b="0" i="0" lang="en-US" sz="1500" u="none" cap="none" strike="noStrike">
                <a:solidFill>
                  <a:srgbClr val="FFFFFF"/>
                </a:solidFill>
                <a:latin typeface="Arial"/>
                <a:ea typeface="Arial"/>
                <a:cs typeface="Arial"/>
                <a:sym typeface="Arial"/>
              </a:rPr>
              <a:t>Biblioteci folosite: numpy, nltk, math, regex, pickle, matplotlib, xml, subprocess, glob, copy, sentece_transformers și sklearn</a:t>
            </a:r>
            <a:endParaRPr b="0" i="0" sz="1500" u="none" cap="none" strike="noStrike">
              <a:solidFill>
                <a:srgbClr val="FFFFFF"/>
              </a:solidFill>
              <a:latin typeface="Arial"/>
              <a:ea typeface="Arial"/>
              <a:cs typeface="Arial"/>
              <a:sym typeface="Arial"/>
            </a:endParaRPr>
          </a:p>
          <a:p>
            <a:pPr indent="0" lvl="0" marL="0" marR="0" rtl="0" algn="l">
              <a:lnSpc>
                <a:spcPct val="100000"/>
              </a:lnSpc>
              <a:spcBef>
                <a:spcPts val="1060"/>
              </a:spcBef>
              <a:spcAft>
                <a:spcPts val="0"/>
              </a:spcAft>
              <a:buNone/>
            </a:pPr>
            <a:r>
              <a:t/>
            </a:r>
            <a:endParaRPr sz="1500">
              <a:solidFill>
                <a:srgbClr val="FFFFFF"/>
              </a:solidFill>
            </a:endParaRPr>
          </a:p>
          <a:p>
            <a:pPr indent="-323850" lvl="0" marL="457200" marR="0" rtl="0" algn="l">
              <a:lnSpc>
                <a:spcPct val="100000"/>
              </a:lnSpc>
              <a:spcBef>
                <a:spcPts val="1060"/>
              </a:spcBef>
              <a:spcAft>
                <a:spcPts val="0"/>
              </a:spcAft>
              <a:buClr>
                <a:srgbClr val="FFFFFF"/>
              </a:buClr>
              <a:buSzPts val="1500"/>
              <a:buChar char="●"/>
            </a:pPr>
            <a:r>
              <a:rPr b="0" i="1" lang="en-US" sz="1500" u="none" cap="none" strike="noStrike">
                <a:solidFill>
                  <a:srgbClr val="FFFFFF"/>
                </a:solidFill>
                <a:latin typeface="Arial"/>
                <a:ea typeface="Arial"/>
                <a:cs typeface="Arial"/>
                <a:sym typeface="Arial"/>
              </a:rPr>
              <a:t>Encoplot </a:t>
            </a:r>
            <a:r>
              <a:rPr b="0" i="0" lang="en-US" sz="1500" u="none" cap="none" strike="noStrike">
                <a:solidFill>
                  <a:srgbClr val="FFFFFF"/>
                </a:solidFill>
                <a:latin typeface="Arial"/>
                <a:ea typeface="Arial"/>
                <a:cs typeface="Arial"/>
                <a:sym typeface="Arial"/>
              </a:rPr>
              <a:t>provine din lucrarea </a:t>
            </a:r>
            <a:r>
              <a:rPr i="1" lang="en-US" sz="1500">
                <a:solidFill>
                  <a:srgbClr val="FFFFFF"/>
                </a:solidFill>
              </a:rPr>
              <a:t>[Grozea et al. 2009] </a:t>
            </a:r>
            <a:r>
              <a:rPr lang="en-US" sz="1500">
                <a:solidFill>
                  <a:srgbClr val="FFFFFF"/>
                </a:solidFill>
              </a:rPr>
              <a:t>soluție câștigătoare în cadrul </a:t>
            </a:r>
            <a:r>
              <a:rPr i="1" lang="en-US" sz="1500">
                <a:solidFill>
                  <a:srgbClr val="FFFFFF"/>
                </a:solidFill>
              </a:rPr>
              <a:t>1st International Competition on Plagiarism Detection (2009)</a:t>
            </a:r>
            <a:r>
              <a:rPr lang="en-US" sz="1500">
                <a:solidFill>
                  <a:srgbClr val="FFFFFF"/>
                </a:solidFill>
              </a:rPr>
              <a:t>.</a:t>
            </a:r>
            <a:r>
              <a:rPr b="0" i="1" lang="en-US" sz="1500" u="none" cap="none" strike="noStrike">
                <a:solidFill>
                  <a:srgbClr val="FFFFFF"/>
                </a:solidFill>
                <a:latin typeface="Arial"/>
                <a:ea typeface="Arial"/>
                <a:cs typeface="Arial"/>
                <a:sym typeface="Arial"/>
              </a:rPr>
              <a:t> </a:t>
            </a:r>
            <a:endParaRPr b="0" i="1" sz="1500" u="none" cap="none" strike="noStrike">
              <a:solidFill>
                <a:srgbClr val="FFFFFF"/>
              </a:solidFill>
              <a:latin typeface="Arial"/>
              <a:ea typeface="Arial"/>
              <a:cs typeface="Arial"/>
              <a:sym typeface="Arial"/>
            </a:endParaRPr>
          </a:p>
          <a:p>
            <a:pPr indent="0" lvl="0" marL="0" marR="0" rtl="0" algn="l">
              <a:lnSpc>
                <a:spcPct val="100000"/>
              </a:lnSpc>
              <a:spcBef>
                <a:spcPts val="1060"/>
              </a:spcBef>
              <a:spcAft>
                <a:spcPts val="0"/>
              </a:spcAft>
              <a:buNone/>
            </a:pPr>
            <a:r>
              <a:t/>
            </a:r>
            <a:endParaRPr i="1" sz="1500">
              <a:solidFill>
                <a:srgbClr val="FFFFFF"/>
              </a:solidFill>
            </a:endParaRPr>
          </a:p>
          <a:p>
            <a:pPr indent="-323850" lvl="0" marL="457200" marR="0" rtl="0" algn="l">
              <a:lnSpc>
                <a:spcPct val="100000"/>
              </a:lnSpc>
              <a:spcBef>
                <a:spcPts val="1060"/>
              </a:spcBef>
              <a:spcAft>
                <a:spcPts val="0"/>
              </a:spcAft>
              <a:buClr>
                <a:srgbClr val="FFFFFF"/>
              </a:buClr>
              <a:buSzPts val="1500"/>
              <a:buChar char="●"/>
            </a:pPr>
            <a:r>
              <a:rPr b="0" i="0" lang="en-US" sz="1500" u="none" cap="none" strike="noStrike">
                <a:solidFill>
                  <a:srgbClr val="FFFFFF"/>
                </a:solidFill>
                <a:latin typeface="Arial"/>
                <a:ea typeface="Arial"/>
                <a:cs typeface="Arial"/>
                <a:sym typeface="Arial"/>
              </a:rPr>
              <a:t>Setul de date</a:t>
            </a:r>
            <a:r>
              <a:rPr lang="en-US" sz="1500">
                <a:solidFill>
                  <a:srgbClr val="FFFFFF"/>
                </a:solidFill>
              </a:rPr>
              <a:t>:</a:t>
            </a:r>
            <a:r>
              <a:rPr b="0" i="0" lang="en-US" sz="1500" u="none" cap="none" strike="noStrike">
                <a:solidFill>
                  <a:srgbClr val="FFFFFF"/>
                </a:solidFill>
                <a:latin typeface="Arial"/>
                <a:ea typeface="Arial"/>
                <a:cs typeface="Arial"/>
                <a:sym typeface="Arial"/>
              </a:rPr>
              <a:t> PAN-PC-09</a:t>
            </a:r>
            <a:r>
              <a:rPr lang="en-US" sz="1500">
                <a:solidFill>
                  <a:srgbClr val="FFFFFF"/>
                </a:solidFill>
              </a:rPr>
              <a:t> (</a:t>
            </a:r>
            <a:r>
              <a:rPr b="0" i="0" lang="en-US" sz="1500" u="none" cap="none" strike="noStrike">
                <a:solidFill>
                  <a:srgbClr val="FFFFFF"/>
                </a:solidFill>
                <a:latin typeface="Arial"/>
                <a:ea typeface="Arial"/>
                <a:cs typeface="Arial"/>
                <a:sym typeface="Arial"/>
              </a:rPr>
              <a:t>14.429</a:t>
            </a:r>
            <a:r>
              <a:rPr lang="en-US" sz="1500">
                <a:solidFill>
                  <a:srgbClr val="FFFFFF"/>
                </a:solidFill>
              </a:rPr>
              <a:t> </a:t>
            </a:r>
            <a:r>
              <a:rPr b="0" i="0" lang="en-US" sz="1500" u="none" cap="none" strike="noStrike">
                <a:solidFill>
                  <a:srgbClr val="FFFFFF"/>
                </a:solidFill>
                <a:latin typeface="Arial"/>
                <a:ea typeface="Arial"/>
                <a:cs typeface="Arial"/>
                <a:sym typeface="Arial"/>
              </a:rPr>
              <a:t>documente sursă și 14.429 de documente suspicioase)</a:t>
            </a:r>
            <a:endParaRPr b="0" i="0" sz="1500" u="none" cap="none" strike="noStrike">
              <a:solidFill>
                <a:srgbClr val="FFFFFF"/>
              </a:solidFill>
              <a:latin typeface="Arial"/>
              <a:ea typeface="Arial"/>
              <a:cs typeface="Arial"/>
              <a:sym typeface="Arial"/>
            </a:endParaRPr>
          </a:p>
          <a:p>
            <a:pPr indent="0" lvl="0" marL="0" marR="0" rtl="0" algn="l">
              <a:lnSpc>
                <a:spcPct val="100000"/>
              </a:lnSpc>
              <a:spcBef>
                <a:spcPts val="1060"/>
              </a:spcBef>
              <a:spcAft>
                <a:spcPts val="0"/>
              </a:spcAft>
              <a:buNone/>
            </a:pPr>
            <a:r>
              <a:t/>
            </a:r>
            <a:endParaRPr sz="1500">
              <a:solidFill>
                <a:srgbClr val="FFFFFF"/>
              </a:solidFill>
            </a:endParaRPr>
          </a:p>
          <a:p>
            <a:pPr indent="-323850" lvl="0" marL="457200" marR="0" rtl="0" algn="l">
              <a:lnSpc>
                <a:spcPct val="100000"/>
              </a:lnSpc>
              <a:spcBef>
                <a:spcPts val="1060"/>
              </a:spcBef>
              <a:spcAft>
                <a:spcPts val="0"/>
              </a:spcAft>
              <a:buClr>
                <a:srgbClr val="FFFFFF"/>
              </a:buClr>
              <a:buSzPts val="1500"/>
              <a:buChar char="●"/>
            </a:pPr>
            <a:r>
              <a:rPr lang="en-US" sz="1500">
                <a:solidFill>
                  <a:srgbClr val="FFFFFF"/>
                </a:solidFill>
              </a:rPr>
              <a:t>Ingredientele cheie: utilizarea Encoplot împreună cu un model de tip sentence-transformer și DBSCAN.</a:t>
            </a:r>
            <a:endParaRPr sz="1500">
              <a:solidFill>
                <a:srgbClr val="FFFFFF"/>
              </a:solidFill>
            </a:endParaRPr>
          </a:p>
          <a:p>
            <a:pPr indent="0" lvl="0" marL="457200" marR="0" rtl="0" algn="l">
              <a:lnSpc>
                <a:spcPct val="100000"/>
              </a:lnSpc>
              <a:spcBef>
                <a:spcPts val="1060"/>
              </a:spcBef>
              <a:spcAft>
                <a:spcPts val="0"/>
              </a:spcAft>
              <a:buNone/>
            </a:pPr>
            <a:r>
              <a:t/>
            </a:r>
            <a:endParaRPr sz="1500">
              <a:solidFill>
                <a:srgbClr val="FFFFFF"/>
              </a:solidFill>
            </a:endParaRPr>
          </a:p>
        </p:txBody>
      </p:sp>
      <p:sp>
        <p:nvSpPr>
          <p:cNvPr id="134" name="Google Shape;134;p4"/>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Unelte folosite </a:t>
            </a:r>
            <a:endParaRPr b="0" i="0" sz="33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Pipeline-ul de algoritmi</a:t>
            </a:r>
            <a:endParaRPr b="0" i="0" sz="3300" u="none" cap="none" strike="noStrike">
              <a:latin typeface="Arial"/>
              <a:ea typeface="Arial"/>
              <a:cs typeface="Arial"/>
              <a:sym typeface="Arial"/>
            </a:endParaRPr>
          </a:p>
        </p:txBody>
      </p:sp>
      <p:pic>
        <p:nvPicPr>
          <p:cNvPr id="140" name="Google Shape;140;p5"/>
          <p:cNvPicPr preferRelativeResize="0"/>
          <p:nvPr/>
        </p:nvPicPr>
        <p:blipFill rotWithShape="1">
          <a:blip r:embed="rId3">
            <a:alphaModFix/>
          </a:blip>
          <a:srcRect b="0" l="0" r="0" t="0"/>
          <a:stretch/>
        </p:blipFill>
        <p:spPr>
          <a:xfrm>
            <a:off x="851760" y="1368000"/>
            <a:ext cx="8375760" cy="37969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Encoplot</a:t>
            </a:r>
            <a:endParaRPr b="0" i="0" sz="3300" u="none" cap="none" strike="noStrike">
              <a:latin typeface="Arial"/>
              <a:ea typeface="Arial"/>
              <a:cs typeface="Arial"/>
              <a:sym typeface="Arial"/>
            </a:endParaRPr>
          </a:p>
        </p:txBody>
      </p:sp>
      <p:sp>
        <p:nvSpPr>
          <p:cNvPr id="146" name="Google Shape;146;p6"/>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359076" lvl="0" marL="432000" marR="0" rtl="0" algn="l">
              <a:lnSpc>
                <a:spcPct val="100000"/>
              </a:lnSpc>
              <a:spcBef>
                <a:spcPts val="0"/>
              </a:spcBef>
              <a:spcAft>
                <a:spcPts val="0"/>
              </a:spcAft>
              <a:buClr>
                <a:srgbClr val="FFFFFF"/>
              </a:buClr>
              <a:buSzPts val="1400"/>
              <a:buFont typeface="Noto Sans Symbols"/>
              <a:buChar char="●"/>
            </a:pPr>
            <a:r>
              <a:rPr b="1" i="0" lang="en-US" u="none" cap="none" strike="noStrike">
                <a:solidFill>
                  <a:srgbClr val="FFFFFF"/>
                </a:solidFill>
                <a:latin typeface="Arial"/>
                <a:ea typeface="Arial"/>
                <a:cs typeface="Arial"/>
                <a:sym typeface="Arial"/>
              </a:rPr>
              <a:t>Date de intrare:</a:t>
            </a:r>
            <a:r>
              <a:rPr b="0" i="0" lang="en-US" u="none" cap="none" strike="noStrike">
                <a:solidFill>
                  <a:srgbClr val="FFFFFF"/>
                </a:solidFill>
                <a:latin typeface="Arial"/>
                <a:ea typeface="Arial"/>
                <a:cs typeface="Arial"/>
                <a:sym typeface="Arial"/>
              </a:rPr>
              <a:t> Două șiruri de caractere, A și B, pentru a fi comparate</a:t>
            </a:r>
            <a:endParaRPr b="0" i="0" u="none" cap="none" strike="noStrike">
              <a:latin typeface="Arial"/>
              <a:ea typeface="Arial"/>
              <a:cs typeface="Arial"/>
              <a:sym typeface="Arial"/>
            </a:endParaRPr>
          </a:p>
          <a:p>
            <a:pPr indent="-359076" lvl="0" marL="432000" marR="0" rtl="0" algn="l">
              <a:lnSpc>
                <a:spcPct val="100000"/>
              </a:lnSpc>
              <a:spcBef>
                <a:spcPts val="1060"/>
              </a:spcBef>
              <a:spcAft>
                <a:spcPts val="0"/>
              </a:spcAft>
              <a:buClr>
                <a:srgbClr val="FFFFFF"/>
              </a:buClr>
              <a:buSzPts val="1400"/>
              <a:buFont typeface="Noto Sans Symbols"/>
              <a:buChar char="●"/>
            </a:pPr>
            <a:r>
              <a:rPr b="1" i="0" lang="en-US" u="none" cap="none" strike="noStrike">
                <a:solidFill>
                  <a:srgbClr val="FFFFFF"/>
                </a:solidFill>
                <a:latin typeface="Arial"/>
                <a:ea typeface="Arial"/>
                <a:cs typeface="Arial"/>
                <a:sym typeface="Arial"/>
              </a:rPr>
              <a:t>Date de ieșire:</a:t>
            </a:r>
            <a:r>
              <a:rPr b="0" i="0" lang="en-US" u="none" cap="none" strike="noStrike">
                <a:solidFill>
                  <a:srgbClr val="FFFFFF"/>
                </a:solidFill>
                <a:latin typeface="Arial"/>
                <a:ea typeface="Arial"/>
                <a:cs typeface="Arial"/>
                <a:sym typeface="Arial"/>
              </a:rPr>
              <a:t> O listă de perechi (x, y) de poziții din A, respectiv B, unde se află exact același N-gram.</a:t>
            </a:r>
            <a:endParaRPr b="0" i="0" u="none" cap="none" strike="noStrike">
              <a:latin typeface="Arial"/>
              <a:ea typeface="Arial"/>
              <a:cs typeface="Arial"/>
              <a:sym typeface="Arial"/>
            </a:endParaRPr>
          </a:p>
          <a:p>
            <a:pPr indent="0" lvl="0" marL="0" marR="0" rtl="0" algn="l">
              <a:lnSpc>
                <a:spcPct val="100000"/>
              </a:lnSpc>
              <a:spcBef>
                <a:spcPts val="1060"/>
              </a:spcBef>
              <a:spcAft>
                <a:spcPts val="0"/>
              </a:spcAft>
              <a:buNone/>
            </a:pPr>
            <a:r>
              <a:t/>
            </a:r>
            <a:endParaRPr b="0" i="0" u="none" cap="none" strike="noStrike">
              <a:latin typeface="Arial"/>
              <a:ea typeface="Arial"/>
              <a:cs typeface="Arial"/>
              <a:sym typeface="Arial"/>
            </a:endParaRPr>
          </a:p>
          <a:p>
            <a:pPr indent="-317500" lvl="0" marL="457200" marR="0" rtl="0" algn="l">
              <a:lnSpc>
                <a:spcPct val="100000"/>
              </a:lnSpc>
              <a:spcBef>
                <a:spcPts val="1060"/>
              </a:spcBef>
              <a:spcAft>
                <a:spcPts val="0"/>
              </a:spcAft>
              <a:buClr>
                <a:srgbClr val="FFFFFF"/>
              </a:buClr>
              <a:buSzPts val="1400"/>
              <a:buFont typeface="Arial"/>
              <a:buAutoNum type="arabicPeriod"/>
            </a:pPr>
            <a:r>
              <a:rPr b="0" i="0" lang="en-US" u="none" cap="none" strike="noStrike">
                <a:solidFill>
                  <a:srgbClr val="FFFFFF"/>
                </a:solidFill>
                <a:latin typeface="Arial"/>
                <a:ea typeface="Arial"/>
                <a:cs typeface="Arial"/>
                <a:sym typeface="Arial"/>
              </a:rPr>
              <a:t>Se extrag N-gramele din A și din B</a:t>
            </a:r>
            <a:endParaRPr/>
          </a:p>
          <a:p>
            <a:pPr indent="-317500" lvl="0" marL="457200" marR="0" rtl="0" algn="l">
              <a:lnSpc>
                <a:spcPct val="100000"/>
              </a:lnSpc>
              <a:spcBef>
                <a:spcPts val="0"/>
              </a:spcBef>
              <a:spcAft>
                <a:spcPts val="0"/>
              </a:spcAft>
              <a:buClr>
                <a:srgbClr val="FFFFFF"/>
              </a:buClr>
              <a:buSzPts val="1400"/>
              <a:buFont typeface="Arial"/>
              <a:buAutoNum type="arabicPeriod"/>
            </a:pPr>
            <a:r>
              <a:rPr b="0" i="0" lang="en-US" u="none" cap="none" strike="noStrike">
                <a:solidFill>
                  <a:srgbClr val="FFFFFF"/>
                </a:solidFill>
                <a:latin typeface="Arial"/>
                <a:ea typeface="Arial"/>
                <a:cs typeface="Arial"/>
                <a:sym typeface="Arial"/>
              </a:rPr>
              <a:t>Se sortează cele două liste de N-grame</a:t>
            </a:r>
            <a:endParaRPr/>
          </a:p>
          <a:p>
            <a:pPr indent="-317500" lvl="0" marL="457200" marR="0" rtl="0" algn="l">
              <a:lnSpc>
                <a:spcPct val="100000"/>
              </a:lnSpc>
              <a:spcBef>
                <a:spcPts val="0"/>
              </a:spcBef>
              <a:spcAft>
                <a:spcPts val="0"/>
              </a:spcAft>
              <a:buClr>
                <a:srgbClr val="FFFFFF"/>
              </a:buClr>
              <a:buSzPts val="1400"/>
              <a:buFont typeface="Arial"/>
              <a:buAutoNum type="arabicPeriod"/>
            </a:pPr>
            <a:r>
              <a:rPr b="0" i="0" lang="en-US" u="none" cap="none" strike="noStrike">
                <a:solidFill>
                  <a:srgbClr val="FFFFFF"/>
                </a:solidFill>
                <a:latin typeface="Arial"/>
                <a:ea typeface="Arial"/>
                <a:cs typeface="Arial"/>
                <a:sym typeface="Arial"/>
              </a:rPr>
              <a:t>Se compară cele două liste de prin intermediul unui algoritm de </a:t>
            </a:r>
            <a:r>
              <a:rPr i="0" lang="en-US" u="none" cap="none" strike="noStrike">
                <a:solidFill>
                  <a:srgbClr val="FFFFFF"/>
                </a:solidFill>
              </a:rPr>
              <a:t>merge sort modificat.</a:t>
            </a:r>
            <a:r>
              <a:rPr b="0" i="0" lang="en-US" u="none" cap="none" strike="noStrike">
                <a:solidFill>
                  <a:srgbClr val="FFFFFF"/>
                </a:solidFill>
                <a:latin typeface="Arial"/>
                <a:ea typeface="Arial"/>
                <a:cs typeface="Arial"/>
                <a:sym typeface="Arial"/>
              </a:rPr>
              <a:t> Când două N-grame, cu cea mai mică poziție în cele două șiruri, sunt egale, atunci se adaugă în datele de ieșire poziția în A și în B.</a:t>
            </a:r>
            <a:endParaRPr b="0" i="0" u="none" cap="none" strike="noStrike">
              <a:solidFill>
                <a:srgbClr val="FFFFFF"/>
              </a:solidFill>
              <a:latin typeface="Arial"/>
              <a:ea typeface="Arial"/>
              <a:cs typeface="Arial"/>
              <a:sym typeface="Arial"/>
            </a:endParaRPr>
          </a:p>
          <a:p>
            <a:pPr indent="0" lvl="0" marL="457200" marR="0" rtl="0" algn="l">
              <a:lnSpc>
                <a:spcPct val="100000"/>
              </a:lnSpc>
              <a:spcBef>
                <a:spcPts val="1060"/>
              </a:spcBef>
              <a:spcAft>
                <a:spcPts val="0"/>
              </a:spcAft>
              <a:buNone/>
            </a:pPr>
            <a:r>
              <a:t/>
            </a:r>
            <a:endParaRPr>
              <a:solidFill>
                <a:srgbClr val="FFFFFF"/>
              </a:solidFill>
            </a:endParaRPr>
          </a:p>
          <a:p>
            <a:pPr indent="-317500" lvl="0" marL="457200" rtl="0" algn="l">
              <a:spcBef>
                <a:spcPts val="1060"/>
              </a:spcBef>
              <a:spcAft>
                <a:spcPts val="0"/>
              </a:spcAft>
              <a:buClr>
                <a:schemeClr val="lt1"/>
              </a:buClr>
              <a:buSzPts val="1400"/>
              <a:buFont typeface="Noto Sans Symbols"/>
              <a:buChar char="●"/>
            </a:pPr>
            <a:r>
              <a:rPr lang="en-US">
                <a:solidFill>
                  <a:schemeClr val="lt1"/>
                </a:solidFill>
              </a:rPr>
              <a:t>Am folosit 16-grame.</a:t>
            </a:r>
            <a:endParaRPr>
              <a:solidFill>
                <a:schemeClr val="dk1"/>
              </a:solidFill>
            </a:endParaRPr>
          </a:p>
          <a:p>
            <a:pPr indent="-317500" lvl="0" marL="457200" rtl="0" algn="l">
              <a:spcBef>
                <a:spcPts val="1060"/>
              </a:spcBef>
              <a:spcAft>
                <a:spcPts val="0"/>
              </a:spcAft>
              <a:buClr>
                <a:schemeClr val="lt1"/>
              </a:buClr>
              <a:buSzPts val="1400"/>
              <a:buFont typeface="Noto Sans Symbols"/>
              <a:buChar char="●"/>
            </a:pPr>
            <a:r>
              <a:rPr b="1" lang="en-US">
                <a:solidFill>
                  <a:schemeClr val="lt1"/>
                </a:solidFill>
              </a:rPr>
              <a:t>Perechile de documente promițătoare</a:t>
            </a:r>
            <a:r>
              <a:rPr lang="en-US">
                <a:solidFill>
                  <a:schemeClr val="lt1"/>
                </a:solidFill>
              </a:rPr>
              <a:t>: rezultatul conține minim </a:t>
            </a:r>
            <a:r>
              <a:rPr b="1" lang="en-US">
                <a:solidFill>
                  <a:schemeClr val="lt1"/>
                </a:solidFill>
              </a:rPr>
              <a:t>30 </a:t>
            </a:r>
            <a:r>
              <a:rPr lang="en-US">
                <a:solidFill>
                  <a:schemeClr val="lt1"/>
                </a:solidFill>
              </a:rPr>
              <a:t>de perechi de poziții consecutive care să aibă aproximativ același salt (cu o diferență de caractere mai mică de </a:t>
            </a:r>
            <a:r>
              <a:rPr b="1" lang="en-US">
                <a:solidFill>
                  <a:schemeClr val="lt1"/>
                </a:solidFill>
              </a:rPr>
              <a:t>10</a:t>
            </a:r>
            <a:r>
              <a:rPr lang="en-US">
                <a:solidFill>
                  <a:schemeClr val="lt1"/>
                </a:solidFill>
              </a:rPr>
              <a:t>)</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3300" u="none" cap="none" strike="noStrike">
                <a:solidFill>
                  <a:srgbClr val="FFFFFF"/>
                </a:solidFill>
                <a:latin typeface="Arial"/>
                <a:ea typeface="Arial"/>
                <a:cs typeface="Arial"/>
                <a:sym typeface="Arial"/>
              </a:rPr>
              <a:t>Encoplot</a:t>
            </a:r>
            <a:endParaRPr b="0" i="0" sz="3300" u="none" cap="none" strike="noStrike">
              <a:latin typeface="Arial"/>
              <a:ea typeface="Arial"/>
              <a:cs typeface="Arial"/>
              <a:sym typeface="Arial"/>
            </a:endParaRPr>
          </a:p>
        </p:txBody>
      </p:sp>
      <p:sp>
        <p:nvSpPr>
          <p:cNvPr id="152" name="Google Shape;152;p7"/>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381000" lvl="0" marL="457200" marR="0" rtl="0" algn="l">
              <a:lnSpc>
                <a:spcPct val="100000"/>
              </a:lnSpc>
              <a:spcBef>
                <a:spcPts val="0"/>
              </a:spcBef>
              <a:spcAft>
                <a:spcPts val="0"/>
              </a:spcAft>
              <a:buClr>
                <a:srgbClr val="FFFFFF"/>
              </a:buClr>
              <a:buSzPts val="2400"/>
              <a:buFont typeface="Arial"/>
              <a:buChar char="●"/>
            </a:pPr>
            <a:r>
              <a:rPr b="0" i="0" lang="en-US" sz="2400" u="none" cap="none" strike="noStrike">
                <a:solidFill>
                  <a:srgbClr val="FFFFFF"/>
                </a:solidFill>
                <a:latin typeface="Arial"/>
                <a:ea typeface="Arial"/>
                <a:cs typeface="Arial"/>
                <a:sym typeface="Arial"/>
              </a:rPr>
              <a:t>A = abcabd B = xabdy</a:t>
            </a:r>
            <a:endParaRPr sz="2400">
              <a:solidFill>
                <a:srgbClr val="FFFFFF"/>
              </a:solidFill>
            </a:endParaRPr>
          </a:p>
          <a:p>
            <a:pPr indent="-381000" lvl="0" marL="457200" marR="0" rtl="0" algn="l">
              <a:lnSpc>
                <a:spcPct val="100000"/>
              </a:lnSpc>
              <a:spcBef>
                <a:spcPts val="0"/>
              </a:spcBef>
              <a:spcAft>
                <a:spcPts val="0"/>
              </a:spcAft>
              <a:buClr>
                <a:srgbClr val="FFFFFF"/>
              </a:buClr>
              <a:buSzPts val="2400"/>
              <a:buFont typeface="Arial"/>
              <a:buChar char="●"/>
            </a:pPr>
            <a:r>
              <a:rPr b="0" i="0" lang="en-US" sz="2400" u="none" cap="none" strike="noStrike">
                <a:solidFill>
                  <a:srgbClr val="FFFFFF"/>
                </a:solidFill>
                <a:latin typeface="Arial"/>
                <a:ea typeface="Arial"/>
                <a:cs typeface="Arial"/>
                <a:sym typeface="Arial"/>
              </a:rPr>
              <a:t>Pentru N = 2, rezultatele pentru Encoplot sunt descrise mai jos:</a:t>
            </a:r>
            <a:endParaRPr b="0" i="0" sz="2400" u="none" cap="none" strike="noStrike">
              <a:latin typeface="Arial"/>
              <a:ea typeface="Arial"/>
              <a:cs typeface="Arial"/>
              <a:sym typeface="Arial"/>
            </a:endParaRPr>
          </a:p>
        </p:txBody>
      </p:sp>
      <p:graphicFrame>
        <p:nvGraphicFramePr>
          <p:cNvPr id="153" name="Google Shape;153;p7"/>
          <p:cNvGraphicFramePr/>
          <p:nvPr/>
        </p:nvGraphicFramePr>
        <p:xfrm>
          <a:off x="2444760" y="2225880"/>
          <a:ext cx="3000000" cy="3000000"/>
        </p:xfrm>
        <a:graphic>
          <a:graphicData uri="http://schemas.openxmlformats.org/drawingml/2006/table">
            <a:tbl>
              <a:tblPr>
                <a:noFill/>
                <a:tableStyleId>{E98F0B4B-AFB7-4705-B9D9-93C5BEEDB3ED}</a:tableStyleId>
              </a:tblPr>
              <a:tblGrid>
                <a:gridCol w="2508850"/>
                <a:gridCol w="2566800"/>
              </a:tblGrid>
              <a:tr h="719650">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Encoplot pairs</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Dotplot pairs</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719650">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1 2 ab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1 2 ab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71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4 2 ab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720725">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5 4 bd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lnSpc>
                          <a:spcPct val="100000"/>
                        </a:lnSpc>
                        <a:spcBef>
                          <a:spcPts val="0"/>
                        </a:spcBef>
                        <a:spcAft>
                          <a:spcPts val="0"/>
                        </a:spcAft>
                        <a:buNone/>
                      </a:pPr>
                      <a:r>
                        <a:rPr b="0" lang="en-US" sz="1800" u="none" cap="none" strike="noStrike">
                          <a:latin typeface="Arial"/>
                          <a:ea typeface="Arial"/>
                          <a:cs typeface="Arial"/>
                          <a:sym typeface="Arial"/>
                        </a:rPr>
                        <a:t>5 4 bd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Preprocesarea segmentelor</a:t>
            </a:r>
            <a:endParaRPr b="0" i="0" sz="2800" u="none" cap="none" strike="noStrike">
              <a:latin typeface="Arial"/>
              <a:ea typeface="Arial"/>
              <a:cs typeface="Arial"/>
              <a:sym typeface="Arial"/>
            </a:endParaRPr>
          </a:p>
        </p:txBody>
      </p:sp>
      <p:sp>
        <p:nvSpPr>
          <p:cNvPr id="159" name="Google Shape;159;p9"/>
          <p:cNvSpPr/>
          <p:nvPr/>
        </p:nvSpPr>
        <p:spPr>
          <a:xfrm>
            <a:off x="504000" y="1368000"/>
            <a:ext cx="9071640" cy="3796920"/>
          </a:xfrm>
          <a:prstGeom prst="rect">
            <a:avLst/>
          </a:prstGeom>
          <a:noFill/>
          <a:ln>
            <a:noFill/>
          </a:ln>
        </p:spPr>
        <p:txBody>
          <a:bodyPr anchorCtr="0" anchor="t" bIns="0" lIns="0" spcFirstLastPara="1" rIns="0" wrap="square" tIns="0">
            <a:normAutofit/>
          </a:bodyPr>
          <a:lstStyle/>
          <a:p>
            <a:pPr indent="0" lvl="0" marL="457200" marR="0" rtl="0" algn="l">
              <a:lnSpc>
                <a:spcPct val="100000"/>
              </a:lnSpc>
              <a:spcBef>
                <a:spcPts val="0"/>
              </a:spcBef>
              <a:spcAft>
                <a:spcPts val="0"/>
              </a:spcAft>
              <a:buNone/>
            </a:pPr>
            <a:r>
              <a:t/>
            </a:r>
            <a:endParaRPr sz="1600">
              <a:solidFill>
                <a:srgbClr val="FFFFFF"/>
              </a:solidFill>
            </a:endParaRPr>
          </a:p>
          <a:p>
            <a:pPr indent="0" lvl="0" marL="457200" marR="0" rtl="0" algn="l">
              <a:lnSpc>
                <a:spcPct val="100000"/>
              </a:lnSpc>
              <a:spcBef>
                <a:spcPts val="0"/>
              </a:spcBef>
              <a:spcAft>
                <a:spcPts val="0"/>
              </a:spcAft>
              <a:buNone/>
            </a:pPr>
            <a:r>
              <a:t/>
            </a:r>
            <a:endParaRPr sz="1600">
              <a:solidFill>
                <a:srgbClr val="FFFFFF"/>
              </a:solidFill>
            </a:endParaRPr>
          </a:p>
          <a:p>
            <a:pPr indent="-356659" lvl="0" marL="431999" marR="0" rtl="0" algn="l">
              <a:lnSpc>
                <a:spcPct val="100000"/>
              </a:lnSpc>
              <a:spcBef>
                <a:spcPts val="0"/>
              </a:spcBef>
              <a:spcAft>
                <a:spcPts val="0"/>
              </a:spcAft>
              <a:buClr>
                <a:srgbClr val="FFFFFF"/>
              </a:buClr>
              <a:buSzPts val="1600"/>
              <a:buFont typeface="Noto Sans Symbols"/>
              <a:buChar char="●"/>
            </a:pPr>
            <a:r>
              <a:rPr b="0" i="0" lang="en-US" sz="1600" u="none" cap="none" strike="noStrike">
                <a:solidFill>
                  <a:srgbClr val="FFFFFF"/>
                </a:solidFill>
                <a:latin typeface="Arial"/>
                <a:ea typeface="Arial"/>
                <a:cs typeface="Arial"/>
                <a:sym typeface="Arial"/>
              </a:rPr>
              <a:t>Pe baza rezultatelor oferite de Encoplot, se construiesc segmente cu </a:t>
            </a:r>
            <a:r>
              <a:rPr b="1" i="0" lang="en-US" sz="1600" u="none" cap="none" strike="noStrike">
                <a:solidFill>
                  <a:srgbClr val="FFFFFF"/>
                </a:solidFill>
                <a:latin typeface="Arial"/>
                <a:ea typeface="Arial"/>
                <a:cs typeface="Arial"/>
                <a:sym typeface="Arial"/>
              </a:rPr>
              <a:t>100 </a:t>
            </a:r>
            <a:r>
              <a:rPr b="0" i="0" lang="en-US" sz="1600" u="none" cap="none" strike="noStrike">
                <a:solidFill>
                  <a:srgbClr val="FFFFFF"/>
                </a:solidFill>
                <a:latin typeface="Arial"/>
                <a:ea typeface="Arial"/>
                <a:cs typeface="Arial"/>
                <a:sym typeface="Arial"/>
              </a:rPr>
              <a:t>de caractere din textul original, iar distanța minimă dintre pozițiile de început ale segmentelor este de </a:t>
            </a:r>
            <a:r>
              <a:rPr b="1" i="0" lang="en-US" sz="1600" u="none" cap="none" strike="noStrike">
                <a:solidFill>
                  <a:srgbClr val="FFFFFF"/>
                </a:solidFill>
                <a:latin typeface="Arial"/>
                <a:ea typeface="Arial"/>
                <a:cs typeface="Arial"/>
                <a:sym typeface="Arial"/>
              </a:rPr>
              <a:t>25 </a:t>
            </a:r>
            <a:r>
              <a:rPr b="0" i="0" lang="en-US" sz="1600" u="none" cap="none" strike="noStrike">
                <a:solidFill>
                  <a:srgbClr val="FFFFFF"/>
                </a:solidFill>
                <a:latin typeface="Arial"/>
                <a:ea typeface="Arial"/>
                <a:cs typeface="Arial"/>
                <a:sym typeface="Arial"/>
              </a:rPr>
              <a:t>de caractere.</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sz="1600">
              <a:solidFill>
                <a:srgbClr val="FFFFFF"/>
              </a:solidFill>
            </a:endParaRPr>
          </a:p>
          <a:p>
            <a:pPr indent="-356659" lvl="0" marL="431999" marR="0" rtl="0" algn="l">
              <a:lnSpc>
                <a:spcPct val="100000"/>
              </a:lnSpc>
              <a:spcBef>
                <a:spcPts val="1060"/>
              </a:spcBef>
              <a:spcAft>
                <a:spcPts val="0"/>
              </a:spcAft>
              <a:buClr>
                <a:srgbClr val="FFFFFF"/>
              </a:buClr>
              <a:buSzPts val="1600"/>
              <a:buFont typeface="Noto Sans Symbols"/>
              <a:buChar char="●"/>
            </a:pPr>
            <a:r>
              <a:rPr b="0" i="0" lang="en-US" sz="1600" u="none" cap="none" strike="noStrike">
                <a:solidFill>
                  <a:srgbClr val="FFFFFF"/>
                </a:solidFill>
                <a:latin typeface="Arial"/>
                <a:ea typeface="Arial"/>
                <a:cs typeface="Arial"/>
                <a:sym typeface="Arial"/>
              </a:rPr>
              <a:t>Se elimină orice caracter care nu se află în alfabet. (orice caracter diferit de a – z și A – Z) și textul se transformă integral în litere mici.</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1060"/>
              </a:spcBef>
              <a:spcAft>
                <a:spcPts val="0"/>
              </a:spcAft>
              <a:buNone/>
            </a:pPr>
            <a:r>
              <a:t/>
            </a:r>
            <a:endParaRPr sz="1600">
              <a:solidFill>
                <a:srgbClr val="FFFFFF"/>
              </a:solidFill>
            </a:endParaRPr>
          </a:p>
          <a:p>
            <a:pPr indent="-356660" lvl="0" marL="432000" marR="0" rtl="0" algn="l">
              <a:lnSpc>
                <a:spcPct val="100000"/>
              </a:lnSpc>
              <a:spcBef>
                <a:spcPts val="1060"/>
              </a:spcBef>
              <a:spcAft>
                <a:spcPts val="0"/>
              </a:spcAft>
              <a:buClr>
                <a:srgbClr val="FFFFFF"/>
              </a:buClr>
              <a:buSzPts val="1600"/>
              <a:buFont typeface="Noto Sans Symbols"/>
              <a:buChar char="●"/>
            </a:pPr>
            <a:r>
              <a:rPr b="0" i="0" lang="en-US" sz="1600" u="none" cap="none" strike="noStrike">
                <a:solidFill>
                  <a:srgbClr val="FFFFFF"/>
                </a:solidFill>
                <a:latin typeface="Arial"/>
                <a:ea typeface="Arial"/>
                <a:cs typeface="Arial"/>
                <a:sym typeface="Arial"/>
              </a:rPr>
              <a:t>Se elimină cuvintele de tip stop word specifice limbii în care este scris textul respectiv</a:t>
            </a:r>
            <a:endParaRPr b="0" i="0" sz="16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p:nvPr/>
        </p:nvSpPr>
        <p:spPr>
          <a:xfrm>
            <a:off x="2376000" y="216000"/>
            <a:ext cx="5327640" cy="719640"/>
          </a:xfrm>
          <a:prstGeom prst="rect">
            <a:avLst/>
          </a:prstGeom>
          <a:noFill/>
          <a:ln>
            <a:noFill/>
          </a:ln>
        </p:spPr>
        <p:txBody>
          <a:bodyPr anchorCtr="0" anchor="ctr" bIns="0" lIns="0" spcFirstLastPara="1" rIns="0" wrap="square" tIns="0">
            <a:normAutofit/>
          </a:bodyPr>
          <a:lstStyle/>
          <a:p>
            <a:pPr indent="0" lvl="0" marL="0" marR="0" rtl="0" algn="ctr">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Preprocesarea segmentelor</a:t>
            </a:r>
            <a:endParaRPr b="0" i="0" sz="2800" u="none" cap="none" strike="noStrike">
              <a:latin typeface="Arial"/>
              <a:ea typeface="Arial"/>
              <a:cs typeface="Arial"/>
              <a:sym typeface="Arial"/>
            </a:endParaRPr>
          </a:p>
        </p:txBody>
      </p:sp>
      <p:pic>
        <p:nvPicPr>
          <p:cNvPr id="165" name="Google Shape;165;p10"/>
          <p:cNvPicPr preferRelativeResize="0"/>
          <p:nvPr/>
        </p:nvPicPr>
        <p:blipFill rotWithShape="1">
          <a:blip r:embed="rId3">
            <a:alphaModFix/>
          </a:blip>
          <a:srcRect b="0" l="0" r="0" t="0"/>
          <a:stretch/>
        </p:blipFill>
        <p:spPr>
          <a:xfrm>
            <a:off x="504000" y="1928520"/>
            <a:ext cx="9071640" cy="26758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2021-06-30T22:31:19Z</dcterms:created>
</cp:coreProperties>
</file>