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BAD5382B-C9B3-4AEB-BD82-C767FE79F066}" type="datetimeFigureOut">
              <a:rPr lang="ro-RO" smtClean="0"/>
              <a:t>11.07.2024</a:t>
            </a:fld>
            <a:endParaRPr lang="ro-RO"/>
          </a:p>
        </p:txBody>
      </p:sp>
      <p:sp>
        <p:nvSpPr>
          <p:cNvPr id="5" name="Footer Placeholder 4"/>
          <p:cNvSpPr>
            <a:spLocks noGrp="1"/>
          </p:cNvSpPr>
          <p:nvPr>
            <p:ph type="ftr" sz="quarter" idx="11"/>
          </p:nvPr>
        </p:nvSpPr>
        <p:spPr/>
        <p:txBody>
          <a:bodyPr/>
          <a:lstStyle/>
          <a:p>
            <a:endParaRPr lang="ro-R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576E721-473D-4FBC-A2D0-108B1DE67CCE}" type="slidenum">
              <a:rPr lang="ro-RO" smtClean="0"/>
              <a:t>‹#›</a:t>
            </a:fld>
            <a:endParaRPr lang="ro-RO"/>
          </a:p>
        </p:txBody>
      </p:sp>
    </p:spTree>
    <p:extLst>
      <p:ext uri="{BB962C8B-B14F-4D97-AF65-F5344CB8AC3E}">
        <p14:creationId xmlns:p14="http://schemas.microsoft.com/office/powerpoint/2010/main" val="645044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BAD5382B-C9B3-4AEB-BD82-C767FE79F066}" type="datetimeFigureOut">
              <a:rPr lang="ro-RO" smtClean="0"/>
              <a:t>11.07.2024</a:t>
            </a:fld>
            <a:endParaRPr lang="ro-RO"/>
          </a:p>
        </p:txBody>
      </p:sp>
      <p:sp>
        <p:nvSpPr>
          <p:cNvPr id="5" name="Footer Placeholder 4"/>
          <p:cNvSpPr>
            <a:spLocks noGrp="1"/>
          </p:cNvSpPr>
          <p:nvPr>
            <p:ph type="ftr" sz="quarter" idx="11"/>
          </p:nvPr>
        </p:nvSpPr>
        <p:spPr/>
        <p:txBody>
          <a:bodyPr/>
          <a:lstStyle/>
          <a:p>
            <a:endParaRPr lang="ro-R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76E721-473D-4FBC-A2D0-108B1DE67CCE}" type="slidenum">
              <a:rPr lang="ro-RO" smtClean="0"/>
              <a:t>‹#›</a:t>
            </a:fld>
            <a:endParaRPr lang="ro-RO"/>
          </a:p>
        </p:txBody>
      </p:sp>
    </p:spTree>
    <p:extLst>
      <p:ext uri="{BB962C8B-B14F-4D97-AF65-F5344CB8AC3E}">
        <p14:creationId xmlns:p14="http://schemas.microsoft.com/office/powerpoint/2010/main" val="2723537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o-RO"/>
              <a:t>Faceți clic pentru a edita stilul de titlu coordonator</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Faceţi clic pentru a edita Master stiluri text</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BAD5382B-C9B3-4AEB-BD82-C767FE79F066}" type="datetimeFigureOut">
              <a:rPr lang="ro-RO" smtClean="0"/>
              <a:t>11.07.2024</a:t>
            </a:fld>
            <a:endParaRPr lang="ro-RO"/>
          </a:p>
        </p:txBody>
      </p:sp>
      <p:sp>
        <p:nvSpPr>
          <p:cNvPr id="5" name="Footer Placeholder 4"/>
          <p:cNvSpPr>
            <a:spLocks noGrp="1"/>
          </p:cNvSpPr>
          <p:nvPr>
            <p:ph type="ftr" sz="quarter" idx="11"/>
          </p:nvPr>
        </p:nvSpPr>
        <p:spPr/>
        <p:txBody>
          <a:bodyPr/>
          <a:lstStyle/>
          <a:p>
            <a:endParaRPr lang="ro-R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76E721-473D-4FBC-A2D0-108B1DE67CCE}" type="slidenum">
              <a:rPr lang="ro-RO" smtClean="0"/>
              <a:t>‹#›</a:t>
            </a:fld>
            <a:endParaRPr lang="ro-R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4225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o-RO"/>
              <a:t>Faceţi clic pentru a edita Master stiluri text</a:t>
            </a:r>
          </a:p>
        </p:txBody>
      </p:sp>
      <p:sp>
        <p:nvSpPr>
          <p:cNvPr id="5" name="Date Placeholder 4"/>
          <p:cNvSpPr>
            <a:spLocks noGrp="1"/>
          </p:cNvSpPr>
          <p:nvPr>
            <p:ph type="dt" sz="half" idx="10"/>
          </p:nvPr>
        </p:nvSpPr>
        <p:spPr/>
        <p:txBody>
          <a:bodyPr/>
          <a:lstStyle/>
          <a:p>
            <a:fld id="{BAD5382B-C9B3-4AEB-BD82-C767FE79F066}" type="datetimeFigureOut">
              <a:rPr lang="ro-RO" smtClean="0"/>
              <a:t>11.07.2024</a:t>
            </a:fld>
            <a:endParaRPr lang="ro-RO"/>
          </a:p>
        </p:txBody>
      </p:sp>
      <p:sp>
        <p:nvSpPr>
          <p:cNvPr id="6" name="Footer Placeholder 5"/>
          <p:cNvSpPr>
            <a:spLocks noGrp="1"/>
          </p:cNvSpPr>
          <p:nvPr>
            <p:ph type="ftr" sz="quarter" idx="11"/>
          </p:nvPr>
        </p:nvSpPr>
        <p:spPr/>
        <p:txBody>
          <a:bodyPr/>
          <a:lstStyle/>
          <a:p>
            <a:endParaRPr lang="ro-R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76E721-473D-4FBC-A2D0-108B1DE67CCE}" type="slidenum">
              <a:rPr lang="ro-RO" smtClean="0"/>
              <a:t>‹#›</a:t>
            </a:fld>
            <a:endParaRPr lang="ro-RO"/>
          </a:p>
        </p:txBody>
      </p:sp>
    </p:spTree>
    <p:extLst>
      <p:ext uri="{BB962C8B-B14F-4D97-AF65-F5344CB8AC3E}">
        <p14:creationId xmlns:p14="http://schemas.microsoft.com/office/powerpoint/2010/main" val="3692852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t carte de vizită">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o-RO"/>
              <a:t>Faceți clic pentru a edita stilul de titlu coordonator</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Faceţi clic pentru a edita Master stiluri text</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o-RO"/>
              <a:t>Faceţi clic pentru a edita Master stiluri text</a:t>
            </a:r>
          </a:p>
        </p:txBody>
      </p:sp>
      <p:sp>
        <p:nvSpPr>
          <p:cNvPr id="5" name="Date Placeholder 4"/>
          <p:cNvSpPr>
            <a:spLocks noGrp="1"/>
          </p:cNvSpPr>
          <p:nvPr>
            <p:ph type="dt" sz="half" idx="10"/>
          </p:nvPr>
        </p:nvSpPr>
        <p:spPr/>
        <p:txBody>
          <a:bodyPr/>
          <a:lstStyle/>
          <a:p>
            <a:fld id="{BAD5382B-C9B3-4AEB-BD82-C767FE79F066}" type="datetimeFigureOut">
              <a:rPr lang="ro-RO" smtClean="0"/>
              <a:t>11.07.2024</a:t>
            </a:fld>
            <a:endParaRPr lang="ro-RO"/>
          </a:p>
        </p:txBody>
      </p:sp>
      <p:sp>
        <p:nvSpPr>
          <p:cNvPr id="6" name="Footer Placeholder 5"/>
          <p:cNvSpPr>
            <a:spLocks noGrp="1"/>
          </p:cNvSpPr>
          <p:nvPr>
            <p:ph type="ftr" sz="quarter" idx="11"/>
          </p:nvPr>
        </p:nvSpPr>
        <p:spPr/>
        <p:txBody>
          <a:bodyPr/>
          <a:lstStyle/>
          <a:p>
            <a:endParaRPr lang="ro-R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76E721-473D-4FBC-A2D0-108B1DE67CCE}" type="slidenum">
              <a:rPr lang="ro-RO" smtClean="0"/>
              <a:t>‹#›</a:t>
            </a:fld>
            <a:endParaRPr lang="ro-R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2967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devărat sau fals">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o-RO"/>
              <a:t>Faceți clic pentru a edita stilul de titlu coordonator</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Faceţi clic pentru a edita Master stiluri text</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o-RO"/>
              <a:t>Faceţi clic pentru a edita Master stiluri text</a:t>
            </a:r>
          </a:p>
        </p:txBody>
      </p:sp>
      <p:sp>
        <p:nvSpPr>
          <p:cNvPr id="5" name="Date Placeholder 4"/>
          <p:cNvSpPr>
            <a:spLocks noGrp="1"/>
          </p:cNvSpPr>
          <p:nvPr>
            <p:ph type="dt" sz="half" idx="10"/>
          </p:nvPr>
        </p:nvSpPr>
        <p:spPr/>
        <p:txBody>
          <a:bodyPr/>
          <a:lstStyle/>
          <a:p>
            <a:fld id="{BAD5382B-C9B3-4AEB-BD82-C767FE79F066}" type="datetimeFigureOut">
              <a:rPr lang="ro-RO" smtClean="0"/>
              <a:t>11.07.2024</a:t>
            </a:fld>
            <a:endParaRPr lang="ro-RO"/>
          </a:p>
        </p:txBody>
      </p:sp>
      <p:sp>
        <p:nvSpPr>
          <p:cNvPr id="6" name="Footer Placeholder 5"/>
          <p:cNvSpPr>
            <a:spLocks noGrp="1"/>
          </p:cNvSpPr>
          <p:nvPr>
            <p:ph type="ftr" sz="quarter" idx="11"/>
          </p:nvPr>
        </p:nvSpPr>
        <p:spPr/>
        <p:txBody>
          <a:bodyPr/>
          <a:lstStyle/>
          <a:p>
            <a:endParaRPr lang="ro-R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76E721-473D-4FBC-A2D0-108B1DE67CCE}" type="slidenum">
              <a:rPr lang="ro-RO" smtClean="0"/>
              <a:t>‹#›</a:t>
            </a:fld>
            <a:endParaRPr lang="ro-RO"/>
          </a:p>
        </p:txBody>
      </p:sp>
    </p:spTree>
    <p:extLst>
      <p:ext uri="{BB962C8B-B14F-4D97-AF65-F5344CB8AC3E}">
        <p14:creationId xmlns:p14="http://schemas.microsoft.com/office/powerpoint/2010/main" val="2837277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ncho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BAD5382B-C9B3-4AEB-BD82-C767FE79F066}" type="datetimeFigureOut">
              <a:rPr lang="ro-RO" smtClean="0"/>
              <a:t>11.07.2024</a:t>
            </a:fld>
            <a:endParaRPr lang="ro-RO"/>
          </a:p>
        </p:txBody>
      </p:sp>
      <p:sp>
        <p:nvSpPr>
          <p:cNvPr id="5" name="Footer Placeholder 4"/>
          <p:cNvSpPr>
            <a:spLocks noGrp="1"/>
          </p:cNvSpPr>
          <p:nvPr>
            <p:ph type="ftr" sz="quarter" idx="11"/>
          </p:nvPr>
        </p:nvSpPr>
        <p:spPr/>
        <p:txBody>
          <a:bodyPr/>
          <a:lstStyle/>
          <a:p>
            <a:endParaRPr lang="ro-R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76E721-473D-4FBC-A2D0-108B1DE67CCE}" type="slidenum">
              <a:rPr lang="ro-RO" smtClean="0"/>
              <a:t>‹#›</a:t>
            </a:fld>
            <a:endParaRPr lang="ro-RO"/>
          </a:p>
        </p:txBody>
      </p:sp>
    </p:spTree>
    <p:extLst>
      <p:ext uri="{BB962C8B-B14F-4D97-AF65-F5344CB8AC3E}">
        <p14:creationId xmlns:p14="http://schemas.microsoft.com/office/powerpoint/2010/main" val="684667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BAD5382B-C9B3-4AEB-BD82-C767FE79F066}" type="datetimeFigureOut">
              <a:rPr lang="ro-RO" smtClean="0"/>
              <a:t>11.07.2024</a:t>
            </a:fld>
            <a:endParaRPr lang="ro-RO"/>
          </a:p>
        </p:txBody>
      </p:sp>
      <p:sp>
        <p:nvSpPr>
          <p:cNvPr id="5" name="Footer Placeholder 4"/>
          <p:cNvSpPr>
            <a:spLocks noGrp="1"/>
          </p:cNvSpPr>
          <p:nvPr>
            <p:ph type="ftr" sz="quarter" idx="11"/>
          </p:nvPr>
        </p:nvSpPr>
        <p:spPr/>
        <p:txBody>
          <a:bodyPr/>
          <a:lstStyle/>
          <a:p>
            <a:endParaRPr lang="ro-R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76E721-473D-4FBC-A2D0-108B1DE67CCE}" type="slidenum">
              <a:rPr lang="ro-RO" smtClean="0"/>
              <a:t>‹#›</a:t>
            </a:fld>
            <a:endParaRPr lang="ro-RO"/>
          </a:p>
        </p:txBody>
      </p:sp>
    </p:spTree>
    <p:extLst>
      <p:ext uri="{BB962C8B-B14F-4D97-AF65-F5344CB8AC3E}">
        <p14:creationId xmlns:p14="http://schemas.microsoft.com/office/powerpoint/2010/main" val="262003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o-RO"/>
              <a:t>Faceți clic pentru a edita stilul de titlu coordonator</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BAD5382B-C9B3-4AEB-BD82-C767FE79F066}" type="datetimeFigureOut">
              <a:rPr lang="ro-RO" smtClean="0"/>
              <a:t>11.07.2024</a:t>
            </a:fld>
            <a:endParaRPr lang="ro-RO"/>
          </a:p>
        </p:txBody>
      </p:sp>
      <p:sp>
        <p:nvSpPr>
          <p:cNvPr id="5" name="Footer Placeholder 4"/>
          <p:cNvSpPr>
            <a:spLocks noGrp="1"/>
          </p:cNvSpPr>
          <p:nvPr>
            <p:ph type="ftr" sz="quarter" idx="11"/>
          </p:nvPr>
        </p:nvSpPr>
        <p:spPr/>
        <p:txBody>
          <a:bodyPr/>
          <a:lstStyle/>
          <a:p>
            <a:endParaRPr lang="ro-R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76E721-473D-4FBC-A2D0-108B1DE67CCE}" type="slidenum">
              <a:rPr lang="ro-RO" smtClean="0"/>
              <a:t>‹#›</a:t>
            </a:fld>
            <a:endParaRPr lang="ro-RO"/>
          </a:p>
        </p:txBody>
      </p:sp>
    </p:spTree>
    <p:extLst>
      <p:ext uri="{BB962C8B-B14F-4D97-AF65-F5344CB8AC3E}">
        <p14:creationId xmlns:p14="http://schemas.microsoft.com/office/powerpoint/2010/main" val="236645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BAD5382B-C9B3-4AEB-BD82-C767FE79F066}" type="datetimeFigureOut">
              <a:rPr lang="ro-RO" smtClean="0"/>
              <a:t>11.07.2024</a:t>
            </a:fld>
            <a:endParaRPr lang="ro-RO"/>
          </a:p>
        </p:txBody>
      </p:sp>
      <p:sp>
        <p:nvSpPr>
          <p:cNvPr id="5" name="Footer Placeholder 4"/>
          <p:cNvSpPr>
            <a:spLocks noGrp="1"/>
          </p:cNvSpPr>
          <p:nvPr>
            <p:ph type="ftr" sz="quarter" idx="11"/>
          </p:nvPr>
        </p:nvSpPr>
        <p:spPr/>
        <p:txBody>
          <a:bodyPr/>
          <a:lstStyle/>
          <a:p>
            <a:endParaRPr lang="ro-R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76E721-473D-4FBC-A2D0-108B1DE67CCE}" type="slidenum">
              <a:rPr lang="ro-RO" smtClean="0"/>
              <a:t>‹#›</a:t>
            </a:fld>
            <a:endParaRPr lang="ro-RO"/>
          </a:p>
        </p:txBody>
      </p:sp>
    </p:spTree>
    <p:extLst>
      <p:ext uri="{BB962C8B-B14F-4D97-AF65-F5344CB8AC3E}">
        <p14:creationId xmlns:p14="http://schemas.microsoft.com/office/powerpoint/2010/main" val="423684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BAD5382B-C9B3-4AEB-BD82-C767FE79F066}" type="datetimeFigureOut">
              <a:rPr lang="ro-RO" smtClean="0"/>
              <a:t>11.07.2024</a:t>
            </a:fld>
            <a:endParaRPr lang="ro-RO"/>
          </a:p>
        </p:txBody>
      </p:sp>
      <p:sp>
        <p:nvSpPr>
          <p:cNvPr id="6" name="Footer Placeholder 5"/>
          <p:cNvSpPr>
            <a:spLocks noGrp="1"/>
          </p:cNvSpPr>
          <p:nvPr>
            <p:ph type="ftr" sz="quarter" idx="11"/>
          </p:nvPr>
        </p:nvSpPr>
        <p:spPr/>
        <p:txBody>
          <a:bodyPr/>
          <a:lstStyle/>
          <a:p>
            <a:endParaRPr lang="ro-R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576E721-473D-4FBC-A2D0-108B1DE67CCE}" type="slidenum">
              <a:rPr lang="ro-RO" smtClean="0"/>
              <a:t>‹#›</a:t>
            </a:fld>
            <a:endParaRPr lang="ro-RO"/>
          </a:p>
        </p:txBody>
      </p:sp>
    </p:spTree>
    <p:extLst>
      <p:ext uri="{BB962C8B-B14F-4D97-AF65-F5344CB8AC3E}">
        <p14:creationId xmlns:p14="http://schemas.microsoft.com/office/powerpoint/2010/main" val="1246103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BAD5382B-C9B3-4AEB-BD82-C767FE79F066}" type="datetimeFigureOut">
              <a:rPr lang="ro-RO" smtClean="0"/>
              <a:t>11.07.2024</a:t>
            </a:fld>
            <a:endParaRPr lang="ro-RO"/>
          </a:p>
        </p:txBody>
      </p:sp>
      <p:sp>
        <p:nvSpPr>
          <p:cNvPr id="8" name="Footer Placeholder 7"/>
          <p:cNvSpPr>
            <a:spLocks noGrp="1"/>
          </p:cNvSpPr>
          <p:nvPr>
            <p:ph type="ftr" sz="quarter" idx="11"/>
          </p:nvPr>
        </p:nvSpPr>
        <p:spPr/>
        <p:txBody>
          <a:bodyPr/>
          <a:lstStyle/>
          <a:p>
            <a:endParaRPr lang="ro-R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576E721-473D-4FBC-A2D0-108B1DE67CCE}" type="slidenum">
              <a:rPr lang="ro-RO" smtClean="0"/>
              <a:t>‹#›</a:t>
            </a:fld>
            <a:endParaRPr lang="ro-RO"/>
          </a:p>
        </p:txBody>
      </p:sp>
    </p:spTree>
    <p:extLst>
      <p:ext uri="{BB962C8B-B14F-4D97-AF65-F5344CB8AC3E}">
        <p14:creationId xmlns:p14="http://schemas.microsoft.com/office/powerpoint/2010/main" val="3433732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BAD5382B-C9B3-4AEB-BD82-C767FE79F066}" type="datetimeFigureOut">
              <a:rPr lang="ro-RO" smtClean="0"/>
              <a:t>11.07.2024</a:t>
            </a:fld>
            <a:endParaRPr lang="ro-RO"/>
          </a:p>
        </p:txBody>
      </p:sp>
      <p:sp>
        <p:nvSpPr>
          <p:cNvPr id="4" name="Footer Placeholder 3"/>
          <p:cNvSpPr>
            <a:spLocks noGrp="1"/>
          </p:cNvSpPr>
          <p:nvPr>
            <p:ph type="ftr" sz="quarter" idx="11"/>
          </p:nvPr>
        </p:nvSpPr>
        <p:spPr/>
        <p:txBody>
          <a:bodyPr/>
          <a:lstStyle/>
          <a:p>
            <a:endParaRPr lang="ro-R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576E721-473D-4FBC-A2D0-108B1DE67CCE}" type="slidenum">
              <a:rPr lang="ro-RO" smtClean="0"/>
              <a:t>‹#›</a:t>
            </a:fld>
            <a:endParaRPr lang="ro-RO"/>
          </a:p>
        </p:txBody>
      </p:sp>
    </p:spTree>
    <p:extLst>
      <p:ext uri="{BB962C8B-B14F-4D97-AF65-F5344CB8AC3E}">
        <p14:creationId xmlns:p14="http://schemas.microsoft.com/office/powerpoint/2010/main" val="374889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D5382B-C9B3-4AEB-BD82-C767FE79F066}" type="datetimeFigureOut">
              <a:rPr lang="ro-RO" smtClean="0"/>
              <a:t>11.07.2024</a:t>
            </a:fld>
            <a:endParaRPr lang="ro-RO"/>
          </a:p>
        </p:txBody>
      </p:sp>
      <p:sp>
        <p:nvSpPr>
          <p:cNvPr id="3" name="Footer Placeholder 2"/>
          <p:cNvSpPr>
            <a:spLocks noGrp="1"/>
          </p:cNvSpPr>
          <p:nvPr>
            <p:ph type="ftr" sz="quarter" idx="11"/>
          </p:nvPr>
        </p:nvSpPr>
        <p:spPr/>
        <p:txBody>
          <a:bodyPr/>
          <a:lstStyle/>
          <a:p>
            <a:endParaRPr lang="ro-R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576E721-473D-4FBC-A2D0-108B1DE67CCE}" type="slidenum">
              <a:rPr lang="ro-RO" smtClean="0"/>
              <a:t>‹#›</a:t>
            </a:fld>
            <a:endParaRPr lang="ro-RO"/>
          </a:p>
        </p:txBody>
      </p:sp>
    </p:spTree>
    <p:extLst>
      <p:ext uri="{BB962C8B-B14F-4D97-AF65-F5344CB8AC3E}">
        <p14:creationId xmlns:p14="http://schemas.microsoft.com/office/powerpoint/2010/main" val="73085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BAD5382B-C9B3-4AEB-BD82-C767FE79F066}" type="datetimeFigureOut">
              <a:rPr lang="ro-RO" smtClean="0"/>
              <a:t>11.07.2024</a:t>
            </a:fld>
            <a:endParaRPr lang="ro-RO"/>
          </a:p>
        </p:txBody>
      </p:sp>
      <p:sp>
        <p:nvSpPr>
          <p:cNvPr id="6" name="Footer Placeholder 5"/>
          <p:cNvSpPr>
            <a:spLocks noGrp="1"/>
          </p:cNvSpPr>
          <p:nvPr>
            <p:ph type="ftr" sz="quarter" idx="11"/>
          </p:nvPr>
        </p:nvSpPr>
        <p:spPr/>
        <p:txBody>
          <a:bodyPr/>
          <a:lstStyle/>
          <a:p>
            <a:endParaRPr lang="ro-R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576E721-473D-4FBC-A2D0-108B1DE67CCE}" type="slidenum">
              <a:rPr lang="ro-RO" smtClean="0"/>
              <a:t>‹#›</a:t>
            </a:fld>
            <a:endParaRPr lang="ro-RO"/>
          </a:p>
        </p:txBody>
      </p:sp>
    </p:spTree>
    <p:extLst>
      <p:ext uri="{BB962C8B-B14F-4D97-AF65-F5344CB8AC3E}">
        <p14:creationId xmlns:p14="http://schemas.microsoft.com/office/powerpoint/2010/main" val="281133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BAD5382B-C9B3-4AEB-BD82-C767FE79F066}" type="datetimeFigureOut">
              <a:rPr lang="ro-RO" smtClean="0"/>
              <a:t>11.07.2024</a:t>
            </a:fld>
            <a:endParaRPr lang="ro-RO"/>
          </a:p>
        </p:txBody>
      </p:sp>
      <p:sp>
        <p:nvSpPr>
          <p:cNvPr id="6" name="Footer Placeholder 5"/>
          <p:cNvSpPr>
            <a:spLocks noGrp="1"/>
          </p:cNvSpPr>
          <p:nvPr>
            <p:ph type="ftr" sz="quarter" idx="11"/>
          </p:nvPr>
        </p:nvSpPr>
        <p:spPr/>
        <p:txBody>
          <a:bodyPr/>
          <a:lstStyle/>
          <a:p>
            <a:endParaRPr lang="ro-R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76E721-473D-4FBC-A2D0-108B1DE67CCE}" type="slidenum">
              <a:rPr lang="ro-RO" smtClean="0"/>
              <a:t>‹#›</a:t>
            </a:fld>
            <a:endParaRPr lang="ro-RO"/>
          </a:p>
        </p:txBody>
      </p:sp>
    </p:spTree>
    <p:extLst>
      <p:ext uri="{BB962C8B-B14F-4D97-AF65-F5344CB8AC3E}">
        <p14:creationId xmlns:p14="http://schemas.microsoft.com/office/powerpoint/2010/main" val="400975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AD5382B-C9B3-4AEB-BD82-C767FE79F066}" type="datetimeFigureOut">
              <a:rPr lang="ro-RO" smtClean="0"/>
              <a:t>11.07.2024</a:t>
            </a:fld>
            <a:endParaRPr lang="ro-R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o-RO"/>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576E721-473D-4FBC-A2D0-108B1DE67CCE}" type="slidenum">
              <a:rPr lang="ro-RO" smtClean="0"/>
              <a:t>‹#›</a:t>
            </a:fld>
            <a:endParaRPr lang="ro-RO"/>
          </a:p>
        </p:txBody>
      </p:sp>
    </p:spTree>
    <p:extLst>
      <p:ext uri="{BB962C8B-B14F-4D97-AF65-F5344CB8AC3E}">
        <p14:creationId xmlns:p14="http://schemas.microsoft.com/office/powerpoint/2010/main" val="187485345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eee-dataport.org/open-access/heart-disease-dataset-comprehensiv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DF719CA-5553-BB07-4E7A-A99369186587}"/>
              </a:ext>
            </a:extLst>
          </p:cNvPr>
          <p:cNvSpPr>
            <a:spLocks noGrp="1"/>
          </p:cNvSpPr>
          <p:nvPr>
            <p:ph type="ctrTitle"/>
          </p:nvPr>
        </p:nvSpPr>
        <p:spPr>
          <a:xfrm>
            <a:off x="2384612" y="1403786"/>
            <a:ext cx="8139953" cy="676835"/>
          </a:xfrm>
        </p:spPr>
        <p:txBody>
          <a:bodyPr>
            <a:noAutofit/>
          </a:bodyPr>
          <a:lstStyle/>
          <a:p>
            <a:r>
              <a:rPr lang="ro-RO" sz="3000" b="1" kern="100" dirty="0">
                <a:effectLst/>
                <a:latin typeface="Times New Roman" panose="02020603050405020304" pitchFamily="18" charset="0"/>
                <a:ea typeface="Times New Roman" panose="02020603050405020304" pitchFamily="18" charset="0"/>
                <a:cs typeface="Times New Roman" panose="02020603050405020304" pitchFamily="18" charset="0"/>
              </a:rPr>
              <a:t>Prezicere boli de inima utilizând algoritmi ML</a:t>
            </a:r>
            <a:endParaRPr lang="ro-RO" sz="3000" dirty="0"/>
          </a:p>
        </p:txBody>
      </p:sp>
      <p:sp>
        <p:nvSpPr>
          <p:cNvPr id="3" name="Subtitlu 2">
            <a:extLst>
              <a:ext uri="{FF2B5EF4-FFF2-40B4-BE49-F238E27FC236}">
                <a16:creationId xmlns:a16="http://schemas.microsoft.com/office/drawing/2014/main" id="{81D6C462-40F5-99C4-B8A6-9A7E76A701ED}"/>
              </a:ext>
            </a:extLst>
          </p:cNvPr>
          <p:cNvSpPr>
            <a:spLocks noGrp="1"/>
          </p:cNvSpPr>
          <p:nvPr>
            <p:ph type="subTitle" idx="1"/>
          </p:nvPr>
        </p:nvSpPr>
        <p:spPr>
          <a:xfrm>
            <a:off x="1997543" y="2697568"/>
            <a:ext cx="8915399" cy="3649444"/>
          </a:xfrm>
        </p:spPr>
        <p:txBody>
          <a:bodyPr>
            <a:normAutofit/>
          </a:bodyPr>
          <a:lstStyle/>
          <a:p>
            <a:r>
              <a:rPr lang="ro-RO" dirty="0"/>
              <a:t>Introducere:</a:t>
            </a:r>
          </a:p>
          <a:p>
            <a:r>
              <a:rPr lang="ro-RO" sz="1800" dirty="0">
                <a:effectLst/>
                <a:latin typeface="Times New Roman" panose="02020603050405020304" pitchFamily="18" charset="0"/>
                <a:ea typeface="Calibri" panose="020F0502020204030204" pitchFamily="34" charset="0"/>
              </a:rPr>
              <a:t>Am folosit </a:t>
            </a:r>
            <a:r>
              <a:rPr lang="ro-RO" sz="1800" u="sng" dirty="0">
                <a:solidFill>
                  <a:srgbClr val="0000FF"/>
                </a:solidFill>
                <a:effectLst/>
                <a:highlight>
                  <a:srgbClr val="FFFFFF"/>
                </a:highlight>
                <a:latin typeface="Segoe UI" panose="020B0502040204020203" pitchFamily="34" charset="0"/>
                <a:ea typeface="Calibri" panose="020F0502020204030204" pitchFamily="34" charset="0"/>
                <a:hlinkClick r:id="rId2" tooltip="HEART DISEASE DATASET (COMPREHENSIVE) from IEEE Dataport"/>
              </a:rPr>
              <a:t>HEART DISEASE DATASET (COMPREHENSIVE)</a:t>
            </a:r>
            <a:r>
              <a:rPr lang="ro-RO" sz="1800" dirty="0">
                <a:effectLst/>
                <a:latin typeface="Times New Roman" panose="02020603050405020304" pitchFamily="18" charset="0"/>
                <a:ea typeface="Calibri" panose="020F0502020204030204" pitchFamily="34" charset="0"/>
              </a:rPr>
              <a:t> de la IEEE </a:t>
            </a:r>
            <a:r>
              <a:rPr lang="ro-RO" sz="1800" dirty="0" err="1">
                <a:effectLst/>
                <a:latin typeface="Times New Roman" panose="02020603050405020304" pitchFamily="18" charset="0"/>
                <a:ea typeface="Calibri" panose="020F0502020204030204" pitchFamily="34" charset="0"/>
              </a:rPr>
              <a:t>Dataport</a:t>
            </a:r>
            <a:r>
              <a:rPr lang="ro-RO" sz="1800" dirty="0">
                <a:effectLst/>
                <a:latin typeface="Times New Roman" panose="02020603050405020304" pitchFamily="18" charset="0"/>
                <a:ea typeface="Calibri" panose="020F0502020204030204" pitchFamily="34" charset="0"/>
              </a:rPr>
              <a:t>. Setul de date este organizat prin combinarea a 5 seturi de date populare despre boli de inimă deja disponibile independent, dar necombinate înainte.</a:t>
            </a:r>
          </a:p>
          <a:p>
            <a:r>
              <a:rPr lang="ro-RO" sz="1800" kern="100" dirty="0">
                <a:effectLst/>
                <a:latin typeface="Times New Roman" panose="02020603050405020304" pitchFamily="18" charset="0"/>
                <a:ea typeface="Calibri" panose="020F0502020204030204" pitchFamily="34" charset="0"/>
                <a:cs typeface="Times New Roman" panose="02020603050405020304" pitchFamily="18" charset="0"/>
              </a:rPr>
              <a:t>Setul de date este format din 1190 de </a:t>
            </a:r>
            <a:r>
              <a:rPr lang="ro-RO" sz="1800" kern="100" dirty="0" err="1">
                <a:effectLst/>
                <a:latin typeface="Times New Roman" panose="02020603050405020304" pitchFamily="18" charset="0"/>
                <a:ea typeface="Calibri" panose="020F0502020204030204" pitchFamily="34" charset="0"/>
                <a:cs typeface="Times New Roman" panose="02020603050405020304" pitchFamily="18" charset="0"/>
              </a:rPr>
              <a:t>interogari</a:t>
            </a:r>
            <a:r>
              <a:rPr lang="ro-RO" sz="1800" kern="100" dirty="0">
                <a:effectLst/>
                <a:latin typeface="Times New Roman" panose="02020603050405020304" pitchFamily="18" charset="0"/>
                <a:ea typeface="Calibri" panose="020F0502020204030204" pitchFamily="34" charset="0"/>
                <a:cs typeface="Times New Roman" panose="02020603050405020304" pitchFamily="18" charset="0"/>
              </a:rPr>
              <a:t> cu 11 caracteristici. Aceste seturi de date au fost colectate și combinate într-un singur loc pentru a ajuta la avansarea cercetării privind învățarea automată și algoritmii de extragere a datelor legate de CAD (</a:t>
            </a:r>
            <a:r>
              <a:rPr lang="ro-RO" sz="1800" kern="100" dirty="0" err="1">
                <a:effectLst/>
                <a:latin typeface="Times New Roman" panose="02020603050405020304" pitchFamily="18" charset="0"/>
                <a:ea typeface="Calibri" panose="020F0502020204030204" pitchFamily="34" charset="0"/>
                <a:cs typeface="Times New Roman" panose="02020603050405020304" pitchFamily="18" charset="0"/>
              </a:rPr>
              <a:t>Coronary</a:t>
            </a:r>
            <a:r>
              <a:rPr lang="ro-RO"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kern="100" dirty="0" err="1">
                <a:effectLst/>
                <a:latin typeface="Times New Roman" panose="02020603050405020304" pitchFamily="18" charset="0"/>
                <a:ea typeface="Calibri" panose="020F0502020204030204" pitchFamily="34" charset="0"/>
                <a:cs typeface="Times New Roman" panose="02020603050405020304" pitchFamily="18" charset="0"/>
              </a:rPr>
              <a:t>artery</a:t>
            </a:r>
            <a:r>
              <a:rPr lang="ro-RO"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kern="100" dirty="0" err="1">
                <a:effectLst/>
                <a:latin typeface="Times New Roman" panose="02020603050405020304" pitchFamily="18" charset="0"/>
                <a:ea typeface="Calibri" panose="020F0502020204030204" pitchFamily="34" charset="0"/>
                <a:cs typeface="Times New Roman" panose="02020603050405020304" pitchFamily="18" charset="0"/>
              </a:rPr>
              <a:t>disease</a:t>
            </a:r>
            <a:r>
              <a:rPr lang="ro-RO"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ro-RO" sz="1800" dirty="0">
              <a:effectLst/>
              <a:latin typeface="Times New Roman" panose="02020603050405020304" pitchFamily="18" charset="0"/>
              <a:ea typeface="Calibri" panose="020F0502020204030204" pitchFamily="34" charset="0"/>
            </a:endParaRPr>
          </a:p>
          <a:p>
            <a:endParaRPr lang="ro-RO" dirty="0"/>
          </a:p>
        </p:txBody>
      </p:sp>
    </p:spTree>
    <p:extLst>
      <p:ext uri="{BB962C8B-B14F-4D97-AF65-F5344CB8AC3E}">
        <p14:creationId xmlns:p14="http://schemas.microsoft.com/office/powerpoint/2010/main" val="242185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9997D0B-2A2E-CB3F-DF9E-D1960DA9CBDC}"/>
              </a:ext>
            </a:extLst>
          </p:cNvPr>
          <p:cNvSpPr>
            <a:spLocks noGrp="1"/>
          </p:cNvSpPr>
          <p:nvPr>
            <p:ph type="title"/>
          </p:nvPr>
        </p:nvSpPr>
        <p:spPr/>
        <p:txBody>
          <a:bodyPr/>
          <a:lstStyle/>
          <a:p>
            <a:r>
              <a:rPr lang="ro-RO" dirty="0"/>
              <a:t>Baza de date</a:t>
            </a:r>
          </a:p>
        </p:txBody>
      </p:sp>
      <p:pic>
        <p:nvPicPr>
          <p:cNvPr id="5" name="Substituent conținut 4">
            <a:extLst>
              <a:ext uri="{FF2B5EF4-FFF2-40B4-BE49-F238E27FC236}">
                <a16:creationId xmlns:a16="http://schemas.microsoft.com/office/drawing/2014/main" id="{8B8B1D00-1E9C-AB37-FA1F-2520FC34696E}"/>
              </a:ext>
            </a:extLst>
          </p:cNvPr>
          <p:cNvPicPr>
            <a:picLocks noGrp="1" noChangeAspect="1"/>
          </p:cNvPicPr>
          <p:nvPr>
            <p:ph idx="1"/>
          </p:nvPr>
        </p:nvPicPr>
        <p:blipFill>
          <a:blip r:embed="rId2"/>
          <a:stretch>
            <a:fillRect/>
          </a:stretch>
        </p:blipFill>
        <p:spPr>
          <a:xfrm>
            <a:off x="1233364" y="1693665"/>
            <a:ext cx="5158472" cy="2829320"/>
          </a:xfrm>
        </p:spPr>
      </p:pic>
      <p:pic>
        <p:nvPicPr>
          <p:cNvPr id="7" name="Imagine 6">
            <a:extLst>
              <a:ext uri="{FF2B5EF4-FFF2-40B4-BE49-F238E27FC236}">
                <a16:creationId xmlns:a16="http://schemas.microsoft.com/office/drawing/2014/main" id="{97FFB5D3-E252-0E95-24A5-DCC246EB4B3D}"/>
              </a:ext>
            </a:extLst>
          </p:cNvPr>
          <p:cNvPicPr>
            <a:picLocks noChangeAspect="1"/>
          </p:cNvPicPr>
          <p:nvPr/>
        </p:nvPicPr>
        <p:blipFill>
          <a:blip r:embed="rId3"/>
          <a:stretch>
            <a:fillRect/>
          </a:stretch>
        </p:blipFill>
        <p:spPr>
          <a:xfrm>
            <a:off x="6462608" y="2510413"/>
            <a:ext cx="5506218" cy="3791479"/>
          </a:xfrm>
          <a:prstGeom prst="rect">
            <a:avLst/>
          </a:prstGeom>
        </p:spPr>
      </p:pic>
    </p:spTree>
    <p:extLst>
      <p:ext uri="{BB962C8B-B14F-4D97-AF65-F5344CB8AC3E}">
        <p14:creationId xmlns:p14="http://schemas.microsoft.com/office/powerpoint/2010/main" val="3649339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3">
            <a:extLst>
              <a:ext uri="{FF2B5EF4-FFF2-40B4-BE49-F238E27FC236}">
                <a16:creationId xmlns:a16="http://schemas.microsoft.com/office/drawing/2014/main" id="{1CEEF497-A2E6-753C-C317-D4E1DAE2A218}"/>
              </a:ext>
            </a:extLst>
          </p:cNvPr>
          <p:cNvSpPr>
            <a:spLocks noGrp="1"/>
          </p:cNvSpPr>
          <p:nvPr>
            <p:ph type="title"/>
          </p:nvPr>
        </p:nvSpPr>
        <p:spPr>
          <a:xfrm>
            <a:off x="2069259" y="0"/>
            <a:ext cx="8915399" cy="1468800"/>
          </a:xfrm>
        </p:spPr>
        <p:txBody>
          <a:bodyPr/>
          <a:lstStyle/>
          <a:p>
            <a:r>
              <a:rPr lang="ro-RO" dirty="0"/>
              <a:t>Algoritmii testați</a:t>
            </a:r>
          </a:p>
        </p:txBody>
      </p:sp>
      <p:sp>
        <p:nvSpPr>
          <p:cNvPr id="5" name="Substituent text 4">
            <a:extLst>
              <a:ext uri="{FF2B5EF4-FFF2-40B4-BE49-F238E27FC236}">
                <a16:creationId xmlns:a16="http://schemas.microsoft.com/office/drawing/2014/main" id="{8A393DA0-0406-9D3D-1737-B408431A1CC8}"/>
              </a:ext>
            </a:extLst>
          </p:cNvPr>
          <p:cNvSpPr>
            <a:spLocks noGrp="1"/>
          </p:cNvSpPr>
          <p:nvPr>
            <p:ph type="body" idx="1"/>
          </p:nvPr>
        </p:nvSpPr>
        <p:spPr>
          <a:xfrm>
            <a:off x="2069259" y="1943376"/>
            <a:ext cx="8915399" cy="4224341"/>
          </a:xfrm>
        </p:spPr>
        <p:txBody>
          <a:bodyPr>
            <a:normAutofit/>
          </a:bodyPr>
          <a:lstStyle/>
          <a:p>
            <a:r>
              <a:rPr lang="ro-RO"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Logistic </a:t>
            </a:r>
            <a:r>
              <a:rPr lang="ro-RO"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Regression</a:t>
            </a:r>
            <a:r>
              <a:rPr lang="ro-RO" sz="1800" kern="100" dirty="0">
                <a:effectLst/>
                <a:latin typeface="Times New Roman" panose="02020603050405020304" pitchFamily="18" charset="0"/>
                <a:ea typeface="Calibri" panose="020F0502020204030204" pitchFamily="34" charset="0"/>
                <a:cs typeface="Times New Roman" panose="02020603050405020304" pitchFamily="18" charset="0"/>
              </a:rPr>
              <a:t> (Regresia logistică) este un algoritm statistic utilizat pe scară largă în domeniul învățării automate pentru clasificare. Spre deosebire de regresia liniară care prezice valori continue, regresia logistică se concentrează pe predicția probabilității ca un anumit eveniment să aparțină uneia dintre două categorii.</a:t>
            </a:r>
          </a:p>
          <a:p>
            <a:r>
              <a:rPr lang="ro-RO"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Decision</a:t>
            </a:r>
            <a:r>
              <a:rPr lang="ro-RO"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tree</a:t>
            </a:r>
            <a:r>
              <a:rPr lang="ro-RO" sz="1800" kern="100" dirty="0">
                <a:effectLst/>
                <a:latin typeface="Times New Roman" panose="02020603050405020304" pitchFamily="18" charset="0"/>
                <a:ea typeface="Calibri" panose="020F0502020204030204" pitchFamily="34" charset="0"/>
                <a:cs typeface="Times New Roman" panose="02020603050405020304" pitchFamily="18" charset="0"/>
              </a:rPr>
              <a:t> (arbore de decizie) este un instrument de învățare automată utilizat pe scară largă pentru </a:t>
            </a:r>
            <a:r>
              <a:rPr lang="ro-RO" sz="1800" b="1" kern="100" dirty="0">
                <a:effectLst/>
                <a:latin typeface="Times New Roman" panose="02020603050405020304" pitchFamily="18" charset="0"/>
                <a:ea typeface="Calibri" panose="020F0502020204030204" pitchFamily="34" charset="0"/>
                <a:cs typeface="Times New Roman" panose="02020603050405020304" pitchFamily="18" charset="0"/>
              </a:rPr>
              <a:t>atât sarcini de clasificare, cât și de regresie</a:t>
            </a:r>
            <a:r>
              <a:rPr lang="ro-RO" sz="1800" kern="100" dirty="0">
                <a:effectLst/>
                <a:latin typeface="Times New Roman" panose="02020603050405020304" pitchFamily="18" charset="0"/>
                <a:ea typeface="Calibri" panose="020F0502020204030204" pitchFamily="34" charset="0"/>
                <a:cs typeface="Times New Roman" panose="02020603050405020304" pitchFamily="18" charset="0"/>
              </a:rPr>
              <a:t>. Este o structură ierarhică asemănătoare unui copac, care modelează o serie de decizii și consecințele lor posibile.</a:t>
            </a:r>
          </a:p>
          <a:p>
            <a:r>
              <a:rPr lang="ro-RO"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Random</a:t>
            </a:r>
            <a:r>
              <a:rPr lang="ro-RO"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Forest</a:t>
            </a:r>
            <a:r>
              <a:rPr lang="ro-RO" sz="1800" kern="100" dirty="0">
                <a:effectLst/>
                <a:latin typeface="Times New Roman" panose="02020603050405020304" pitchFamily="18" charset="0"/>
                <a:ea typeface="Calibri" panose="020F0502020204030204" pitchFamily="34" charset="0"/>
                <a:cs typeface="Times New Roman" panose="02020603050405020304" pitchFamily="18" charset="0"/>
              </a:rPr>
              <a:t> (Pădurea aleatorie) este un algoritm de învățare automată de tip </a:t>
            </a:r>
            <a:r>
              <a:rPr lang="ro-RO" sz="1800" b="1" kern="100" dirty="0">
                <a:effectLst/>
                <a:latin typeface="Times New Roman" panose="02020603050405020304" pitchFamily="18" charset="0"/>
                <a:ea typeface="Calibri" panose="020F0502020204030204" pitchFamily="34" charset="0"/>
                <a:cs typeface="Times New Roman" panose="02020603050405020304" pitchFamily="18" charset="0"/>
              </a:rPr>
              <a:t>ansamblu</a:t>
            </a:r>
            <a:r>
              <a:rPr lang="ro-RO" sz="1800" kern="100" dirty="0">
                <a:effectLst/>
                <a:latin typeface="Times New Roman" panose="02020603050405020304" pitchFamily="18" charset="0"/>
                <a:ea typeface="Calibri" panose="020F0502020204030204" pitchFamily="34" charset="0"/>
                <a:cs typeface="Times New Roman" panose="02020603050405020304" pitchFamily="18" charset="0"/>
              </a:rPr>
              <a:t> utilizat pe scară largă pentru </a:t>
            </a:r>
            <a:r>
              <a:rPr lang="ro-RO" sz="1800" b="1" kern="100" dirty="0">
                <a:effectLst/>
                <a:latin typeface="Times New Roman" panose="02020603050405020304" pitchFamily="18" charset="0"/>
                <a:ea typeface="Calibri" panose="020F0502020204030204" pitchFamily="34" charset="0"/>
                <a:cs typeface="Times New Roman" panose="02020603050405020304" pitchFamily="18" charset="0"/>
              </a:rPr>
              <a:t>atât sarcini de clasificare, cât și de regresie</a:t>
            </a:r>
            <a:r>
              <a:rPr lang="ro-RO" sz="1800" kern="100" dirty="0">
                <a:effectLst/>
                <a:latin typeface="Times New Roman" panose="02020603050405020304" pitchFamily="18" charset="0"/>
                <a:ea typeface="Calibri" panose="020F0502020204030204" pitchFamily="34" charset="0"/>
                <a:cs typeface="Times New Roman" panose="02020603050405020304" pitchFamily="18" charset="0"/>
              </a:rPr>
              <a:t>. Este formată din numeroși </a:t>
            </a:r>
            <a:r>
              <a:rPr lang="ro-RO" sz="1800" b="1" kern="100" dirty="0">
                <a:effectLst/>
                <a:latin typeface="Times New Roman" panose="02020603050405020304" pitchFamily="18" charset="0"/>
                <a:ea typeface="Calibri" panose="020F0502020204030204" pitchFamily="34" charset="0"/>
                <a:cs typeface="Times New Roman" panose="02020603050405020304" pitchFamily="18" charset="0"/>
              </a:rPr>
              <a:t>arbori de decizie</a:t>
            </a:r>
            <a:r>
              <a:rPr lang="ro-RO" sz="1800" kern="100" dirty="0">
                <a:effectLst/>
                <a:latin typeface="Times New Roman" panose="02020603050405020304" pitchFamily="18" charset="0"/>
                <a:ea typeface="Calibri" panose="020F0502020204030204" pitchFamily="34" charset="0"/>
                <a:cs typeface="Times New Roman" panose="02020603050405020304" pitchFamily="18" charset="0"/>
              </a:rPr>
              <a:t> antrenați independent, combinându-i predicțiile pentru a obține o performanță mai robustă și mai precisă.</a:t>
            </a:r>
          </a:p>
          <a:p>
            <a:endParaRPr lang="ro-RO" dirty="0"/>
          </a:p>
        </p:txBody>
      </p:sp>
    </p:spTree>
    <p:extLst>
      <p:ext uri="{BB962C8B-B14F-4D97-AF65-F5344CB8AC3E}">
        <p14:creationId xmlns:p14="http://schemas.microsoft.com/office/powerpoint/2010/main" val="640121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47AB14A-096B-30FB-8AD7-5D433A2D52C1}"/>
              </a:ext>
            </a:extLst>
          </p:cNvPr>
          <p:cNvSpPr>
            <a:spLocks noGrp="1"/>
          </p:cNvSpPr>
          <p:nvPr>
            <p:ph type="title"/>
          </p:nvPr>
        </p:nvSpPr>
        <p:spPr/>
        <p:txBody>
          <a:bodyPr/>
          <a:lstStyle/>
          <a:p>
            <a:r>
              <a:rPr lang="ro-RO" dirty="0"/>
              <a:t>Rezultate</a:t>
            </a:r>
          </a:p>
        </p:txBody>
      </p:sp>
      <p:pic>
        <p:nvPicPr>
          <p:cNvPr id="5" name="Substituent conținut 4">
            <a:extLst>
              <a:ext uri="{FF2B5EF4-FFF2-40B4-BE49-F238E27FC236}">
                <a16:creationId xmlns:a16="http://schemas.microsoft.com/office/drawing/2014/main" id="{4870467D-45F1-7798-8EF8-8D9DEB224A80}"/>
              </a:ext>
            </a:extLst>
          </p:cNvPr>
          <p:cNvPicPr>
            <a:picLocks noGrp="1" noChangeAspect="1"/>
          </p:cNvPicPr>
          <p:nvPr>
            <p:ph idx="1"/>
          </p:nvPr>
        </p:nvPicPr>
        <p:blipFill>
          <a:blip r:embed="rId2"/>
          <a:stretch>
            <a:fillRect/>
          </a:stretch>
        </p:blipFill>
        <p:spPr>
          <a:xfrm>
            <a:off x="2006507" y="2081748"/>
            <a:ext cx="8915400" cy="3003414"/>
          </a:xfrm>
        </p:spPr>
      </p:pic>
    </p:spTree>
    <p:extLst>
      <p:ext uri="{BB962C8B-B14F-4D97-AF65-F5344CB8AC3E}">
        <p14:creationId xmlns:p14="http://schemas.microsoft.com/office/powerpoint/2010/main" val="2372274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795EDD8-511E-C466-32E0-DDAEB6DC01F9}"/>
              </a:ext>
            </a:extLst>
          </p:cNvPr>
          <p:cNvSpPr>
            <a:spLocks noGrp="1"/>
          </p:cNvSpPr>
          <p:nvPr>
            <p:ph type="title"/>
          </p:nvPr>
        </p:nvSpPr>
        <p:spPr/>
        <p:txBody>
          <a:bodyPr/>
          <a:lstStyle/>
          <a:p>
            <a:r>
              <a:rPr lang="ro-RO" dirty="0"/>
              <a:t>Comparații acuratețe</a:t>
            </a:r>
          </a:p>
        </p:txBody>
      </p:sp>
      <p:pic>
        <p:nvPicPr>
          <p:cNvPr id="5" name="Substituent conținut 4">
            <a:extLst>
              <a:ext uri="{FF2B5EF4-FFF2-40B4-BE49-F238E27FC236}">
                <a16:creationId xmlns:a16="http://schemas.microsoft.com/office/drawing/2014/main" id="{53C8EE8E-D3A8-5EB0-E65E-F69630DEC3C4}"/>
              </a:ext>
            </a:extLst>
          </p:cNvPr>
          <p:cNvPicPr>
            <a:picLocks noGrp="1" noChangeAspect="1"/>
          </p:cNvPicPr>
          <p:nvPr>
            <p:ph idx="1"/>
          </p:nvPr>
        </p:nvPicPr>
        <p:blipFill>
          <a:blip r:embed="rId2"/>
          <a:stretch>
            <a:fillRect/>
          </a:stretch>
        </p:blipFill>
        <p:spPr>
          <a:xfrm>
            <a:off x="2913529" y="1501246"/>
            <a:ext cx="7758079" cy="4732644"/>
          </a:xfrm>
        </p:spPr>
      </p:pic>
    </p:spTree>
    <p:extLst>
      <p:ext uri="{BB962C8B-B14F-4D97-AF65-F5344CB8AC3E}">
        <p14:creationId xmlns:p14="http://schemas.microsoft.com/office/powerpoint/2010/main" val="2914823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5087C91-91D7-D932-474D-DF1F5C19E1BD}"/>
              </a:ext>
            </a:extLst>
          </p:cNvPr>
          <p:cNvSpPr>
            <a:spLocks noGrp="1"/>
          </p:cNvSpPr>
          <p:nvPr>
            <p:ph type="title"/>
          </p:nvPr>
        </p:nvSpPr>
        <p:spPr>
          <a:xfrm>
            <a:off x="2592925" y="624110"/>
            <a:ext cx="8911687" cy="801278"/>
          </a:xfrm>
        </p:spPr>
        <p:txBody>
          <a:bodyPr/>
          <a:lstStyle/>
          <a:p>
            <a:r>
              <a:rPr lang="ro-RO" dirty="0"/>
              <a:t>Comparații clasificate</a:t>
            </a:r>
          </a:p>
        </p:txBody>
      </p:sp>
      <p:pic>
        <p:nvPicPr>
          <p:cNvPr id="5" name="Substituent conținut 4">
            <a:extLst>
              <a:ext uri="{FF2B5EF4-FFF2-40B4-BE49-F238E27FC236}">
                <a16:creationId xmlns:a16="http://schemas.microsoft.com/office/drawing/2014/main" id="{F61B7C25-7ABA-84C1-6179-E42B41951031}"/>
              </a:ext>
            </a:extLst>
          </p:cNvPr>
          <p:cNvPicPr>
            <a:picLocks noGrp="1" noChangeAspect="1"/>
          </p:cNvPicPr>
          <p:nvPr>
            <p:ph idx="1"/>
          </p:nvPr>
        </p:nvPicPr>
        <p:blipFill>
          <a:blip r:embed="rId2"/>
          <a:stretch>
            <a:fillRect/>
          </a:stretch>
        </p:blipFill>
        <p:spPr>
          <a:xfrm>
            <a:off x="2329236" y="2045475"/>
            <a:ext cx="8915400" cy="3398687"/>
          </a:xfrm>
        </p:spPr>
      </p:pic>
    </p:spTree>
    <p:extLst>
      <p:ext uri="{BB962C8B-B14F-4D97-AF65-F5344CB8AC3E}">
        <p14:creationId xmlns:p14="http://schemas.microsoft.com/office/powerpoint/2010/main" val="4211516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ubstituent conținut 4">
            <a:extLst>
              <a:ext uri="{FF2B5EF4-FFF2-40B4-BE49-F238E27FC236}">
                <a16:creationId xmlns:a16="http://schemas.microsoft.com/office/drawing/2014/main" id="{6C796F7B-80EE-FED5-7266-70843F6BC2A2}"/>
              </a:ext>
            </a:extLst>
          </p:cNvPr>
          <p:cNvPicPr>
            <a:picLocks noGrp="1" noChangeAspect="1"/>
          </p:cNvPicPr>
          <p:nvPr>
            <p:ph idx="1"/>
          </p:nvPr>
        </p:nvPicPr>
        <p:blipFill>
          <a:blip r:embed="rId2"/>
          <a:stretch>
            <a:fillRect/>
          </a:stretch>
        </p:blipFill>
        <p:spPr>
          <a:xfrm>
            <a:off x="2087190" y="4587"/>
            <a:ext cx="8915400" cy="3410481"/>
          </a:xfrm>
        </p:spPr>
      </p:pic>
      <p:pic>
        <p:nvPicPr>
          <p:cNvPr id="7" name="Imagine 6">
            <a:extLst>
              <a:ext uri="{FF2B5EF4-FFF2-40B4-BE49-F238E27FC236}">
                <a16:creationId xmlns:a16="http://schemas.microsoft.com/office/drawing/2014/main" id="{0772D9B7-02D9-95C8-B762-9500A0AA57FE}"/>
              </a:ext>
            </a:extLst>
          </p:cNvPr>
          <p:cNvPicPr>
            <a:picLocks noChangeAspect="1"/>
          </p:cNvPicPr>
          <p:nvPr/>
        </p:nvPicPr>
        <p:blipFill>
          <a:blip r:embed="rId3"/>
          <a:stretch>
            <a:fillRect/>
          </a:stretch>
        </p:blipFill>
        <p:spPr>
          <a:xfrm>
            <a:off x="2087190" y="3424033"/>
            <a:ext cx="8915400" cy="3411669"/>
          </a:xfrm>
          <a:prstGeom prst="rect">
            <a:avLst/>
          </a:prstGeom>
        </p:spPr>
      </p:pic>
    </p:spTree>
    <p:extLst>
      <p:ext uri="{BB962C8B-B14F-4D97-AF65-F5344CB8AC3E}">
        <p14:creationId xmlns:p14="http://schemas.microsoft.com/office/powerpoint/2010/main" val="2601150059"/>
      </p:ext>
    </p:extLst>
  </p:cSld>
  <p:clrMapOvr>
    <a:masterClrMapping/>
  </p:clrMapOvr>
</p:sld>
</file>

<file path=ppt/theme/theme1.xml><?xml version="1.0" encoding="utf-8"?>
<a:theme xmlns:a="http://schemas.openxmlformats.org/drawingml/2006/main" name="Adiere">
  <a:themeElements>
    <a:clrScheme name="Adier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Adier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diere">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13</TotalTime>
  <Words>254</Words>
  <Application>Microsoft Office PowerPoint</Application>
  <PresentationFormat>Ecran lat</PresentationFormat>
  <Paragraphs>12</Paragraphs>
  <Slides>7</Slides>
  <Notes>0</Notes>
  <HiddenSlides>0</HiddenSlides>
  <MMClips>0</MMClips>
  <ScaleCrop>false</ScaleCrop>
  <HeadingPairs>
    <vt:vector size="6" baseType="variant">
      <vt:variant>
        <vt:lpstr>Fonturi utilizate</vt:lpstr>
      </vt:variant>
      <vt:variant>
        <vt:i4>5</vt:i4>
      </vt:variant>
      <vt:variant>
        <vt:lpstr>Temă</vt:lpstr>
      </vt:variant>
      <vt:variant>
        <vt:i4>1</vt:i4>
      </vt:variant>
      <vt:variant>
        <vt:lpstr>Titluri diapozitive</vt:lpstr>
      </vt:variant>
      <vt:variant>
        <vt:i4>7</vt:i4>
      </vt:variant>
    </vt:vector>
  </HeadingPairs>
  <TitlesOfParts>
    <vt:vector size="13" baseType="lpstr">
      <vt:lpstr>Arial</vt:lpstr>
      <vt:lpstr>Century Gothic</vt:lpstr>
      <vt:lpstr>Segoe UI</vt:lpstr>
      <vt:lpstr>Times New Roman</vt:lpstr>
      <vt:lpstr>Wingdings 3</vt:lpstr>
      <vt:lpstr>Adiere</vt:lpstr>
      <vt:lpstr>Prezicere boli de inima utilizând algoritmi ML</vt:lpstr>
      <vt:lpstr>Baza de date</vt:lpstr>
      <vt:lpstr>Algoritmii testați</vt:lpstr>
      <vt:lpstr>Rezultate</vt:lpstr>
      <vt:lpstr>Comparații acuratețe</vt:lpstr>
      <vt:lpstr>Comparații clasificate</vt:lpstr>
      <vt:lpstr>Prezentare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Alexandru Ciprian Prelucan</dc:creator>
  <cp:lastModifiedBy>Alexandru Ciprian Prelucan</cp:lastModifiedBy>
  <cp:revision>1</cp:revision>
  <dcterms:created xsi:type="dcterms:W3CDTF">2024-07-11T12:03:02Z</dcterms:created>
  <dcterms:modified xsi:type="dcterms:W3CDTF">2024-07-11T12:16:27Z</dcterms:modified>
</cp:coreProperties>
</file>