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21"/>
    <a:srgbClr val="321547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377C-63BF-3E76-CC86-A26B994C5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D579-38EA-7BB1-FF1D-1C201952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ACFE-0A63-57A9-3966-72E9DB38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B84-3AAC-858C-E897-E8DF61BA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3E9C-E26A-5005-4CBB-32C9A51E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4E0-FAE4-41D2-E809-AB6A643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5213-9370-38D4-FC29-C95969B3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8A88-3944-9A66-F3B4-BBE9613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A9E2-9288-3890-512B-FC3F655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8A4-4A92-6448-CD03-1BE628A8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1AD9-3E74-AABA-7168-776D6535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67CC-63CA-51CA-63C1-46C95C7F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58C4-60C4-3BB5-8AAD-4C2F8498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834A-98E2-8BCC-E6B5-6AD4387A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8079-C8C5-0FBF-5A26-25BFA8C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9F90-E670-082C-0E1C-E9A1184D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81AB-1B18-445F-0E77-5A5FF9F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DC5A-8316-9C73-27C9-0C2019F9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E19B-036C-A6C5-C242-3C715499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71A4-E1ED-0D52-87B7-B8FDD2EB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F65-DD0D-D236-7797-7C30DAB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53FE-9916-A35B-28A1-CF3CD197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D7D4-34E0-C3B7-06DC-F2165C7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DC97-1AAC-EFC4-268C-D46E897B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5C29-2B02-F266-A531-DD3D236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57A9-72E2-A042-6980-7645916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99C5-9938-ACED-323B-D57A34A64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03B3-A941-CEC5-1BC0-D13B80F3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A777-ACB5-4F08-23F8-948C437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5362-6E7A-57F4-2103-49713EB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5A6E-0FC6-FDBA-C0DC-87A9C2E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8AD-81F1-6B00-EB21-4349520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E2D0-B187-6574-28E6-97F716DF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DFA5-CA5F-9D42-8C46-4F674291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B2A5C-5465-FFA9-9038-054DE934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B495-E089-5E59-676F-635EF1737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8CBD-98A1-106A-1851-7861A4F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A6E13-2D87-025F-AD12-63EFACB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6B65F-4FD2-DECC-7CCD-089FA83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7CE3-0765-9D44-B7AA-B5820450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79FAD-6565-6A86-0E87-4C2D62B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52CA-8E71-E9A9-1512-3AAA6F08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6F20-5D06-871C-E5EC-D137E76C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DEE8D-D4B0-1EDB-DF3B-D6677831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8035-FEEC-99E2-B212-DC9A80DD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08660-1745-F201-305D-56F51826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66E8-11CD-001B-6FBC-570813F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306-3D35-A7B0-35FC-6D2D4778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22DC-F9CF-33AE-2C69-1F836C04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8E5D-9265-625D-9E45-6E9744AA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BDFF1-7026-7694-A226-278C7C21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F5BF-ECD2-0F99-F302-F3B2E8E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0D0D-BE3C-E40D-C1FE-D2C2BE8F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C620B-33B4-2047-DF8E-0D20C7A6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FE20-026B-EC0B-4DFB-ED367235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5D03-2541-420B-668F-6A25028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88A5-4AA9-EC21-9A08-C217F416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D163-7B42-C241-2257-31504C81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B2AD-297C-73EC-CC47-22B337A2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17E3-C82D-4C20-05E6-C119512F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63BC-49DE-C049-5712-863F3D33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4C5-DE5D-4A47-BA08-5F03BB53691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EF68-2A9D-450F-F3F6-9679DBA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F587-4F0B-0DA6-D324-C49C08CC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AAF6-1B49-46DA-B487-4DD80770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xeh8St_XFc?start=84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exchange.se.com/devportal/api/wiser-energy-api/section/Documentation#section/Document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rm-api-docs.victronenergy.com/#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2T15oOd0GE?feature=oembe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AB4AA-397B-4B30-EC3C-F3E3E71EDDEE}"/>
              </a:ext>
            </a:extLst>
          </p:cNvPr>
          <p:cNvSpPr/>
          <p:nvPr/>
        </p:nvSpPr>
        <p:spPr>
          <a:xfrm>
            <a:off x="4727387" y="-1352550"/>
            <a:ext cx="2892613" cy="8591550"/>
          </a:xfrm>
          <a:custGeom>
            <a:avLst/>
            <a:gdLst>
              <a:gd name="connsiteX0" fmla="*/ 2590800 w 2590800"/>
              <a:gd name="connsiteY0" fmla="*/ 0 h 7048500"/>
              <a:gd name="connsiteX1" fmla="*/ 0 w 2590800"/>
              <a:gd name="connsiteY1" fmla="*/ 7048500 h 704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0" h="7048500">
                <a:moveTo>
                  <a:pt x="2590800" y="0"/>
                </a:moveTo>
                <a:cubicBezTo>
                  <a:pt x="2462212" y="2571750"/>
                  <a:pt x="2333625" y="5143500"/>
                  <a:pt x="0" y="7048500"/>
                </a:cubicBez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AF9607-7C45-05AB-4CDA-6FB7C82A5D94}"/>
              </a:ext>
            </a:extLst>
          </p:cNvPr>
          <p:cNvSpPr/>
          <p:nvPr/>
        </p:nvSpPr>
        <p:spPr>
          <a:xfrm>
            <a:off x="4727388" y="-673100"/>
            <a:ext cx="2544042" cy="7670800"/>
          </a:xfrm>
          <a:custGeom>
            <a:avLst/>
            <a:gdLst>
              <a:gd name="connsiteX0" fmla="*/ 2247900 w 2305729"/>
              <a:gd name="connsiteY0" fmla="*/ 0 h 7023100"/>
              <a:gd name="connsiteX1" fmla="*/ 0 w 2305729"/>
              <a:gd name="connsiteY1" fmla="*/ 7023100 h 702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5729" h="7023100">
                <a:moveTo>
                  <a:pt x="2247900" y="0"/>
                </a:moveTo>
                <a:cubicBezTo>
                  <a:pt x="2378075" y="2810933"/>
                  <a:pt x="2508250" y="5621867"/>
                  <a:pt x="0" y="702310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7DF1-74F6-DB6F-6807-D280607F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Biome" panose="020B0503030204020804" pitchFamily="34" charset="0"/>
                <a:cs typeface="Biome" panose="020B0503030204020804" pitchFamily="34" charset="0"/>
              </a:rPr>
              <a:t>Project Sundial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28B58-7C19-74FD-9FA6-A5DCDF4E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A 3D Interface for Energy Meter 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sundial, compass&#10;&#10;Description automatically generated">
            <a:extLst>
              <a:ext uri="{FF2B5EF4-FFF2-40B4-BE49-F238E27FC236}">
                <a16:creationId xmlns:a16="http://schemas.microsoft.com/office/drawing/2014/main" id="{9DB90441-A7AA-CE8D-0660-3335F79A4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2177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23ED392-012C-07D9-2ADB-750F60FC8EE1}"/>
              </a:ext>
            </a:extLst>
          </p:cNvPr>
          <p:cNvSpPr txBox="1">
            <a:spLocks/>
          </p:cNvSpPr>
          <p:nvPr/>
        </p:nvSpPr>
        <p:spPr>
          <a:xfrm>
            <a:off x="9339896" y="6284068"/>
            <a:ext cx="408730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Built on Circaevum</a:t>
            </a:r>
          </a:p>
        </p:txBody>
      </p:sp>
    </p:spTree>
    <p:extLst>
      <p:ext uri="{BB962C8B-B14F-4D97-AF65-F5344CB8AC3E}">
        <p14:creationId xmlns:p14="http://schemas.microsoft.com/office/powerpoint/2010/main" val="401362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06" y="2593130"/>
            <a:ext cx="11437188" cy="27980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1. Background		2. Energy Meter Data	     3. Sundial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027906"/>
            <a:ext cx="13544550" cy="1092698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466827"/>
            <a:ext cx="12439650" cy="654690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76200" y="1417738"/>
            <a:ext cx="12515850" cy="80385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DDEDC5A-1F7B-E0E7-6195-0E10179E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6" y="3429000"/>
            <a:ext cx="3086838" cy="1737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1D5049-709E-14C8-B4CE-4BF6EAA5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44" y="3425703"/>
            <a:ext cx="2864644" cy="1740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F8C64E-A30C-3A60-BBB2-518E7C1CD162}"/>
              </a:ext>
            </a:extLst>
          </p:cNvPr>
          <p:cNvSpPr txBox="1">
            <a:spLocks/>
          </p:cNvSpPr>
          <p:nvPr/>
        </p:nvSpPr>
        <p:spPr>
          <a:xfrm>
            <a:off x="3712230" y="3997045"/>
            <a:ext cx="435006" cy="36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>
                <a:latin typeface="Biome" panose="020B0503030204020804" pitchFamily="34" charset="0"/>
                <a:cs typeface="Biome" panose="020B0503030204020804" pitchFamily="34" charset="0"/>
              </a:rPr>
              <a:t>+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9BF74D-A91F-CFAF-1215-8BA404461BB8}"/>
              </a:ext>
            </a:extLst>
          </p:cNvPr>
          <p:cNvSpPr txBox="1">
            <a:spLocks/>
          </p:cNvSpPr>
          <p:nvPr/>
        </p:nvSpPr>
        <p:spPr>
          <a:xfrm>
            <a:off x="7793315" y="3997045"/>
            <a:ext cx="435006" cy="364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>
                <a:latin typeface="Biome" panose="020B0503030204020804" pitchFamily="34" charset="0"/>
                <a:cs typeface="Biome" panose="020B0503030204020804" pitchFamily="34" charset="0"/>
              </a:rPr>
              <a:t>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3B5923-899C-4549-A527-1A0D5BC61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63" b="9418"/>
          <a:stretch/>
        </p:blipFill>
        <p:spPr>
          <a:xfrm>
            <a:off x="8634304" y="3428899"/>
            <a:ext cx="2949357" cy="1737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995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Circaevum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2267200"/>
            <a:ext cx="117851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3D General-Purpose Calendar System </a:t>
            </a:r>
          </a:p>
          <a:p>
            <a:pPr marL="0" indent="0">
              <a:buNone/>
            </a:pPr>
            <a:r>
              <a:rPr lang="en-US" dirty="0"/>
              <a:t>- Modeled after the Earth’s orbit around the Sun</a:t>
            </a:r>
          </a:p>
          <a:p>
            <a:pPr>
              <a:buFontTx/>
              <a:buChar char="-"/>
            </a:pPr>
            <a:r>
              <a:rPr lang="en-US" dirty="0"/>
              <a:t>Maps events based on timespan and location</a:t>
            </a:r>
          </a:p>
          <a:p>
            <a:pPr>
              <a:buFontTx/>
              <a:buChar char="-"/>
            </a:pPr>
            <a:r>
              <a:rPr lang="en-US" dirty="0"/>
              <a:t>Visual place to aggregate time-based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 in Game Engine = Deployable to multiple platforms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417738"/>
            <a:ext cx="13544550" cy="702866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689129"/>
            <a:ext cx="12439650" cy="432388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138344" y="1690688"/>
            <a:ext cx="12515850" cy="53090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2" name="Online Media 1071" title="Circaevum: Recent Updates">
            <a:hlinkClick r:id="" action="ppaction://media"/>
            <a:extLst>
              <a:ext uri="{FF2B5EF4-FFF2-40B4-BE49-F238E27FC236}">
                <a16:creationId xmlns:a16="http://schemas.microsoft.com/office/drawing/2014/main" id="{C0E74749-36E6-A31E-1162-FB9FB183F2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703388" y="2494540"/>
            <a:ext cx="4283148" cy="2419979"/>
          </a:xfrm>
          <a:prstGeom prst="rect">
            <a:avLst/>
          </a:prstGeom>
        </p:spPr>
      </p:pic>
      <p:sp>
        <p:nvSpPr>
          <p:cNvPr id="1073" name="TextBox 1072">
            <a:extLst>
              <a:ext uri="{FF2B5EF4-FFF2-40B4-BE49-F238E27FC236}">
                <a16:creationId xmlns:a16="http://schemas.microsoft.com/office/drawing/2014/main" id="{1140AB46-8746-3E20-32D3-635C20CBF6D3}"/>
              </a:ext>
            </a:extLst>
          </p:cNvPr>
          <p:cNvSpPr txBox="1"/>
          <p:nvPr/>
        </p:nvSpPr>
        <p:spPr>
          <a:xfrm>
            <a:off x="717430" y="6014472"/>
            <a:ext cx="5161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67F8B304-5D59-1260-5FC4-E586642CC744}"/>
              </a:ext>
            </a:extLst>
          </p:cNvPr>
          <p:cNvSpPr txBox="1"/>
          <p:nvPr/>
        </p:nvSpPr>
        <p:spPr>
          <a:xfrm>
            <a:off x="1406105" y="6014472"/>
            <a:ext cx="9316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677F5834-3AB7-F291-55B8-AB037EBF61F3}"/>
              </a:ext>
            </a:extLst>
          </p:cNvPr>
          <p:cNvSpPr txBox="1"/>
          <p:nvPr/>
        </p:nvSpPr>
        <p:spPr>
          <a:xfrm>
            <a:off x="3198962" y="6014472"/>
            <a:ext cx="18769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Console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4813CB1-2A88-DC84-B951-1D318E1DDC8C}"/>
              </a:ext>
            </a:extLst>
          </p:cNvPr>
          <p:cNvSpPr txBox="1"/>
          <p:nvPr/>
        </p:nvSpPr>
        <p:spPr>
          <a:xfrm>
            <a:off x="5248477" y="6014472"/>
            <a:ext cx="7468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71E27DA-156A-B3F3-AAFA-10D377F80073}"/>
              </a:ext>
            </a:extLst>
          </p:cNvPr>
          <p:cNvSpPr txBox="1"/>
          <p:nvPr/>
        </p:nvSpPr>
        <p:spPr>
          <a:xfrm>
            <a:off x="2510287" y="6014472"/>
            <a:ext cx="5161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22548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7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Energy Meter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2267200"/>
            <a:ext cx="10515600" cy="530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Existing Meters have API’s to export metering data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 flipV="1">
            <a:off x="0" y="1589700"/>
            <a:ext cx="13544550" cy="530903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 flipV="1">
            <a:off x="-123825" y="1484646"/>
            <a:ext cx="12439650" cy="432388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 flipV="1">
            <a:off x="-161925" y="1407586"/>
            <a:ext cx="12515850" cy="53090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AF6B9-6FD8-5385-ACE5-3B9868F3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03" y="4888289"/>
            <a:ext cx="3267232" cy="1837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401DD-B53B-C760-B24F-A197CF97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82" y="2798103"/>
            <a:ext cx="3969900" cy="196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D7D91-6900-6471-A7C1-8A89ABE00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2" y="4888289"/>
            <a:ext cx="3963601" cy="1854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2772A7-3DCE-B46C-AC89-B7C63EB0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569" y="194072"/>
            <a:ext cx="2346911" cy="654874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376D43-77A4-5213-BC69-1B6EBBC5357B}"/>
              </a:ext>
            </a:extLst>
          </p:cNvPr>
          <p:cNvSpPr txBox="1">
            <a:spLocks/>
          </p:cNvSpPr>
          <p:nvPr/>
        </p:nvSpPr>
        <p:spPr>
          <a:xfrm>
            <a:off x="4747259" y="2859106"/>
            <a:ext cx="4530615" cy="146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latin typeface="Biome" panose="020B0503030204020804" pitchFamily="34" charset="0"/>
                <a:cs typeface="Biome" panose="020B05030302040208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Victron</a:t>
            </a:r>
            <a:endParaRPr lang="en-US" sz="2000" dirty="0">
              <a:solidFill>
                <a:srgbClr val="00B0F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Schneider (</a:t>
            </a:r>
            <a:r>
              <a:rPr lang="en-US" sz="2000" dirty="0">
                <a:solidFill>
                  <a:srgbClr val="00B0F0"/>
                </a:solidFill>
                <a:latin typeface="Biome" panose="020B0503030204020804" pitchFamily="34" charset="0"/>
                <a:cs typeface="Biome" panose="020B05030302040208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Wiser Energy</a:t>
            </a: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)</a:t>
            </a:r>
          </a:p>
          <a:p>
            <a:r>
              <a:rPr lang="en-US" sz="2000" dirty="0" err="1">
                <a:latin typeface="Biome" panose="020B0503030204020804" pitchFamily="34" charset="0"/>
                <a:cs typeface="Biome" panose="020B0503030204020804" pitchFamily="34" charset="0"/>
              </a:rPr>
              <a:t>Steamaco</a:t>
            </a:r>
            <a:endParaRPr lang="en-US" sz="20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0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1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Sundial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1" y="2494540"/>
            <a:ext cx="10263997" cy="393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Start with Daily Energy Data</a:t>
            </a:r>
          </a:p>
          <a:p>
            <a:pPr marL="0" indent="0">
              <a:buNone/>
            </a:pPr>
            <a:endParaRPr lang="en-US" sz="2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Solar Yield</a:t>
            </a:r>
          </a:p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Battery Charge Cycles</a:t>
            </a:r>
          </a:p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Customer Usage</a:t>
            </a:r>
          </a:p>
          <a:p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Weather Data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 flipH="1">
            <a:off x="0" y="1417738"/>
            <a:ext cx="13544550" cy="702866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 flipH="1">
            <a:off x="-114300" y="1689129"/>
            <a:ext cx="12439650" cy="432388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 flipH="1">
            <a:off x="-138344" y="1690688"/>
            <a:ext cx="12515850" cy="53090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9" title="Circaevum Google Oauth Flow on the Oculus Quest">
            <a:hlinkClick r:id="" action="ppaction://media"/>
            <a:extLst>
              <a:ext uri="{FF2B5EF4-FFF2-40B4-BE49-F238E27FC236}">
                <a16:creationId xmlns:a16="http://schemas.microsoft.com/office/drawing/2014/main" id="{129E4C24-0484-507A-BFCE-AFB5D6E54C4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69812" y="2901826"/>
            <a:ext cx="4745578" cy="268125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62BFE4-D8BF-D6B1-5183-6C39C213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81" y="2494540"/>
            <a:ext cx="5292244" cy="3215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79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2267199"/>
            <a:ext cx="10515600" cy="3900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>
                <a:latin typeface="Biome" panose="020B0503030204020804" pitchFamily="34" charset="0"/>
                <a:cs typeface="Biome" panose="020B0503030204020804" pitchFamily="34" charset="0"/>
              </a:rPr>
              <a:t>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417738"/>
            <a:ext cx="13544550" cy="702866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689129"/>
            <a:ext cx="12439650" cy="432388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138344" y="1690688"/>
            <a:ext cx="12515850" cy="53090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A399-281E-DF5D-E710-B81236B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Circaevum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E39A-35D7-F3CF-F36B-72BE9C65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57" y="2320990"/>
            <a:ext cx="2159647" cy="539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Pipeline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E4071-BE36-751D-1CCB-50257F1979B1}"/>
              </a:ext>
            </a:extLst>
          </p:cNvPr>
          <p:cNvSpPr/>
          <p:nvPr/>
        </p:nvSpPr>
        <p:spPr>
          <a:xfrm>
            <a:off x="0" y="1417738"/>
            <a:ext cx="13544550" cy="702866"/>
          </a:xfrm>
          <a:custGeom>
            <a:avLst/>
            <a:gdLst>
              <a:gd name="connsiteX0" fmla="*/ 0 w 13544550"/>
              <a:gd name="connsiteY0" fmla="*/ 784798 h 1092698"/>
              <a:gd name="connsiteX1" fmla="*/ 5886450 w 13544550"/>
              <a:gd name="connsiteY1" fmla="*/ 3748 h 1092698"/>
              <a:gd name="connsiteX2" fmla="*/ 13544550 w 13544550"/>
              <a:gd name="connsiteY2" fmla="*/ 1070548 h 10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4550" h="1092698">
                <a:moveTo>
                  <a:pt x="0" y="784798"/>
                </a:moveTo>
                <a:cubicBezTo>
                  <a:pt x="1814512" y="370460"/>
                  <a:pt x="3629025" y="-43877"/>
                  <a:pt x="5886450" y="3748"/>
                </a:cubicBezTo>
                <a:cubicBezTo>
                  <a:pt x="8143875" y="51373"/>
                  <a:pt x="11287125" y="1270573"/>
                  <a:pt x="13544550" y="1070548"/>
                </a:cubicBezTo>
              </a:path>
            </a:pathLst>
          </a:custGeom>
          <a:solidFill>
            <a:srgbClr val="BF9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C65CA7-9E98-BC34-5DD4-95FDBD1F59CF}"/>
              </a:ext>
            </a:extLst>
          </p:cNvPr>
          <p:cNvSpPr/>
          <p:nvPr/>
        </p:nvSpPr>
        <p:spPr>
          <a:xfrm>
            <a:off x="-114300" y="1689129"/>
            <a:ext cx="12439650" cy="432388"/>
          </a:xfrm>
          <a:custGeom>
            <a:avLst/>
            <a:gdLst>
              <a:gd name="connsiteX0" fmla="*/ 0 w 12439650"/>
              <a:gd name="connsiteY0" fmla="*/ 285773 h 654690"/>
              <a:gd name="connsiteX1" fmla="*/ 3238500 w 12439650"/>
              <a:gd name="connsiteY1" fmla="*/ 647723 h 654690"/>
              <a:gd name="connsiteX2" fmla="*/ 7543800 w 12439650"/>
              <a:gd name="connsiteY2" fmla="*/ 23 h 654690"/>
              <a:gd name="connsiteX3" fmla="*/ 12439650 w 12439650"/>
              <a:gd name="connsiteY3" fmla="*/ 628673 h 65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9650" h="654690">
                <a:moveTo>
                  <a:pt x="0" y="285773"/>
                </a:moveTo>
                <a:cubicBezTo>
                  <a:pt x="990600" y="490560"/>
                  <a:pt x="1981200" y="695348"/>
                  <a:pt x="3238500" y="647723"/>
                </a:cubicBezTo>
                <a:cubicBezTo>
                  <a:pt x="4495800" y="600098"/>
                  <a:pt x="6010275" y="3198"/>
                  <a:pt x="7543800" y="23"/>
                </a:cubicBezTo>
                <a:cubicBezTo>
                  <a:pt x="9077325" y="-3152"/>
                  <a:pt x="10758487" y="312760"/>
                  <a:pt x="12439650" y="628673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7F91B0-AC71-1122-8B32-A11E8FF71E6E}"/>
              </a:ext>
            </a:extLst>
          </p:cNvPr>
          <p:cNvSpPr/>
          <p:nvPr/>
        </p:nvSpPr>
        <p:spPr>
          <a:xfrm>
            <a:off x="-138344" y="1690688"/>
            <a:ext cx="12515850" cy="530902"/>
          </a:xfrm>
          <a:custGeom>
            <a:avLst/>
            <a:gdLst>
              <a:gd name="connsiteX0" fmla="*/ 0 w 12515850"/>
              <a:gd name="connsiteY0" fmla="*/ 392012 h 803852"/>
              <a:gd name="connsiteX1" fmla="*/ 2895600 w 12515850"/>
              <a:gd name="connsiteY1" fmla="*/ 11012 h 803852"/>
              <a:gd name="connsiteX2" fmla="*/ 9982200 w 12515850"/>
              <a:gd name="connsiteY2" fmla="*/ 773012 h 803852"/>
              <a:gd name="connsiteX3" fmla="*/ 12515850 w 12515850"/>
              <a:gd name="connsiteY3" fmla="*/ 582512 h 8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15850" h="803852">
                <a:moveTo>
                  <a:pt x="0" y="392012"/>
                </a:moveTo>
                <a:cubicBezTo>
                  <a:pt x="615950" y="169762"/>
                  <a:pt x="1231900" y="-52488"/>
                  <a:pt x="2895600" y="11012"/>
                </a:cubicBezTo>
                <a:cubicBezTo>
                  <a:pt x="4559300" y="74512"/>
                  <a:pt x="8378825" y="677762"/>
                  <a:pt x="9982200" y="773012"/>
                </a:cubicBezTo>
                <a:cubicBezTo>
                  <a:pt x="11585575" y="868262"/>
                  <a:pt x="12050712" y="725387"/>
                  <a:pt x="12515850" y="5825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F5C51F-CB5D-22C3-43B8-2FF00C762DA5}"/>
              </a:ext>
            </a:extLst>
          </p:cNvPr>
          <p:cNvSpPr txBox="1"/>
          <p:nvPr/>
        </p:nvSpPr>
        <p:spPr>
          <a:xfrm>
            <a:off x="857004" y="4137075"/>
            <a:ext cx="2159647" cy="1209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PostgresDB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9B8E4-65DB-5581-ECBC-0AA07A65FCB8}"/>
              </a:ext>
            </a:extLst>
          </p:cNvPr>
          <p:cNvSpPr txBox="1"/>
          <p:nvPr/>
        </p:nvSpPr>
        <p:spPr>
          <a:xfrm>
            <a:off x="1393708" y="4670249"/>
            <a:ext cx="146111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Game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D01490-E748-1435-965A-82B969CF7CFB}"/>
              </a:ext>
            </a:extLst>
          </p:cNvPr>
          <p:cNvSpPr txBox="1"/>
          <p:nvPr/>
        </p:nvSpPr>
        <p:spPr>
          <a:xfrm>
            <a:off x="3254317" y="2980010"/>
            <a:ext cx="6666060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Unity Game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89116-0EF4-F8AA-F63F-D25A17309229}"/>
              </a:ext>
            </a:extLst>
          </p:cNvPr>
          <p:cNvSpPr txBox="1"/>
          <p:nvPr/>
        </p:nvSpPr>
        <p:spPr>
          <a:xfrm>
            <a:off x="3574268" y="3576358"/>
            <a:ext cx="2306172" cy="2585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Game Server 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76EA31-FFCB-2E19-1279-C45FE1B35470}"/>
              </a:ext>
            </a:extLst>
          </p:cNvPr>
          <p:cNvSpPr txBox="1"/>
          <p:nvPr/>
        </p:nvSpPr>
        <p:spPr>
          <a:xfrm>
            <a:off x="3806230" y="4027914"/>
            <a:ext cx="18769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Menu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AC6997-0C7C-F48E-D090-F7726E201CD2}"/>
              </a:ext>
            </a:extLst>
          </p:cNvPr>
          <p:cNvSpPr txBox="1"/>
          <p:nvPr/>
        </p:nvSpPr>
        <p:spPr>
          <a:xfrm>
            <a:off x="3806229" y="4470443"/>
            <a:ext cx="18769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Data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D3789F-DAE7-42E0-B2C7-BEF3ACA891DF}"/>
              </a:ext>
            </a:extLst>
          </p:cNvPr>
          <p:cNvSpPr txBox="1"/>
          <p:nvPr/>
        </p:nvSpPr>
        <p:spPr>
          <a:xfrm>
            <a:off x="6191666" y="3313615"/>
            <a:ext cx="3495798" cy="28623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Circaevum Mapping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87C6F-DAEB-8D49-3413-7AB334CCD53C}"/>
              </a:ext>
            </a:extLst>
          </p:cNvPr>
          <p:cNvSpPr txBox="1"/>
          <p:nvPr/>
        </p:nvSpPr>
        <p:spPr>
          <a:xfrm>
            <a:off x="4004444" y="4881557"/>
            <a:ext cx="159319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OAuth Tokens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C901FB-7114-05FC-82D4-123AC0713F57}"/>
              </a:ext>
            </a:extLst>
          </p:cNvPr>
          <p:cNvSpPr txBox="1"/>
          <p:nvPr/>
        </p:nvSpPr>
        <p:spPr>
          <a:xfrm>
            <a:off x="251871" y="3008357"/>
            <a:ext cx="1528425" cy="369332"/>
          </a:xfrm>
          <a:prstGeom prst="rect">
            <a:avLst/>
          </a:prstGeom>
          <a:solidFill>
            <a:srgbClr val="321547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Google OAuth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3EBC23-38EA-3FF0-C043-BCE7A0B4FEB0}"/>
              </a:ext>
            </a:extLst>
          </p:cNvPr>
          <p:cNvSpPr txBox="1"/>
          <p:nvPr/>
        </p:nvSpPr>
        <p:spPr>
          <a:xfrm>
            <a:off x="251871" y="3566450"/>
            <a:ext cx="1528425" cy="369332"/>
          </a:xfrm>
          <a:prstGeom prst="rect">
            <a:avLst/>
          </a:prstGeom>
          <a:solidFill>
            <a:srgbClr val="321547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Apple OAuth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D2C35B7-482D-D8D4-A9BA-AE2A8614D46A}"/>
              </a:ext>
            </a:extLst>
          </p:cNvPr>
          <p:cNvCxnSpPr>
            <a:cxnSpLocks/>
            <a:stCxn id="53" idx="3"/>
            <a:endCxn id="31" idx="0"/>
          </p:cNvCxnSpPr>
          <p:nvPr/>
        </p:nvCxnSpPr>
        <p:spPr>
          <a:xfrm>
            <a:off x="1780296" y="3193023"/>
            <a:ext cx="343968" cy="1477226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1C2966B9-EEF4-AB04-D607-9EE8F7542A09}"/>
              </a:ext>
            </a:extLst>
          </p:cNvPr>
          <p:cNvCxnSpPr>
            <a:stCxn id="31" idx="3"/>
            <a:endCxn id="47" idx="1"/>
          </p:cNvCxnSpPr>
          <p:nvPr/>
        </p:nvCxnSpPr>
        <p:spPr>
          <a:xfrm>
            <a:off x="2854819" y="4854915"/>
            <a:ext cx="1149625" cy="21130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F95CCEB-2702-8539-03EE-4A4F9F72F3DD}"/>
              </a:ext>
            </a:extLst>
          </p:cNvPr>
          <p:cNvSpPr txBox="1"/>
          <p:nvPr/>
        </p:nvSpPr>
        <p:spPr>
          <a:xfrm>
            <a:off x="6336745" y="3687042"/>
            <a:ext cx="2198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 Time Structure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F155DC3-7699-5136-89FD-508570BD26D9}"/>
              </a:ext>
            </a:extLst>
          </p:cNvPr>
          <p:cNvSpPr txBox="1"/>
          <p:nvPr/>
        </p:nvSpPr>
        <p:spPr>
          <a:xfrm>
            <a:off x="6336745" y="4559421"/>
            <a:ext cx="3126822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Event-Object Rendering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ED25E655-B9BA-D568-0548-D4799C737EB4}"/>
              </a:ext>
            </a:extLst>
          </p:cNvPr>
          <p:cNvCxnSpPr>
            <a:cxnSpLocks/>
            <a:stCxn id="47" idx="3"/>
            <a:endCxn id="1040" idx="1"/>
          </p:cNvCxnSpPr>
          <p:nvPr/>
        </p:nvCxnSpPr>
        <p:spPr>
          <a:xfrm>
            <a:off x="5597636" y="5066223"/>
            <a:ext cx="928582" cy="84922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2DE474-91CE-CFB4-E89B-BC875442ADBE}"/>
              </a:ext>
            </a:extLst>
          </p:cNvPr>
          <p:cNvSpPr txBox="1"/>
          <p:nvPr/>
        </p:nvSpPr>
        <p:spPr>
          <a:xfrm>
            <a:off x="6526218" y="4966479"/>
            <a:ext cx="255849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Static Event-Objects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2F30EF0-BF91-1813-A55D-D503EBD00EC1}"/>
              </a:ext>
            </a:extLst>
          </p:cNvPr>
          <p:cNvSpPr txBox="1"/>
          <p:nvPr/>
        </p:nvSpPr>
        <p:spPr>
          <a:xfrm>
            <a:off x="6528080" y="5503590"/>
            <a:ext cx="255849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Dynamic Event-Objects</a:t>
            </a:r>
          </a:p>
        </p:txBody>
      </p: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6778694B-5D1B-29EC-E53F-268E5A966569}"/>
              </a:ext>
            </a:extLst>
          </p:cNvPr>
          <p:cNvCxnSpPr>
            <a:cxnSpLocks/>
            <a:stCxn id="47" idx="3"/>
            <a:endCxn id="1043" idx="1"/>
          </p:cNvCxnSpPr>
          <p:nvPr/>
        </p:nvCxnSpPr>
        <p:spPr>
          <a:xfrm>
            <a:off x="5597636" y="5066223"/>
            <a:ext cx="930444" cy="622033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9FC3A540-B2F9-1B9D-754E-E53804BFC2C6}"/>
              </a:ext>
            </a:extLst>
          </p:cNvPr>
          <p:cNvSpPr txBox="1"/>
          <p:nvPr/>
        </p:nvSpPr>
        <p:spPr>
          <a:xfrm>
            <a:off x="6336744" y="4114371"/>
            <a:ext cx="21982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Manager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3C07952-7AAC-00E1-3B9E-5AC4E4EBAC12}"/>
              </a:ext>
            </a:extLst>
          </p:cNvPr>
          <p:cNvSpPr txBox="1"/>
          <p:nvPr/>
        </p:nvSpPr>
        <p:spPr>
          <a:xfrm>
            <a:off x="3806229" y="5475452"/>
            <a:ext cx="18769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Multiplayer System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395108A-B4CC-9740-61BA-E7126EF3848B}"/>
              </a:ext>
            </a:extLst>
          </p:cNvPr>
          <p:cNvCxnSpPr>
            <a:cxnSpLocks/>
            <a:stCxn id="54" idx="3"/>
            <a:endCxn id="31" idx="0"/>
          </p:cNvCxnSpPr>
          <p:nvPr/>
        </p:nvCxnSpPr>
        <p:spPr>
          <a:xfrm>
            <a:off x="1780296" y="3751116"/>
            <a:ext cx="343968" cy="919133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BC825F-9CF6-F666-36AB-3A68BFE06C02}"/>
              </a:ext>
            </a:extLst>
          </p:cNvPr>
          <p:cNvSpPr txBox="1"/>
          <p:nvPr/>
        </p:nvSpPr>
        <p:spPr>
          <a:xfrm>
            <a:off x="10551931" y="2990449"/>
            <a:ext cx="131767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Circaevum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App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B2CB1FF-BE94-815C-E97C-08D1786A890E}"/>
              </a:ext>
            </a:extLst>
          </p:cNvPr>
          <p:cNvSpPr txBox="1">
            <a:spLocks/>
          </p:cNvSpPr>
          <p:nvPr/>
        </p:nvSpPr>
        <p:spPr>
          <a:xfrm>
            <a:off x="4890267" y="2317763"/>
            <a:ext cx="3271901" cy="53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Environment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74D36E-700A-1C87-FD00-BD752D46E280}"/>
              </a:ext>
            </a:extLst>
          </p:cNvPr>
          <p:cNvSpPr txBox="1">
            <a:spLocks/>
          </p:cNvSpPr>
          <p:nvPr/>
        </p:nvSpPr>
        <p:spPr>
          <a:xfrm>
            <a:off x="10481094" y="2315175"/>
            <a:ext cx="1459349" cy="53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950522-238F-B5A7-77AF-D5BCF078379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9920377" y="3313615"/>
            <a:ext cx="631554" cy="1374555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0266F20-CCCE-3D86-594F-E49A1ADE42BA}"/>
              </a:ext>
            </a:extLst>
          </p:cNvPr>
          <p:cNvGrpSpPr/>
          <p:nvPr/>
        </p:nvGrpSpPr>
        <p:grpSpPr>
          <a:xfrm>
            <a:off x="251557" y="4688170"/>
            <a:ext cx="11621647" cy="1191903"/>
            <a:chOff x="251557" y="4688170"/>
            <a:chExt cx="11621647" cy="119190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76FC58-A7DC-C1CD-99E4-6D40FFD23D1C}"/>
                </a:ext>
              </a:extLst>
            </p:cNvPr>
            <p:cNvSpPr txBox="1"/>
            <p:nvPr/>
          </p:nvSpPr>
          <p:spPr>
            <a:xfrm>
              <a:off x="251557" y="5510741"/>
              <a:ext cx="1528425" cy="369332"/>
            </a:xfrm>
            <a:prstGeom prst="rect">
              <a:avLst/>
            </a:prstGeom>
            <a:solidFill>
              <a:srgbClr val="321547"/>
            </a:solidFill>
            <a:ln w="19050">
              <a:solidFill>
                <a:srgbClr val="FF802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Victron OAuth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E94DBFB7-89F1-58B7-007C-D15D511E0A2D}"/>
                </a:ext>
              </a:extLst>
            </p:cNvPr>
            <p:cNvCxnSpPr>
              <a:cxnSpLocks/>
              <a:stCxn id="55" idx="3"/>
              <a:endCxn id="31" idx="2"/>
            </p:cNvCxnSpPr>
            <p:nvPr/>
          </p:nvCxnSpPr>
          <p:spPr>
            <a:xfrm flipV="1">
              <a:off x="1779982" y="5039581"/>
              <a:ext cx="344282" cy="655826"/>
            </a:xfrm>
            <a:prstGeom prst="bentConnector2">
              <a:avLst/>
            </a:prstGeom>
            <a:ln w="28575">
              <a:solidFill>
                <a:srgbClr val="FF8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820D7-A9A0-FE34-F225-7EB6A6A0D438}"/>
                </a:ext>
              </a:extLst>
            </p:cNvPr>
            <p:cNvSpPr txBox="1"/>
            <p:nvPr/>
          </p:nvSpPr>
          <p:spPr>
            <a:xfrm>
              <a:off x="10551931" y="5174386"/>
              <a:ext cx="1321273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80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8021"/>
                  </a:solidFill>
                </a:rPr>
                <a:t>Sundial</a:t>
              </a:r>
            </a:p>
            <a:p>
              <a:pPr algn="ctr"/>
              <a:r>
                <a:rPr lang="en-US" dirty="0">
                  <a:solidFill>
                    <a:srgbClr val="FF8021"/>
                  </a:solidFill>
                </a:rPr>
                <a:t>App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AF1A79C8-DCB7-7970-423B-98FDABFAE11C}"/>
                </a:ext>
              </a:extLst>
            </p:cNvPr>
            <p:cNvCxnSpPr>
              <a:cxnSpLocks/>
              <a:stCxn id="32" idx="3"/>
              <a:endCxn id="39" idx="1"/>
            </p:cNvCxnSpPr>
            <p:nvPr/>
          </p:nvCxnSpPr>
          <p:spPr>
            <a:xfrm>
              <a:off x="9920377" y="4688170"/>
              <a:ext cx="631554" cy="8093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8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60FF0356-96DF-5571-A621-625BF6FDE2C3}"/>
                </a:ext>
              </a:extLst>
            </p:cNvPr>
            <p:cNvCxnSpPr>
              <a:cxnSpLocks/>
              <a:stCxn id="31" idx="3"/>
              <a:endCxn id="47" idx="1"/>
            </p:cNvCxnSpPr>
            <p:nvPr/>
          </p:nvCxnSpPr>
          <p:spPr>
            <a:xfrm>
              <a:off x="2854819" y="4854915"/>
              <a:ext cx="1149625" cy="211308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8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41CF50-A46F-D245-559F-B7F9CCE1E3F6}"/>
                </a:ext>
              </a:extLst>
            </p:cNvPr>
            <p:cNvSpPr txBox="1"/>
            <p:nvPr/>
          </p:nvSpPr>
          <p:spPr>
            <a:xfrm>
              <a:off x="4002582" y="4886259"/>
              <a:ext cx="1593192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rgbClr val="FF802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OAuth Tokens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B45C12B2-5BD7-4CAE-7C2B-361861A50611}"/>
                </a:ext>
              </a:extLst>
            </p:cNvPr>
            <p:cNvCxnSpPr>
              <a:cxnSpLocks/>
              <a:stCxn id="62" idx="3"/>
              <a:endCxn id="1040" idx="1"/>
            </p:cNvCxnSpPr>
            <p:nvPr/>
          </p:nvCxnSpPr>
          <p:spPr>
            <a:xfrm>
              <a:off x="5595774" y="5070925"/>
              <a:ext cx="930444" cy="80220"/>
            </a:xfrm>
            <a:prstGeom prst="bentConnector3">
              <a:avLst/>
            </a:prstGeom>
            <a:ln w="28575">
              <a:solidFill>
                <a:srgbClr val="FF8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Connector: Elbow 1025">
              <a:extLst>
                <a:ext uri="{FF2B5EF4-FFF2-40B4-BE49-F238E27FC236}">
                  <a16:creationId xmlns:a16="http://schemas.microsoft.com/office/drawing/2014/main" id="{F54EF440-1533-24E4-3E92-B9DFDC20FB5B}"/>
                </a:ext>
              </a:extLst>
            </p:cNvPr>
            <p:cNvCxnSpPr>
              <a:cxnSpLocks/>
              <a:stCxn id="62" idx="3"/>
              <a:endCxn id="1043" idx="1"/>
            </p:cNvCxnSpPr>
            <p:nvPr/>
          </p:nvCxnSpPr>
          <p:spPr>
            <a:xfrm>
              <a:off x="5595774" y="5070925"/>
              <a:ext cx="932306" cy="617331"/>
            </a:xfrm>
            <a:prstGeom prst="bentConnector3">
              <a:avLst/>
            </a:prstGeom>
            <a:ln w="28575">
              <a:solidFill>
                <a:srgbClr val="FF8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EE3F695-531C-AB9A-42DF-2094010704C4}"/>
                </a:ext>
              </a:extLst>
            </p:cNvPr>
            <p:cNvSpPr txBox="1"/>
            <p:nvPr/>
          </p:nvSpPr>
          <p:spPr>
            <a:xfrm>
              <a:off x="6522494" y="4973630"/>
              <a:ext cx="255849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802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Static Event-Objects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923A590D-D225-C9A7-E7FA-E469763C348C}"/>
                </a:ext>
              </a:extLst>
            </p:cNvPr>
            <p:cNvSpPr txBox="1"/>
            <p:nvPr/>
          </p:nvSpPr>
          <p:spPr>
            <a:xfrm>
              <a:off x="6524356" y="5510741"/>
              <a:ext cx="255849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802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Dynamic Event-Objects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9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166</Words>
  <Application>Microsoft Office PowerPoint</Application>
  <PresentationFormat>Widescreen</PresentationFormat>
  <Paragraphs>88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Biome</vt:lpstr>
      <vt:lpstr>Calibri</vt:lpstr>
      <vt:lpstr>Calibri Light</vt:lpstr>
      <vt:lpstr>Office Theme</vt:lpstr>
      <vt:lpstr>Project Sundial</vt:lpstr>
      <vt:lpstr>Outline</vt:lpstr>
      <vt:lpstr>Circaevum</vt:lpstr>
      <vt:lpstr>Energy Meter Data</vt:lpstr>
      <vt:lpstr>Sundial</vt:lpstr>
      <vt:lpstr>Questions</vt:lpstr>
      <vt:lpstr>Circaevum – 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Sundial</dc:title>
  <dc:creator>Adam Sauerr</dc:creator>
  <cp:lastModifiedBy>Adam Sauerr</cp:lastModifiedBy>
  <cp:revision>4</cp:revision>
  <dcterms:created xsi:type="dcterms:W3CDTF">2023-02-22T19:54:17Z</dcterms:created>
  <dcterms:modified xsi:type="dcterms:W3CDTF">2023-02-23T06:35:01Z</dcterms:modified>
</cp:coreProperties>
</file>