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9ADD6-0D19-4CDC-B088-75EF37AF4BB8}">
  <a:tblStyle styleId="{D649ADD6-0D19-4CDC-B088-75EF37AF4B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9E298B-3BF2-42B4-B2BB-35958802679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B7AA8B-8211-4F30-91DA-40133B5C8FA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8e0bfe3b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438e0bfe3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09306" y="2206496"/>
            <a:ext cx="6075659" cy="83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b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1(Oct 4)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42999" y="5103482"/>
            <a:ext cx="6858000" cy="48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L 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1429240" y="3183432"/>
            <a:ext cx="6318088" cy="0"/>
          </a:xfrm>
          <a:prstGeom prst="straightConnector1">
            <a:avLst/>
          </a:prstGeom>
          <a:noFill/>
          <a:ln w="412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291739" y="3183432"/>
            <a:ext cx="6560519" cy="83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Calibri"/>
              <a:buNone/>
            </a:pPr>
            <a:r>
              <a:rPr lang="en-US" sz="3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LSTM Stock Price Prediction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1" y="0"/>
            <a:ext cx="9416142" cy="1170172"/>
            <a:chOff x="1" y="0"/>
            <a:chExt cx="9416142" cy="1170172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2" y="0"/>
              <a:ext cx="9143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" y="342171"/>
              <a:ext cx="9144000" cy="82800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72144" y="494561"/>
              <a:ext cx="91439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/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847228" y="1710953"/>
            <a:ext cx="744954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Objective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2 Project Plan</a:t>
            </a:r>
            <a:endParaRPr/>
          </a:p>
          <a:p>
            <a:pPr marL="0" marR="0" lvl="0" indent="90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  <a:p>
            <a:pPr marL="0" marR="0" lvl="0" indent="90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  <a:p>
            <a:pPr marL="0" marR="0" lvl="0" indent="900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sources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3  Future Timeline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1" y="0"/>
            <a:ext cx="9416142" cy="1170172"/>
            <a:chOff x="1" y="0"/>
            <a:chExt cx="9416142" cy="1170172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2" y="0"/>
              <a:ext cx="9143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" y="342171"/>
              <a:ext cx="9144000" cy="82800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2144" y="494561"/>
              <a:ext cx="91439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Our goals</a:t>
              </a:r>
              <a:endParaRPr/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2" y="0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 Objective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25575" y="1303775"/>
            <a:ext cx="8789400" cy="4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stock movement in Hong Kong market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Direction prediction(up or down)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replicating the original paper, we may take a trial on some other market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 the results of AttLSTM and LSTM model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AttLSTM win more than LSTM model without attention layer?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Wilconxon Signed Test to compare the two methods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 the accuracy of the algorithm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is the algorithm compared with others?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improvement can be made on the algorithm?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" y="6610202"/>
            <a:ext cx="9143999" cy="30777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1" y="0"/>
            <a:ext cx="9144000" cy="1170172"/>
            <a:chOff x="1" y="0"/>
            <a:chExt cx="9144000" cy="1170172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2" y="0"/>
              <a:ext cx="9143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" y="342171"/>
              <a:ext cx="9144000" cy="82800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313455" y="1325045"/>
            <a:ext cx="7518906" cy="338554"/>
            <a:chOff x="305706" y="1372853"/>
            <a:chExt cx="5048863" cy="338554"/>
          </a:xfrm>
        </p:grpSpPr>
        <p:sp>
          <p:nvSpPr>
            <p:cNvPr id="120" name="Google Shape;120;p16"/>
            <p:cNvSpPr/>
            <p:nvPr/>
          </p:nvSpPr>
          <p:spPr>
            <a:xfrm>
              <a:off x="305706" y="1407832"/>
              <a:ext cx="228600" cy="24194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534306" y="1372853"/>
              <a:ext cx="48202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Data: daily stock price in the HK market from the first day to Jun 2018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2" y="0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 </a:t>
            </a:r>
            <a:r>
              <a:rPr lang="en-US" sz="16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Objective→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16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" y="6610202"/>
            <a:ext cx="9143999" cy="30777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53892" y="3050284"/>
            <a:ext cx="80711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indicators: to be calculated using Python package TA-Lib</a:t>
            </a:r>
            <a:endParaRPr/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585876" y="2296899"/>
          <a:ext cx="7943025" cy="712175"/>
        </p:xfrm>
        <a:graphic>
          <a:graphicData uri="http://schemas.openxmlformats.org/drawingml/2006/table">
            <a:tbl>
              <a:tblPr firstRow="1" firstCol="1" bandRow="1">
                <a:noFill/>
                <a:tableStyleId>{D649ADD6-0D19-4CDC-B088-75EF37AF4BB8}</a:tableStyleId>
              </a:tblPr>
              <a:tblGrid>
                <a:gridCol w="13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150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features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 Price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Price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Price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Low Price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</a:t>
                      </a:r>
                      <a:endParaRPr/>
                    </a:p>
                  </a:txBody>
                  <a:tcPr marL="4775" marR="4775" marT="477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26;p16"/>
          <p:cNvSpPr/>
          <p:nvPr/>
        </p:nvSpPr>
        <p:spPr>
          <a:xfrm>
            <a:off x="272144" y="494561"/>
            <a:ext cx="9143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Plan</a:t>
            </a:r>
            <a:endParaRPr/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600781" y="3461274"/>
          <a:ext cx="7943050" cy="2966800"/>
        </p:xfrm>
        <a:graphic>
          <a:graphicData uri="http://schemas.openxmlformats.org/drawingml/2006/table">
            <a:tbl>
              <a:tblPr firstRow="1" bandRow="1">
                <a:noFill/>
                <a:tableStyleId>{969E298B-3BF2-42B4-B2BB-359588026792}</a:tableStyleId>
              </a:tblPr>
              <a:tblGrid>
                <a:gridCol w="100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/>
                        <a:t>Rate of % change(close)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DEAROCP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Rate of % change(DEA)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Rate of % change(open)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MACDROCP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Rate of % change(MACD)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/>
                        <a:t>Rate of % change(high)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Relative strength index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/>
                        <a:t>Rate of % change(low)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RSIROCP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Rate od % change(RSI)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Moving average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Volume rate of change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Moving average %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BOLL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Bollinger bands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MACD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Moving average convergence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VMAROCP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Volume MA % change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DIFROCP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Rate of % change(dif)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VMACP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/>
                        <a:t>Volume MA change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668236" y="1572302"/>
            <a:ext cx="84752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data: Bloomberg, Wind, etc.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nearest 700 days, Train: 70% of the rest, Validation: 30% of the rest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1" y="0"/>
            <a:ext cx="9144001" cy="1170171"/>
            <a:chOff x="1" y="0"/>
            <a:chExt cx="9144001" cy="1170171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2" y="0"/>
              <a:ext cx="914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" y="342171"/>
              <a:ext cx="9144000" cy="828000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313447" y="1325045"/>
            <a:ext cx="7518971" cy="338700"/>
            <a:chOff x="305706" y="1372853"/>
            <a:chExt cx="5049000" cy="338700"/>
          </a:xfrm>
        </p:grpSpPr>
        <p:sp>
          <p:nvSpPr>
            <p:cNvPr id="137" name="Google Shape;137;p17"/>
            <p:cNvSpPr/>
            <p:nvPr/>
          </p:nvSpPr>
          <p:spPr>
            <a:xfrm>
              <a:off x="305706" y="1407832"/>
              <a:ext cx="228600" cy="241800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534306" y="1372853"/>
              <a:ext cx="482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Data: </a:t>
              </a:r>
              <a:r>
                <a:rPr lang="en-US" sz="1600" b="1">
                  <a:solidFill>
                    <a:schemeClr val="dk1"/>
                  </a:solidFill>
                </a:rPr>
                <a:t>Algorithm parameters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2" y="0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 </a:t>
            </a:r>
            <a:r>
              <a:rPr lang="en-US" sz="16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Objective→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16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" y="6610202"/>
            <a:ext cx="9144000" cy="307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72144" y="494561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Plan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68225" y="1572304"/>
            <a:ext cx="8475300" cy="4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parameter set (same for both AttLSTM and LSTM):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512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rate: 0.001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rate: 0.2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step for stock sequence: 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stopping: Yes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do parameter tuning: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four levels of batch size and three levels of learning rate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952500" y="4261508"/>
          <a:ext cx="7116750" cy="1409374"/>
        </p:xfrm>
        <a:graphic>
          <a:graphicData uri="http://schemas.openxmlformats.org/drawingml/2006/table">
            <a:tbl>
              <a:tblPr>
                <a:noFill/>
                <a:tableStyleId>{E6B7AA8B-8211-4F30-91DA-40133B5C8FA7}</a:tableStyleId>
              </a:tblPr>
              <a:tblGrid>
                <a:gridCol w="17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[512, 256, 128, 64]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[0.001, 0.01, 0.1]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8"/>
          <p:cNvGrpSpPr/>
          <p:nvPr/>
        </p:nvGrpSpPr>
        <p:grpSpPr>
          <a:xfrm>
            <a:off x="1" y="0"/>
            <a:ext cx="9144000" cy="1170172"/>
            <a:chOff x="1" y="0"/>
            <a:chExt cx="9144000" cy="1170172"/>
          </a:xfrm>
        </p:grpSpPr>
        <p:sp>
          <p:nvSpPr>
            <p:cNvPr id="149" name="Google Shape;149;p18"/>
            <p:cNvSpPr txBox="1"/>
            <p:nvPr/>
          </p:nvSpPr>
          <p:spPr>
            <a:xfrm>
              <a:off x="2" y="0"/>
              <a:ext cx="9143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" y="342171"/>
              <a:ext cx="9144000" cy="82800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2" y="0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 </a:t>
            </a:r>
            <a:r>
              <a:rPr lang="en-US" sz="16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Objective→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16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" y="6610202"/>
            <a:ext cx="9143999" cy="30777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313455" y="1368196"/>
            <a:ext cx="6922232" cy="338554"/>
            <a:chOff x="305706" y="1372853"/>
            <a:chExt cx="4648203" cy="338554"/>
          </a:xfrm>
        </p:grpSpPr>
        <p:sp>
          <p:nvSpPr>
            <p:cNvPr id="154" name="Google Shape;154;p18"/>
            <p:cNvSpPr/>
            <p:nvPr/>
          </p:nvSpPr>
          <p:spPr>
            <a:xfrm>
              <a:off x="305706" y="1407832"/>
              <a:ext cx="228600" cy="24194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534306" y="1372853"/>
              <a:ext cx="4419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Algorithm: Attention LSTM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600166" y="5375923"/>
            <a:ext cx="8311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00166" y="1710884"/>
            <a:ext cx="81839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Attention layer before the LSTM layer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dense layer at the end of two LSTM layers to obtain two-valued output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BatchNormalization layer after dense layer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13455" y="4975633"/>
            <a:ext cx="6922232" cy="338554"/>
            <a:chOff x="305706" y="1372853"/>
            <a:chExt cx="4648203" cy="338554"/>
          </a:xfrm>
        </p:grpSpPr>
        <p:sp>
          <p:nvSpPr>
            <p:cNvPr id="159" name="Google Shape;159;p18"/>
            <p:cNvSpPr/>
            <p:nvPr/>
          </p:nvSpPr>
          <p:spPr>
            <a:xfrm>
              <a:off x="305706" y="1407832"/>
              <a:ext cx="228600" cy="24194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534306" y="1372853"/>
              <a:ext cx="4419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 Sources: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272144" y="494561"/>
            <a:ext cx="9143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Plan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723516" y="2570691"/>
            <a:ext cx="8345533" cy="1987390"/>
            <a:chOff x="723516" y="2570691"/>
            <a:chExt cx="8345533" cy="1987390"/>
          </a:xfrm>
        </p:grpSpPr>
        <p:sp>
          <p:nvSpPr>
            <p:cNvPr id="163" name="Google Shape;163;p18"/>
            <p:cNvSpPr/>
            <p:nvPr/>
          </p:nvSpPr>
          <p:spPr>
            <a:xfrm>
              <a:off x="723516" y="3569833"/>
              <a:ext cx="1191159" cy="988248"/>
            </a:xfrm>
            <a:prstGeom prst="flowChartProcess">
              <a:avLst/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803349" y="3569833"/>
              <a:ext cx="1191159" cy="988248"/>
            </a:xfrm>
            <a:prstGeom prst="flowChartProcess">
              <a:avLst/>
            </a:pr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883182" y="3186372"/>
              <a:ext cx="1507521" cy="1371709"/>
            </a:xfrm>
            <a:prstGeom prst="flowChartProcess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279377" y="3513013"/>
              <a:ext cx="1269546" cy="1045068"/>
            </a:xfrm>
            <a:prstGeom prst="flowChartProcess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37597" y="3481995"/>
              <a:ext cx="965557" cy="1076086"/>
            </a:xfrm>
            <a:prstGeom prst="flowChartProcess">
              <a:avLst/>
            </a:pr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291826" y="3513013"/>
              <a:ext cx="1248227" cy="1045068"/>
            </a:xfrm>
            <a:prstGeom prst="flowChartProcess">
              <a:avLst/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>
              <a:off x="1594037" y="4107305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2673870" y="4107305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047112" y="4102308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5228285" y="4107305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6162528" y="4107305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7235687" y="4102308"/>
              <a:ext cx="418624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5" name="Google Shape;175;p18"/>
            <p:cNvSpPr txBox="1"/>
            <p:nvPr/>
          </p:nvSpPr>
          <p:spPr>
            <a:xfrm>
              <a:off x="813457" y="2905407"/>
              <a:ext cx="700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1896160" y="2905407"/>
              <a:ext cx="1169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Attention</a:t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3236365" y="2570691"/>
              <a:ext cx="810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LSTM</a:t>
              </a:r>
              <a:endParaRPr/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4539809" y="2870305"/>
              <a:ext cx="810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LSTM</a:t>
              </a: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5670415" y="2869818"/>
              <a:ext cx="810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Dense</a:t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6875927" y="2864909"/>
              <a:ext cx="810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BN</a:t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903472" y="3849875"/>
              <a:ext cx="1165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Softmax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1" y="0"/>
            <a:ext cx="9416142" cy="1170172"/>
            <a:chOff x="1" y="0"/>
            <a:chExt cx="9416142" cy="1170172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2" y="0"/>
              <a:ext cx="9143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" y="342171"/>
              <a:ext cx="9144000" cy="82800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72144" y="494561"/>
              <a:ext cx="91439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Timeline</a:t>
              </a:r>
              <a:endParaRPr/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2" y="0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</a:t>
            </a:r>
            <a:r>
              <a:rPr lang="en-US" sz="16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Objective→ Project Plan→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Timeline</a:t>
            </a:r>
            <a:endParaRPr sz="16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18764" y="3192873"/>
            <a:ext cx="1599931" cy="587563"/>
            <a:chOff x="751378" y="1956676"/>
            <a:chExt cx="1599931" cy="587563"/>
          </a:xfrm>
        </p:grpSpPr>
        <p:sp>
          <p:nvSpPr>
            <p:cNvPr id="192" name="Google Shape;192;p19"/>
            <p:cNvSpPr/>
            <p:nvPr/>
          </p:nvSpPr>
          <p:spPr>
            <a:xfrm>
              <a:off x="751378" y="1956676"/>
              <a:ext cx="1599931" cy="587563"/>
            </a:xfrm>
            <a:prstGeom prst="roundRect">
              <a:avLst>
                <a:gd name="adj" fmla="val 16667"/>
              </a:avLst>
            </a:prstGeom>
            <a:solidFill>
              <a:srgbClr val="203864"/>
            </a:solidFill>
            <a:ln w="1905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993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795297" y="1978648"/>
              <a:ext cx="1478593" cy="461665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Replicate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627168" y="1467877"/>
            <a:ext cx="1631617" cy="587563"/>
            <a:chOff x="751378" y="2141733"/>
            <a:chExt cx="1631617" cy="587563"/>
          </a:xfrm>
        </p:grpSpPr>
        <p:sp>
          <p:nvSpPr>
            <p:cNvPr id="195" name="Google Shape;195;p19"/>
            <p:cNvSpPr/>
            <p:nvPr/>
          </p:nvSpPr>
          <p:spPr>
            <a:xfrm>
              <a:off x="751378" y="2141733"/>
              <a:ext cx="1601017" cy="587563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993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753022" y="2255047"/>
              <a:ext cx="16299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618764" y="5116302"/>
            <a:ext cx="1825456" cy="587563"/>
            <a:chOff x="751378" y="2141733"/>
            <a:chExt cx="1825456" cy="587563"/>
          </a:xfrm>
        </p:grpSpPr>
        <p:sp>
          <p:nvSpPr>
            <p:cNvPr id="198" name="Google Shape;198;p19"/>
            <p:cNvSpPr/>
            <p:nvPr/>
          </p:nvSpPr>
          <p:spPr>
            <a:xfrm>
              <a:off x="751378" y="2141733"/>
              <a:ext cx="1601017" cy="587563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993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880821" y="2202288"/>
              <a:ext cx="16960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value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9"/>
          <p:cNvSpPr txBox="1"/>
          <p:nvPr/>
        </p:nvSpPr>
        <p:spPr>
          <a:xfrm>
            <a:off x="1" y="6610202"/>
            <a:ext cx="9143999" cy="30777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 rot="-5400000">
            <a:off x="952559" y="2521833"/>
            <a:ext cx="898839" cy="257803"/>
          </a:xfrm>
          <a:prstGeom prst="lef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 rot="-5400000">
            <a:off x="968202" y="4402091"/>
            <a:ext cx="898839" cy="257803"/>
          </a:xfrm>
          <a:prstGeom prst="lef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>
            <a:off x="2642679" y="1417532"/>
            <a:ext cx="0" cy="4567374"/>
          </a:xfrm>
          <a:prstGeom prst="straightConnector1">
            <a:avLst/>
          </a:prstGeom>
          <a:noFill/>
          <a:ln w="25400" cap="flat" cmpd="sng">
            <a:solidFill>
              <a:srgbClr val="1F3864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9"/>
          <p:cNvGrpSpPr/>
          <p:nvPr/>
        </p:nvGrpSpPr>
        <p:grpSpPr>
          <a:xfrm>
            <a:off x="2865442" y="2201315"/>
            <a:ext cx="5919109" cy="827821"/>
            <a:chOff x="2630191" y="1596951"/>
            <a:chExt cx="5919109" cy="827821"/>
          </a:xfrm>
        </p:grpSpPr>
        <p:sp>
          <p:nvSpPr>
            <p:cNvPr id="205" name="Google Shape;205;p19"/>
            <p:cNvSpPr/>
            <p:nvPr/>
          </p:nvSpPr>
          <p:spPr>
            <a:xfrm>
              <a:off x="2955861" y="2026570"/>
              <a:ext cx="681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 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799672" y="2055440"/>
              <a:ext cx="798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 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630191" y="1596951"/>
              <a:ext cx="16365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/>
            </a:p>
          </p:txBody>
        </p:sp>
        <p:cxnSp>
          <p:nvCxnSpPr>
            <p:cNvPr id="208" name="Google Shape;208;p19"/>
            <p:cNvCxnSpPr/>
            <p:nvPr/>
          </p:nvCxnSpPr>
          <p:spPr>
            <a:xfrm>
              <a:off x="2742216" y="2019322"/>
              <a:ext cx="580708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9" name="Google Shape;209;p19"/>
            <p:cNvSpPr/>
            <p:nvPr/>
          </p:nvSpPr>
          <p:spPr>
            <a:xfrm>
              <a:off x="4419129" y="1598215"/>
              <a:ext cx="168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Indicators ready</a:t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953258" y="2045731"/>
              <a:ext cx="798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 28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633556" y="1598215"/>
              <a:ext cx="1226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Replication</a:t>
              </a:r>
              <a:endParaRPr/>
            </a:p>
          </p:txBody>
        </p:sp>
      </p:grpSp>
      <p:grpSp>
        <p:nvGrpSpPr>
          <p:cNvPr id="212" name="Google Shape;212;p19"/>
          <p:cNvGrpSpPr/>
          <p:nvPr/>
        </p:nvGrpSpPr>
        <p:grpSpPr>
          <a:xfrm>
            <a:off x="2841139" y="3981917"/>
            <a:ext cx="6023407" cy="832897"/>
            <a:chOff x="2630191" y="1591875"/>
            <a:chExt cx="6023407" cy="832897"/>
          </a:xfrm>
        </p:grpSpPr>
        <p:sp>
          <p:nvSpPr>
            <p:cNvPr id="213" name="Google Shape;213;p19"/>
            <p:cNvSpPr/>
            <p:nvPr/>
          </p:nvSpPr>
          <p:spPr>
            <a:xfrm>
              <a:off x="2955861" y="2026570"/>
              <a:ext cx="728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Nov 6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799672" y="2055440"/>
              <a:ext cx="1061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Nov 23</a:t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630191" y="1596951"/>
              <a:ext cx="1638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Extension ideas</a:t>
              </a:r>
              <a:endParaRPr/>
            </a:p>
          </p:txBody>
        </p:sp>
        <p:cxnSp>
          <p:nvCxnSpPr>
            <p:cNvPr id="216" name="Google Shape;216;p19"/>
            <p:cNvCxnSpPr/>
            <p:nvPr/>
          </p:nvCxnSpPr>
          <p:spPr>
            <a:xfrm>
              <a:off x="2742216" y="2019322"/>
              <a:ext cx="580708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7" name="Google Shape;217;p19"/>
            <p:cNvSpPr/>
            <p:nvPr/>
          </p:nvSpPr>
          <p:spPr>
            <a:xfrm>
              <a:off x="4419129" y="1598215"/>
              <a:ext cx="1657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Extension finish</a:t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953258" y="2045731"/>
              <a:ext cx="1061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 15</a:t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873174" y="1591875"/>
              <a:ext cx="1780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 report&amp;PPT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2" y="0"/>
            <a:ext cx="914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20"/>
          <p:cNvGrpSpPr/>
          <p:nvPr/>
        </p:nvGrpSpPr>
        <p:grpSpPr>
          <a:xfrm>
            <a:off x="2763955" y="4332593"/>
            <a:ext cx="6899553" cy="946913"/>
            <a:chOff x="2648198" y="5786742"/>
            <a:chExt cx="6899553" cy="946913"/>
          </a:xfrm>
        </p:grpSpPr>
        <p:sp>
          <p:nvSpPr>
            <p:cNvPr id="226" name="Google Shape;226;p20"/>
            <p:cNvSpPr/>
            <p:nvPr/>
          </p:nvSpPr>
          <p:spPr>
            <a:xfrm>
              <a:off x="2648198" y="5786742"/>
              <a:ext cx="6899553" cy="946913"/>
            </a:xfrm>
            <a:prstGeom prst="chevron">
              <a:avLst>
                <a:gd name="adj" fmla="val 50000"/>
              </a:avLst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3562022" y="6335726"/>
              <a:ext cx="5760640" cy="338554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535787" y="5967810"/>
              <a:ext cx="2083006" cy="584775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Thank you!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全屏显示(4:3)</PresentationFormat>
  <Paragraphs>124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Noto Sans Symbols</vt:lpstr>
      <vt:lpstr>Arial</vt:lpstr>
      <vt:lpstr>Calibri</vt:lpstr>
      <vt:lpstr>Office Theme</vt:lpstr>
      <vt:lpstr>Deep Learning Meeting 1(Oct 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Meeting 1(Oct 4)</dc:title>
  <cp:lastModifiedBy>MaYuan</cp:lastModifiedBy>
  <cp:revision>2</cp:revision>
  <dcterms:modified xsi:type="dcterms:W3CDTF">2018-10-04T13:28:55Z</dcterms:modified>
</cp:coreProperties>
</file>