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2" r:id="rId3"/>
    <p:sldId id="297" r:id="rId4"/>
    <p:sldId id="298" r:id="rId5"/>
    <p:sldId id="293" r:id="rId6"/>
    <p:sldId id="296" r:id="rId7"/>
    <p:sldId id="299" r:id="rId8"/>
    <p:sldId id="300" r:id="rId9"/>
    <p:sldId id="301" r:id="rId10"/>
    <p:sldId id="295" r:id="rId11"/>
    <p:sldId id="302" r:id="rId12"/>
    <p:sldId id="304" r:id="rId13"/>
    <p:sldId id="303" r:id="rId14"/>
    <p:sldId id="307" r:id="rId15"/>
    <p:sldId id="306" r:id="rId16"/>
    <p:sldId id="305" r:id="rId17"/>
    <p:sldId id="309" r:id="rId18"/>
    <p:sldId id="310" r:id="rId19"/>
    <p:sldId id="308" r:id="rId20"/>
    <p:sldId id="311" r:id="rId21"/>
    <p:sldId id="315" r:id="rId22"/>
    <p:sldId id="316" r:id="rId23"/>
    <p:sldId id="317" r:id="rId24"/>
    <p:sldId id="313" r:id="rId25"/>
    <p:sldId id="314" r:id="rId26"/>
    <p:sldId id="31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B07ED6-B47A-5C4D-BA55-59AD1A438C7B}"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368644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07ED6-B47A-5C4D-BA55-59AD1A438C7B}"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58042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07ED6-B47A-5C4D-BA55-59AD1A438C7B}"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244628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07ED6-B47A-5C4D-BA55-59AD1A438C7B}"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270422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B07ED6-B47A-5C4D-BA55-59AD1A438C7B}" type="datetimeFigureOut">
              <a:rPr lang="en-US" smtClean="0"/>
              <a:t>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341146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07ED6-B47A-5C4D-BA55-59AD1A438C7B}" type="datetimeFigureOut">
              <a:rPr lang="en-US" smtClean="0"/>
              <a:t>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397750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07ED6-B47A-5C4D-BA55-59AD1A438C7B}" type="datetimeFigureOut">
              <a:rPr lang="en-US" smtClean="0"/>
              <a:t>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134274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B07ED6-B47A-5C4D-BA55-59AD1A438C7B}" type="datetimeFigureOut">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84335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07ED6-B47A-5C4D-BA55-59AD1A438C7B}" type="datetimeFigureOut">
              <a:rPr lang="en-US" smtClean="0"/>
              <a:t>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50626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B07ED6-B47A-5C4D-BA55-59AD1A438C7B}" type="datetimeFigureOut">
              <a:rPr lang="en-US" smtClean="0"/>
              <a:t>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210353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B07ED6-B47A-5C4D-BA55-59AD1A438C7B}" type="datetimeFigureOut">
              <a:rPr lang="en-US" smtClean="0"/>
              <a:t>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2DC98-B4ED-5B4B-9841-A2D71C923D96}" type="slidenum">
              <a:rPr lang="en-US" smtClean="0"/>
              <a:t>‹#›</a:t>
            </a:fld>
            <a:endParaRPr lang="en-US"/>
          </a:p>
        </p:txBody>
      </p:sp>
    </p:spTree>
    <p:extLst>
      <p:ext uri="{BB962C8B-B14F-4D97-AF65-F5344CB8AC3E}">
        <p14:creationId xmlns:p14="http://schemas.microsoft.com/office/powerpoint/2010/main" val="297352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07ED6-B47A-5C4D-BA55-59AD1A438C7B}" type="datetimeFigureOut">
              <a:rPr lang="en-US" smtClean="0"/>
              <a:t>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2DC98-B4ED-5B4B-9841-A2D71C923D96}" type="slidenum">
              <a:rPr lang="en-US" smtClean="0"/>
              <a:t>‹#›</a:t>
            </a:fld>
            <a:endParaRPr lang="en-US"/>
          </a:p>
        </p:txBody>
      </p:sp>
    </p:spTree>
    <p:extLst>
      <p:ext uri="{BB962C8B-B14F-4D97-AF65-F5344CB8AC3E}">
        <p14:creationId xmlns:p14="http://schemas.microsoft.com/office/powerpoint/2010/main" val="180389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atrickkellogg.com/kryptos" TargetMode="External"/><Relationship Id="rId2" Type="http://schemas.openxmlformats.org/officeDocument/2006/relationships/hyperlink" Target="mailto:patrickkellogg@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9207"/>
            <a:ext cx="7772400" cy="2687818"/>
          </a:xfrm>
        </p:spPr>
        <p:txBody>
          <a:bodyPr>
            <a:normAutofit/>
          </a:bodyPr>
          <a:lstStyle/>
          <a:p>
            <a:r>
              <a:rPr lang="en-US" dirty="0"/>
              <a:t>Introduction</a:t>
            </a:r>
            <a:br>
              <a:rPr lang="en-US" dirty="0"/>
            </a:br>
            <a:r>
              <a:rPr lang="en-US" dirty="0"/>
              <a:t>To Cryptography</a:t>
            </a:r>
          </a:p>
        </p:txBody>
      </p:sp>
      <p:sp>
        <p:nvSpPr>
          <p:cNvPr id="3" name="Subtitle 2"/>
          <p:cNvSpPr>
            <a:spLocks noGrp="1"/>
          </p:cNvSpPr>
          <p:nvPr>
            <p:ph type="subTitle" idx="1"/>
          </p:nvPr>
        </p:nvSpPr>
        <p:spPr>
          <a:xfrm>
            <a:off x="0" y="3886200"/>
            <a:ext cx="9144000" cy="1752600"/>
          </a:xfrm>
        </p:spPr>
        <p:txBody>
          <a:bodyPr>
            <a:normAutofit/>
          </a:bodyPr>
          <a:lstStyle/>
          <a:p>
            <a:r>
              <a:rPr lang="en-US" dirty="0"/>
              <a:t>Patrick Kellogg</a:t>
            </a:r>
          </a:p>
          <a:p>
            <a:r>
              <a:rPr lang="en-US" dirty="0">
                <a:hlinkClick r:id="rId2"/>
              </a:rPr>
              <a:t>patrickkellogg@gmail.com</a:t>
            </a:r>
            <a:endParaRPr lang="en-US" dirty="0"/>
          </a:p>
          <a:p>
            <a:r>
              <a:rPr lang="en-US" dirty="0">
                <a:hlinkClick r:id="rId3"/>
              </a:rPr>
              <a:t>http://www.patrickkellogg.com/kryptos</a:t>
            </a:r>
            <a:endParaRPr lang="en-US" dirty="0"/>
          </a:p>
          <a:p>
            <a:endParaRPr lang="en-US" dirty="0"/>
          </a:p>
          <a:p>
            <a:endParaRPr lang="en-US" dirty="0"/>
          </a:p>
        </p:txBody>
      </p:sp>
    </p:spTree>
    <p:extLst>
      <p:ext uri="{BB962C8B-B14F-4D97-AF65-F5344CB8AC3E}">
        <p14:creationId xmlns:p14="http://schemas.microsoft.com/office/powerpoint/2010/main" val="279446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Distribution of Codes and Ciphers</a:t>
            </a:r>
          </a:p>
        </p:txBody>
      </p:sp>
      <p:sp>
        <p:nvSpPr>
          <p:cNvPr id="3" name="Content Placeholder 2"/>
          <p:cNvSpPr>
            <a:spLocks noGrp="1"/>
          </p:cNvSpPr>
          <p:nvPr>
            <p:ph idx="1"/>
          </p:nvPr>
        </p:nvSpPr>
        <p:spPr>
          <a:xfrm>
            <a:off x="504967" y="1600200"/>
            <a:ext cx="8093124" cy="5257800"/>
          </a:xfrm>
        </p:spPr>
        <p:txBody>
          <a:bodyPr>
            <a:normAutofit fontScale="92500" lnSpcReduction="10000"/>
          </a:bodyPr>
          <a:lstStyle/>
          <a:p>
            <a:pPr marL="0" indent="0" algn="ctr">
              <a:buNone/>
            </a:pPr>
            <a:r>
              <a:rPr lang="en-US" dirty="0"/>
              <a:t>If codes can be uncrackable, why not use them instead of ciphers?</a:t>
            </a:r>
          </a:p>
          <a:p>
            <a:pPr marL="0" indent="0" algn="ctr">
              <a:buNone/>
            </a:pPr>
            <a:endParaRPr lang="en-US" dirty="0"/>
          </a:p>
          <a:p>
            <a:pPr marL="0" indent="0" algn="ctr">
              <a:buNone/>
            </a:pPr>
            <a:r>
              <a:rPr lang="en-US" dirty="0"/>
              <a:t>Answer: if even a single codebook is intercepted, security is broken. So, there is often no way to know if your code is secure</a:t>
            </a:r>
          </a:p>
          <a:p>
            <a:pPr marL="0" indent="0" algn="ctr">
              <a:buNone/>
            </a:pPr>
            <a:endParaRPr lang="en-US" dirty="0"/>
          </a:p>
          <a:p>
            <a:pPr marL="0" indent="0" algn="ctr">
              <a:buNone/>
            </a:pPr>
            <a:r>
              <a:rPr lang="en-US" dirty="0"/>
              <a:t>To me, this is main driving force for the history of cryptography. How do you keep information out of the hands of the enemy, while making sure that all your friends understand? </a:t>
            </a:r>
          </a:p>
        </p:txBody>
      </p:sp>
    </p:spTree>
    <p:extLst>
      <p:ext uri="{BB962C8B-B14F-4D97-AF65-F5344CB8AC3E}">
        <p14:creationId xmlns:p14="http://schemas.microsoft.com/office/powerpoint/2010/main" val="104661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 y="274638"/>
            <a:ext cx="9160177" cy="1143000"/>
          </a:xfrm>
        </p:spPr>
        <p:txBody>
          <a:bodyPr/>
          <a:lstStyle/>
          <a:p>
            <a:r>
              <a:rPr lang="en-US" dirty="0"/>
              <a:t>The History of Cryptography</a:t>
            </a:r>
          </a:p>
        </p:txBody>
      </p:sp>
      <p:sp>
        <p:nvSpPr>
          <p:cNvPr id="3" name="Content Placeholder 2"/>
          <p:cNvSpPr>
            <a:spLocks noGrp="1"/>
          </p:cNvSpPr>
          <p:nvPr>
            <p:ph idx="1"/>
          </p:nvPr>
        </p:nvSpPr>
        <p:spPr>
          <a:xfrm>
            <a:off x="609600" y="1412234"/>
            <a:ext cx="7852012" cy="2457047"/>
          </a:xfrm>
        </p:spPr>
        <p:txBody>
          <a:bodyPr>
            <a:normAutofit fontScale="85000" lnSpcReduction="20000"/>
          </a:bodyPr>
          <a:lstStyle/>
          <a:p>
            <a:pPr marL="0" indent="0" algn="ctr">
              <a:buNone/>
            </a:pPr>
            <a:r>
              <a:rPr lang="en-US" dirty="0"/>
              <a:t>The first recorded cipher is the “Caesar cipher” (or “shift cipher”), reportedly used by Julius Caesar to protect military information</a:t>
            </a:r>
          </a:p>
          <a:p>
            <a:pPr marL="0" indent="0" algn="ctr">
              <a:buNone/>
            </a:pPr>
            <a:endParaRPr lang="en-US" dirty="0"/>
          </a:p>
          <a:p>
            <a:pPr marL="0" indent="0" algn="ctr">
              <a:buNone/>
            </a:pPr>
            <a:r>
              <a:rPr lang="en-US" dirty="0"/>
              <a:t>To do this cipher, just shift each letter forward or backward in the alphabet </a:t>
            </a:r>
          </a:p>
        </p:txBody>
      </p:sp>
      <p:pic>
        <p:nvPicPr>
          <p:cNvPr id="5" name="Picture 4"/>
          <p:cNvPicPr>
            <a:picLocks noChangeAspect="1"/>
          </p:cNvPicPr>
          <p:nvPr/>
        </p:nvPicPr>
        <p:blipFill>
          <a:blip r:embed="rId2"/>
          <a:stretch>
            <a:fillRect/>
          </a:stretch>
        </p:blipFill>
        <p:spPr>
          <a:xfrm>
            <a:off x="2026650" y="5159705"/>
            <a:ext cx="5017911" cy="533400"/>
          </a:xfrm>
          <a:prstGeom prst="rect">
            <a:avLst/>
          </a:prstGeom>
        </p:spPr>
      </p:pic>
      <p:sp>
        <p:nvSpPr>
          <p:cNvPr id="7" name="Content Placeholder 2"/>
          <p:cNvSpPr txBox="1">
            <a:spLocks/>
          </p:cNvSpPr>
          <p:nvPr/>
        </p:nvSpPr>
        <p:spPr>
          <a:xfrm>
            <a:off x="-36395" y="3869281"/>
            <a:ext cx="9144000" cy="6805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a:t>THISISATEST</a:t>
            </a:r>
          </a:p>
        </p:txBody>
      </p:sp>
      <p:sp>
        <p:nvSpPr>
          <p:cNvPr id="8" name="Content Placeholder 2"/>
          <p:cNvSpPr txBox="1">
            <a:spLocks/>
          </p:cNvSpPr>
          <p:nvPr/>
        </p:nvSpPr>
        <p:spPr>
          <a:xfrm>
            <a:off x="29315" y="6148817"/>
            <a:ext cx="9144000" cy="6805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a:t>QEFPFPXQBPQ</a:t>
            </a:r>
          </a:p>
        </p:txBody>
      </p:sp>
      <p:cxnSp>
        <p:nvCxnSpPr>
          <p:cNvPr id="10" name="Straight Arrow Connector 9"/>
          <p:cNvCxnSpPr/>
          <p:nvPr/>
        </p:nvCxnSpPr>
        <p:spPr>
          <a:xfrm>
            <a:off x="3630304" y="4408227"/>
            <a:ext cx="2115403" cy="6550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flipH="1">
            <a:off x="3480179" y="4209550"/>
            <a:ext cx="368490" cy="9501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1">
            <a:off x="3664424" y="4209550"/>
            <a:ext cx="334370" cy="9501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3527945" y="5769591"/>
            <a:ext cx="2217763" cy="3792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3527945" y="5743807"/>
            <a:ext cx="303664" cy="504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a:off x="3695130" y="5725292"/>
            <a:ext cx="303664" cy="5047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7422991" y="4826240"/>
            <a:ext cx="1352519" cy="1477328"/>
          </a:xfrm>
          <a:prstGeom prst="rect">
            <a:avLst/>
          </a:prstGeom>
        </p:spPr>
        <p:txBody>
          <a:bodyPr wrap="square">
            <a:spAutoFit/>
          </a:bodyPr>
          <a:lstStyle/>
          <a:p>
            <a:pPr fontAlgn="b"/>
            <a:r>
              <a:rPr lang="en-US" b="1" dirty="0">
                <a:solidFill>
                  <a:srgbClr val="FF0000"/>
                </a:solidFill>
                <a:latin typeface="arial" panose="020B0604020202020204" pitchFamily="34" charset="0"/>
              </a:rPr>
              <a:t>“ROT23” rotating forward 23 letters (i.e. back 3)</a:t>
            </a:r>
            <a:endParaRPr lang="en-US" b="1"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82201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More on the Caesar Cipher</a:t>
            </a:r>
          </a:p>
        </p:txBody>
      </p:sp>
      <p:sp>
        <p:nvSpPr>
          <p:cNvPr id="3" name="Content Placeholder 2"/>
          <p:cNvSpPr>
            <a:spLocks noGrp="1"/>
          </p:cNvSpPr>
          <p:nvPr>
            <p:ph idx="1"/>
          </p:nvPr>
        </p:nvSpPr>
        <p:spPr>
          <a:xfrm>
            <a:off x="457200" y="1417637"/>
            <a:ext cx="8229600" cy="5051401"/>
          </a:xfrm>
        </p:spPr>
        <p:txBody>
          <a:bodyPr>
            <a:normAutofit fontScale="92500" lnSpcReduction="10000"/>
          </a:bodyPr>
          <a:lstStyle/>
          <a:p>
            <a:r>
              <a:rPr lang="en-US" dirty="0"/>
              <a:t>The most famous Caesar Cipher is made by shifting the alphabet forward half-way by 13 letters. Often called “ROT13”, this technique is nice because a second ROT13 will decrypt the message back again</a:t>
            </a:r>
          </a:p>
          <a:p>
            <a:endParaRPr lang="en-US" dirty="0"/>
          </a:p>
          <a:p>
            <a:r>
              <a:rPr lang="en-US" dirty="0"/>
              <a:t>However, Caesar ciphers are VERY easy to break, since any computer only needs 25 tries to cycle through all shifts of the alphabet. Some people have even taught themselves to read ROT13 messages still encrypted!</a:t>
            </a:r>
          </a:p>
        </p:txBody>
      </p:sp>
    </p:spTree>
    <p:extLst>
      <p:ext uri="{BB962C8B-B14F-4D97-AF65-F5344CB8AC3E}">
        <p14:creationId xmlns:p14="http://schemas.microsoft.com/office/powerpoint/2010/main" val="399902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One-time Pads</a:t>
            </a:r>
          </a:p>
        </p:txBody>
      </p:sp>
      <p:sp>
        <p:nvSpPr>
          <p:cNvPr id="3" name="Content Placeholder 2"/>
          <p:cNvSpPr>
            <a:spLocks noGrp="1"/>
          </p:cNvSpPr>
          <p:nvPr>
            <p:ph idx="1"/>
          </p:nvPr>
        </p:nvSpPr>
        <p:spPr/>
        <p:txBody>
          <a:bodyPr>
            <a:normAutofit fontScale="77500" lnSpcReduction="20000"/>
          </a:bodyPr>
          <a:lstStyle/>
          <a:p>
            <a:r>
              <a:rPr lang="en-US" dirty="0"/>
              <a:t>To make a substitution cipher uncrackable, you can specify the shift of each letter in the message. For example, if given the message is:</a:t>
            </a:r>
          </a:p>
          <a:p>
            <a:endParaRPr lang="en-US" dirty="0"/>
          </a:p>
          <a:p>
            <a:pPr marL="457200" lvl="1" indent="0">
              <a:buNone/>
            </a:pPr>
            <a:r>
              <a:rPr lang="en-US" dirty="0">
                <a:solidFill>
                  <a:srgbClr val="FF0000"/>
                </a:solidFill>
              </a:rPr>
              <a:t>OEHDP</a:t>
            </a:r>
            <a:r>
              <a:rPr lang="en-US" dirty="0"/>
              <a:t>… and the shift is [5, 10, 25, 1, 4, …] then you</a:t>
            </a:r>
          </a:p>
          <a:p>
            <a:pPr marL="457200" lvl="1" indent="0">
              <a:buNone/>
            </a:pPr>
            <a:r>
              <a:rPr lang="en-US" dirty="0"/>
              <a:t>shift the first letter (</a:t>
            </a:r>
            <a:r>
              <a:rPr lang="en-US" dirty="0">
                <a:solidFill>
                  <a:srgbClr val="FF0000"/>
                </a:solidFill>
              </a:rPr>
              <a:t>O</a:t>
            </a:r>
            <a:r>
              <a:rPr lang="en-US" dirty="0"/>
              <a:t>) ahead 5 places to get (</a:t>
            </a:r>
            <a:r>
              <a:rPr lang="en-US" dirty="0">
                <a:solidFill>
                  <a:schemeClr val="tx2"/>
                </a:solidFill>
              </a:rPr>
              <a:t>T</a:t>
            </a:r>
            <a:r>
              <a:rPr lang="en-US" dirty="0"/>
              <a:t>) </a:t>
            </a:r>
          </a:p>
          <a:p>
            <a:pPr marL="457200" lvl="1" indent="0">
              <a:buNone/>
            </a:pPr>
            <a:r>
              <a:rPr lang="en-US" dirty="0"/>
              <a:t>and shift the second (</a:t>
            </a:r>
            <a:r>
              <a:rPr lang="en-US" dirty="0">
                <a:solidFill>
                  <a:srgbClr val="FF0000"/>
                </a:solidFill>
              </a:rPr>
              <a:t>E</a:t>
            </a:r>
            <a:r>
              <a:rPr lang="en-US" dirty="0"/>
              <a:t>) ahead 10 places to get (</a:t>
            </a:r>
            <a:r>
              <a:rPr lang="en-US" dirty="0">
                <a:solidFill>
                  <a:schemeClr val="tx2"/>
                </a:solidFill>
              </a:rPr>
              <a:t>O</a:t>
            </a:r>
            <a:r>
              <a:rPr lang="en-US" dirty="0"/>
              <a:t>)</a:t>
            </a:r>
          </a:p>
          <a:p>
            <a:pPr marL="457200" lvl="1" indent="0">
              <a:buNone/>
            </a:pPr>
            <a:r>
              <a:rPr lang="en-US" dirty="0"/>
              <a:t>to find the start of the message is “</a:t>
            </a:r>
            <a:r>
              <a:rPr lang="en-US" dirty="0">
                <a:solidFill>
                  <a:schemeClr val="tx2"/>
                </a:solidFill>
              </a:rPr>
              <a:t>TO</a:t>
            </a:r>
            <a:r>
              <a:rPr lang="en-US" dirty="0"/>
              <a:t>…”</a:t>
            </a:r>
          </a:p>
          <a:p>
            <a:pPr marL="457200" lvl="1" indent="0">
              <a:buNone/>
            </a:pPr>
            <a:endParaRPr lang="en-US" dirty="0"/>
          </a:p>
          <a:p>
            <a:r>
              <a:rPr lang="en-US" dirty="0"/>
              <a:t>For complete security, publish a new “pad” for every message. However, this method will have this same distribution problem as  code book did earlier where pads will get stolen and need to be replaced securely</a:t>
            </a:r>
          </a:p>
        </p:txBody>
      </p:sp>
    </p:spTree>
    <p:extLst>
      <p:ext uri="{BB962C8B-B14F-4D97-AF65-F5344CB8AC3E}">
        <p14:creationId xmlns:p14="http://schemas.microsoft.com/office/powerpoint/2010/main" val="151086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7641" y="2500028"/>
            <a:ext cx="6301114" cy="2331279"/>
          </a:xfrm>
          <a:prstGeom prst="rect">
            <a:avLst/>
          </a:prstGeom>
        </p:spPr>
      </p:pic>
      <p:sp>
        <p:nvSpPr>
          <p:cNvPr id="2" name="Title 1"/>
          <p:cNvSpPr>
            <a:spLocks noGrp="1"/>
          </p:cNvSpPr>
          <p:nvPr>
            <p:ph type="title"/>
          </p:nvPr>
        </p:nvSpPr>
        <p:spPr>
          <a:xfrm>
            <a:off x="0" y="274638"/>
            <a:ext cx="9144000" cy="1143000"/>
          </a:xfrm>
        </p:spPr>
        <p:txBody>
          <a:bodyPr/>
          <a:lstStyle/>
          <a:p>
            <a:r>
              <a:rPr lang="en-US" dirty="0"/>
              <a:t>Cipher Disks</a:t>
            </a:r>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US" dirty="0"/>
              <a:t>In 1467, an Italian named Leon Battista Alberti came up with idea of creating a little metal disk that would rotate change the letter substitutions</a:t>
            </a:r>
          </a:p>
          <a:p>
            <a:endParaRPr lang="en-US" dirty="0"/>
          </a:p>
          <a:p>
            <a:endParaRPr lang="en-US" dirty="0"/>
          </a:p>
          <a:p>
            <a:endParaRPr lang="en-US" dirty="0"/>
          </a:p>
          <a:p>
            <a:endParaRPr lang="en-US" dirty="0"/>
          </a:p>
          <a:p>
            <a:endParaRPr lang="en-US" dirty="0"/>
          </a:p>
          <a:p>
            <a:r>
              <a:rPr lang="en-US" dirty="0"/>
              <a:t>These were still used during US Civil War by both sides</a:t>
            </a:r>
          </a:p>
          <a:p>
            <a:r>
              <a:rPr lang="en-US" dirty="0"/>
              <a:t>In 1934, the chocolate malt drink “Ovaltine” famously gave out a “secret decoder pin” to children who listened to their radio programs</a:t>
            </a:r>
          </a:p>
        </p:txBody>
      </p:sp>
    </p:spTree>
    <p:extLst>
      <p:ext uri="{BB962C8B-B14F-4D97-AF65-F5344CB8AC3E}">
        <p14:creationId xmlns:p14="http://schemas.microsoft.com/office/powerpoint/2010/main" val="107604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err="1"/>
              <a:t>Vigenère</a:t>
            </a:r>
            <a:r>
              <a:rPr lang="en-US" dirty="0"/>
              <a:t> Cipher</a:t>
            </a:r>
          </a:p>
        </p:txBody>
      </p:sp>
      <p:sp>
        <p:nvSpPr>
          <p:cNvPr id="3" name="Content Placeholder 2"/>
          <p:cNvSpPr>
            <a:spLocks noGrp="1"/>
          </p:cNvSpPr>
          <p:nvPr>
            <p:ph idx="1"/>
          </p:nvPr>
        </p:nvSpPr>
        <p:spPr/>
        <p:txBody>
          <a:bodyPr>
            <a:normAutofit lnSpcReduction="10000"/>
          </a:bodyPr>
          <a:lstStyle/>
          <a:p>
            <a:r>
              <a:rPr lang="en-US" dirty="0"/>
              <a:t>Actually not invented by Blaise de </a:t>
            </a:r>
            <a:r>
              <a:rPr lang="en-US" dirty="0" err="1"/>
              <a:t>Vigenère</a:t>
            </a:r>
            <a:r>
              <a:rPr lang="en-US" dirty="0"/>
              <a:t> due to a bad translation. Instead, has its roots in a 1553 book by </a:t>
            </a:r>
            <a:r>
              <a:rPr lang="it-IT" dirty="0"/>
              <a:t> Giovan Battista Bellaso</a:t>
            </a:r>
            <a:endParaRPr lang="en-US" dirty="0"/>
          </a:p>
          <a:p>
            <a:r>
              <a:rPr lang="en-US" dirty="0"/>
              <a:t>A great compromise between a one-time pad and an easy-to-crack ROT13 is a </a:t>
            </a:r>
            <a:r>
              <a:rPr lang="en-US" dirty="0" err="1"/>
              <a:t>Vigenère</a:t>
            </a:r>
            <a:r>
              <a:rPr lang="en-US" dirty="0"/>
              <a:t> cipher</a:t>
            </a:r>
          </a:p>
          <a:p>
            <a:r>
              <a:rPr lang="en-US" dirty="0"/>
              <a:t>To create a </a:t>
            </a:r>
            <a:r>
              <a:rPr lang="en-US" dirty="0" err="1"/>
              <a:t>Vigenère</a:t>
            </a:r>
            <a:r>
              <a:rPr lang="en-US" dirty="0"/>
              <a:t> cipher, come up with a plaintext message you’d like to encrypt, and a keyword</a:t>
            </a:r>
          </a:p>
        </p:txBody>
      </p:sp>
    </p:spTree>
    <p:extLst>
      <p:ext uri="{BB962C8B-B14F-4D97-AF65-F5344CB8AC3E}">
        <p14:creationId xmlns:p14="http://schemas.microsoft.com/office/powerpoint/2010/main" val="41994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How To Create a </a:t>
            </a:r>
            <a:r>
              <a:rPr lang="en-US" dirty="0" err="1"/>
              <a:t>Vigenère</a:t>
            </a:r>
            <a:endParaRPr lang="en-US" dirty="0"/>
          </a:p>
        </p:txBody>
      </p:sp>
      <p:sp>
        <p:nvSpPr>
          <p:cNvPr id="3" name="Content Placeholder 2"/>
          <p:cNvSpPr>
            <a:spLocks noGrp="1"/>
          </p:cNvSpPr>
          <p:nvPr>
            <p:ph idx="1"/>
          </p:nvPr>
        </p:nvSpPr>
        <p:spPr/>
        <p:txBody>
          <a:bodyPr/>
          <a:lstStyle/>
          <a:p>
            <a:r>
              <a:rPr lang="en-US" dirty="0"/>
              <a:t>First write out a table (or “tabula recta”) </a:t>
            </a:r>
          </a:p>
          <a:p>
            <a:pPr marL="0" indent="0">
              <a:buNone/>
            </a:pPr>
            <a:endParaRPr lang="en-US" dirty="0"/>
          </a:p>
        </p:txBody>
      </p:sp>
      <p:pic>
        <p:nvPicPr>
          <p:cNvPr id="4" name="Picture 3"/>
          <p:cNvPicPr>
            <a:picLocks noChangeAspect="1"/>
          </p:cNvPicPr>
          <p:nvPr/>
        </p:nvPicPr>
        <p:blipFill>
          <a:blip r:embed="rId2"/>
          <a:stretch>
            <a:fillRect/>
          </a:stretch>
        </p:blipFill>
        <p:spPr>
          <a:xfrm>
            <a:off x="1976437" y="2211364"/>
            <a:ext cx="5191125" cy="4400550"/>
          </a:xfrm>
          <a:prstGeom prst="rect">
            <a:avLst/>
          </a:prstGeom>
        </p:spPr>
      </p:pic>
    </p:spTree>
    <p:extLst>
      <p:ext uri="{BB962C8B-B14F-4D97-AF65-F5344CB8AC3E}">
        <p14:creationId xmlns:p14="http://schemas.microsoft.com/office/powerpoint/2010/main" val="45107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How To Create a </a:t>
            </a:r>
            <a:r>
              <a:rPr lang="en-US" dirty="0" err="1"/>
              <a:t>Vigenère</a:t>
            </a:r>
            <a:endParaRPr lang="en-US" dirty="0"/>
          </a:p>
        </p:txBody>
      </p:sp>
      <p:sp>
        <p:nvSpPr>
          <p:cNvPr id="3" name="Content Placeholder 2"/>
          <p:cNvSpPr>
            <a:spLocks noGrp="1"/>
          </p:cNvSpPr>
          <p:nvPr>
            <p:ph idx="1"/>
          </p:nvPr>
        </p:nvSpPr>
        <p:spPr/>
        <p:txBody>
          <a:bodyPr/>
          <a:lstStyle/>
          <a:p>
            <a:r>
              <a:rPr lang="en-US" dirty="0"/>
              <a:t>Take the keyword (for example “</a:t>
            </a:r>
            <a:r>
              <a:rPr lang="en-US" dirty="0" err="1"/>
              <a:t>Vigenère</a:t>
            </a:r>
            <a:r>
              <a:rPr lang="en-US" dirty="0"/>
              <a:t>”) and remove the duplicate “e” letters and repeat it over and over to get “VIGNERVIGNERVIGNERVIGNER”</a:t>
            </a:r>
            <a:endParaRPr lang="en-US" dirty="0"/>
          </a:p>
          <a:p>
            <a:pPr marL="0" indent="0">
              <a:buNone/>
            </a:pPr>
            <a:endParaRPr lang="en-US" dirty="0"/>
          </a:p>
        </p:txBody>
      </p:sp>
      <p:cxnSp>
        <p:nvCxnSpPr>
          <p:cNvPr id="8" name="Straight Arrow Connector 7"/>
          <p:cNvCxnSpPr/>
          <p:nvPr/>
        </p:nvCxnSpPr>
        <p:spPr>
          <a:xfrm>
            <a:off x="1528549" y="4067033"/>
            <a:ext cx="13648" cy="12692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2"/>
          <a:stretch>
            <a:fillRect/>
          </a:stretch>
        </p:blipFill>
        <p:spPr>
          <a:xfrm>
            <a:off x="1981200" y="3853929"/>
            <a:ext cx="5181600" cy="1695450"/>
          </a:xfrm>
          <a:prstGeom prst="rect">
            <a:avLst/>
          </a:prstGeom>
        </p:spPr>
      </p:pic>
    </p:spTree>
    <p:extLst>
      <p:ext uri="{BB962C8B-B14F-4D97-AF65-F5344CB8AC3E}">
        <p14:creationId xmlns:p14="http://schemas.microsoft.com/office/powerpoint/2010/main" val="273117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How To Use a </a:t>
            </a:r>
            <a:r>
              <a:rPr lang="en-US" dirty="0" err="1"/>
              <a:t>Vigenère</a:t>
            </a:r>
            <a:endParaRPr lang="en-US" dirty="0"/>
          </a:p>
        </p:txBody>
      </p:sp>
      <p:sp>
        <p:nvSpPr>
          <p:cNvPr id="3" name="Content Placeholder 2"/>
          <p:cNvSpPr>
            <a:spLocks noGrp="1"/>
          </p:cNvSpPr>
          <p:nvPr>
            <p:ph idx="1"/>
          </p:nvPr>
        </p:nvSpPr>
        <p:spPr>
          <a:xfrm>
            <a:off x="457200" y="1600200"/>
            <a:ext cx="8229600" cy="4896134"/>
          </a:xfrm>
        </p:spPr>
        <p:txBody>
          <a:bodyPr>
            <a:normAutofit fontScale="77500" lnSpcReduction="20000"/>
          </a:bodyPr>
          <a:lstStyle/>
          <a:p>
            <a:r>
              <a:rPr lang="en-US" dirty="0"/>
              <a:t>Take the first letter of the plaintext message to be encoded (like “A” in “ATTACKATDAWN”) and substitute the corresponding keyword letter (“V”)</a:t>
            </a:r>
          </a:p>
          <a:p>
            <a:endParaRPr lang="en-US" dirty="0"/>
          </a:p>
          <a:p>
            <a:endParaRPr lang="en-US" dirty="0"/>
          </a:p>
          <a:p>
            <a:endParaRPr lang="en-US" dirty="0"/>
          </a:p>
          <a:p>
            <a:endParaRPr lang="en-US" dirty="0"/>
          </a:p>
          <a:p>
            <a:endParaRPr lang="en-US" dirty="0"/>
          </a:p>
          <a:p>
            <a:endParaRPr lang="en-US" dirty="0"/>
          </a:p>
          <a:p>
            <a:r>
              <a:rPr lang="en-US" dirty="0"/>
              <a:t>For the next letter of the message (“T”), use the lookup on next keyword line (the one starting with “IJKL” line) to get the encrypted letter “B”</a:t>
            </a:r>
          </a:p>
          <a:p>
            <a:r>
              <a:rPr lang="en-US" dirty="0"/>
              <a:t>Keep going until the entire plaintext message is encrypted</a:t>
            </a:r>
          </a:p>
          <a:p>
            <a:pPr marL="0" indent="0">
              <a:buNone/>
            </a:pPr>
            <a:endParaRPr lang="en-US" dirty="0"/>
          </a:p>
        </p:txBody>
      </p:sp>
      <p:pic>
        <p:nvPicPr>
          <p:cNvPr id="10" name="Picture 9"/>
          <p:cNvPicPr>
            <a:picLocks noChangeAspect="1"/>
          </p:cNvPicPr>
          <p:nvPr/>
        </p:nvPicPr>
        <p:blipFill>
          <a:blip r:embed="rId2"/>
          <a:stretch>
            <a:fillRect/>
          </a:stretch>
        </p:blipFill>
        <p:spPr>
          <a:xfrm>
            <a:off x="1762835" y="2840583"/>
            <a:ext cx="5181600" cy="1695450"/>
          </a:xfrm>
          <a:prstGeom prst="rect">
            <a:avLst/>
          </a:prstGeom>
        </p:spPr>
      </p:pic>
    </p:spTree>
    <p:extLst>
      <p:ext uri="{BB962C8B-B14F-4D97-AF65-F5344CB8AC3E}">
        <p14:creationId xmlns:p14="http://schemas.microsoft.com/office/powerpoint/2010/main" val="1081542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err="1"/>
              <a:t>Vigenère</a:t>
            </a:r>
            <a:r>
              <a:rPr lang="en-US" dirty="0"/>
              <a:t> Tips and Tricks</a:t>
            </a:r>
            <a:endParaRPr lang="en-US" dirty="0"/>
          </a:p>
        </p:txBody>
      </p:sp>
      <p:sp>
        <p:nvSpPr>
          <p:cNvPr id="3" name="Content Placeholder 2"/>
          <p:cNvSpPr>
            <a:spLocks noGrp="1"/>
          </p:cNvSpPr>
          <p:nvPr>
            <p:ph idx="1"/>
          </p:nvPr>
        </p:nvSpPr>
        <p:spPr/>
        <p:txBody>
          <a:bodyPr>
            <a:normAutofit fontScale="92500"/>
          </a:bodyPr>
          <a:lstStyle/>
          <a:p>
            <a:r>
              <a:rPr lang="en-US" dirty="0"/>
              <a:t>It helps to have as long a keyword as possible</a:t>
            </a:r>
          </a:p>
          <a:p>
            <a:r>
              <a:rPr lang="en-US" dirty="0"/>
              <a:t>Which leads to the problem… if you know the length of the keyword is 6 (“VIGNER”), then you know every sixth letter is going to use the same encryption alphabet, and that helps to decipher it</a:t>
            </a:r>
          </a:p>
          <a:p>
            <a:r>
              <a:rPr lang="en-US" dirty="0"/>
              <a:t>The “Enigma engine” that was used (and cracked!) during WWII was a form of substitution cipher using electrical wheels that spun around to create intricate set of </a:t>
            </a:r>
            <a:r>
              <a:rPr lang="en-US" dirty="0"/>
              <a:t>encryption alphabets</a:t>
            </a:r>
            <a:endParaRPr lang="en-US" dirty="0"/>
          </a:p>
        </p:txBody>
      </p:sp>
    </p:spTree>
    <p:extLst>
      <p:ext uri="{BB962C8B-B14F-4D97-AF65-F5344CB8AC3E}">
        <p14:creationId xmlns:p14="http://schemas.microsoft.com/office/powerpoint/2010/main" val="261284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2918938"/>
          </a:xfrm>
        </p:spPr>
        <p:txBody>
          <a:bodyPr/>
          <a:lstStyle/>
          <a:p>
            <a:r>
              <a:rPr lang="en-US" dirty="0"/>
              <a:t>AS A TEENAGER, I LOVED “CRYPTOGRAMS”, DO YOU</a:t>
            </a:r>
            <a:br>
              <a:rPr lang="en-US" dirty="0"/>
            </a:br>
            <a:r>
              <a:rPr lang="en-US" dirty="0"/>
              <a:t>REMEMBER THOSE?</a:t>
            </a:r>
          </a:p>
        </p:txBody>
      </p:sp>
      <p:sp>
        <p:nvSpPr>
          <p:cNvPr id="4" name="Title 1"/>
          <p:cNvSpPr txBox="1">
            <a:spLocks/>
          </p:cNvSpPr>
          <p:nvPr/>
        </p:nvSpPr>
        <p:spPr>
          <a:xfrm>
            <a:off x="0" y="3197533"/>
            <a:ext cx="9144000" cy="29189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rgbClr val="FF0000"/>
                </a:solidFill>
              </a:rPr>
              <a:t>YD Y IBBRYLBH, S ZACBT “FHVWIALHYJD”, TA VAO</a:t>
            </a:r>
            <a:br>
              <a:rPr lang="en-US" dirty="0">
                <a:solidFill>
                  <a:srgbClr val="FF0000"/>
                </a:solidFill>
              </a:rPr>
            </a:br>
            <a:r>
              <a:rPr lang="en-US" dirty="0">
                <a:solidFill>
                  <a:srgbClr val="FF0000"/>
                </a:solidFill>
              </a:rPr>
              <a:t>HBJBJNBH IKADX?</a:t>
            </a:r>
          </a:p>
        </p:txBody>
      </p:sp>
    </p:spTree>
    <p:extLst>
      <p:ext uri="{BB962C8B-B14F-4D97-AF65-F5344CB8AC3E}">
        <p14:creationId xmlns:p14="http://schemas.microsoft.com/office/powerpoint/2010/main" val="21244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Transposition Ciphers</a:t>
            </a:r>
          </a:p>
        </p:txBody>
      </p:sp>
      <p:sp>
        <p:nvSpPr>
          <p:cNvPr id="3" name="Content Placeholder 2"/>
          <p:cNvSpPr>
            <a:spLocks noGrp="1"/>
          </p:cNvSpPr>
          <p:nvPr>
            <p:ph idx="1"/>
          </p:nvPr>
        </p:nvSpPr>
        <p:spPr/>
        <p:txBody>
          <a:bodyPr/>
          <a:lstStyle/>
          <a:p>
            <a:r>
              <a:rPr lang="en-US" dirty="0"/>
              <a:t>The Caesar and </a:t>
            </a:r>
            <a:r>
              <a:rPr lang="en-US" dirty="0" err="1"/>
              <a:t>Vigenère</a:t>
            </a:r>
            <a:r>
              <a:rPr lang="en-US" dirty="0"/>
              <a:t> ciphers earlier were known as “substitution ciphers” because they replace each letter in the plaintext message with a different letter</a:t>
            </a:r>
            <a:endParaRPr lang="en-US" dirty="0"/>
          </a:p>
          <a:p>
            <a:r>
              <a:rPr lang="en-US" dirty="0"/>
              <a:t>Another method of encrypting a message is to mix up the order of all the letters. This is known as a “transposition cipher” </a:t>
            </a:r>
          </a:p>
        </p:txBody>
      </p:sp>
    </p:spTree>
    <p:extLst>
      <p:ext uri="{BB962C8B-B14F-4D97-AF65-F5344CB8AC3E}">
        <p14:creationId xmlns:p14="http://schemas.microsoft.com/office/powerpoint/2010/main" val="161273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Rail Fence Cipher</a:t>
            </a:r>
          </a:p>
        </p:txBody>
      </p:sp>
      <p:sp>
        <p:nvSpPr>
          <p:cNvPr id="3" name="Content Placeholder 2"/>
          <p:cNvSpPr>
            <a:spLocks noGrp="1"/>
          </p:cNvSpPr>
          <p:nvPr>
            <p:ph idx="1"/>
          </p:nvPr>
        </p:nvSpPr>
        <p:spPr/>
        <p:txBody>
          <a:bodyPr>
            <a:normAutofit fontScale="92500" lnSpcReduction="20000"/>
          </a:bodyPr>
          <a:lstStyle/>
          <a:p>
            <a:r>
              <a:rPr lang="en-US" dirty="0"/>
              <a:t>This is a quick way to mix up the letters in the plaintext message. For example, using the phrase “THISISAQUICKWAYTOMIX”</a:t>
            </a:r>
          </a:p>
          <a:p>
            <a:endParaRPr lang="en-US" dirty="0"/>
          </a:p>
          <a:p>
            <a:endParaRPr lang="en-US" dirty="0"/>
          </a:p>
          <a:p>
            <a:endParaRPr lang="en-US" dirty="0"/>
          </a:p>
          <a:p>
            <a:endParaRPr lang="en-US" dirty="0"/>
          </a:p>
          <a:p>
            <a:r>
              <a:rPr lang="en-US" dirty="0"/>
              <a:t>Write out the plaintext up and down over 3 rows</a:t>
            </a:r>
          </a:p>
          <a:p>
            <a:r>
              <a:rPr lang="en-US" dirty="0"/>
              <a:t>Then, write it out by rows to get TIUWOHSSQIKATMXIACYI</a:t>
            </a:r>
          </a:p>
        </p:txBody>
      </p:sp>
      <p:pic>
        <p:nvPicPr>
          <p:cNvPr id="4" name="Picture 3"/>
          <p:cNvPicPr>
            <a:picLocks noChangeAspect="1"/>
          </p:cNvPicPr>
          <p:nvPr/>
        </p:nvPicPr>
        <p:blipFill>
          <a:blip r:embed="rId2"/>
          <a:stretch>
            <a:fillRect/>
          </a:stretch>
        </p:blipFill>
        <p:spPr>
          <a:xfrm>
            <a:off x="498951" y="3047585"/>
            <a:ext cx="8187849" cy="1278755"/>
          </a:xfrm>
          <a:prstGeom prst="rect">
            <a:avLst/>
          </a:prstGeom>
        </p:spPr>
      </p:pic>
    </p:spTree>
    <p:extLst>
      <p:ext uri="{BB962C8B-B14F-4D97-AF65-F5344CB8AC3E}">
        <p14:creationId xmlns:p14="http://schemas.microsoft.com/office/powerpoint/2010/main" val="270807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Route Cipher</a:t>
            </a:r>
          </a:p>
        </p:txBody>
      </p:sp>
      <p:sp>
        <p:nvSpPr>
          <p:cNvPr id="3" name="Content Placeholder 2"/>
          <p:cNvSpPr>
            <a:spLocks noGrp="1"/>
          </p:cNvSpPr>
          <p:nvPr>
            <p:ph idx="1"/>
          </p:nvPr>
        </p:nvSpPr>
        <p:spPr/>
        <p:txBody>
          <a:bodyPr>
            <a:normAutofit fontScale="92500" lnSpcReduction="20000"/>
          </a:bodyPr>
          <a:lstStyle/>
          <a:p>
            <a:r>
              <a:rPr lang="en-US" dirty="0"/>
              <a:t>Another transposition cipher takes all the letters in the plaintext message, puts them into a grid, and traces a path around all the letters in an agreed route</a:t>
            </a:r>
          </a:p>
          <a:p>
            <a:endParaRPr lang="en-US" dirty="0"/>
          </a:p>
          <a:p>
            <a:endParaRPr lang="en-US" dirty="0"/>
          </a:p>
          <a:p>
            <a:endParaRPr lang="en-US" dirty="0"/>
          </a:p>
          <a:p>
            <a:endParaRPr lang="en-US" dirty="0"/>
          </a:p>
          <a:p>
            <a:r>
              <a:rPr lang="en-US" dirty="0"/>
              <a:t>This becomes ATLPPHOSIUEULLINOOTATN…</a:t>
            </a:r>
          </a:p>
          <a:p>
            <a:r>
              <a:rPr lang="en-US" dirty="0"/>
              <a:t>Or, you could use a different route, like a spiral</a:t>
            </a:r>
          </a:p>
        </p:txBody>
      </p:sp>
      <p:pic>
        <p:nvPicPr>
          <p:cNvPr id="5" name="Picture 4"/>
          <p:cNvPicPr>
            <a:picLocks noChangeAspect="1"/>
          </p:cNvPicPr>
          <p:nvPr/>
        </p:nvPicPr>
        <p:blipFill>
          <a:blip r:embed="rId2"/>
          <a:stretch>
            <a:fillRect/>
          </a:stretch>
        </p:blipFill>
        <p:spPr>
          <a:xfrm>
            <a:off x="2651859" y="3237930"/>
            <a:ext cx="3267075" cy="1590675"/>
          </a:xfrm>
          <a:prstGeom prst="rect">
            <a:avLst/>
          </a:prstGeom>
        </p:spPr>
      </p:pic>
    </p:spTree>
    <p:extLst>
      <p:ext uri="{BB962C8B-B14F-4D97-AF65-F5344CB8AC3E}">
        <p14:creationId xmlns:p14="http://schemas.microsoft.com/office/powerpoint/2010/main" val="131934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Other Transposition Methods</a:t>
            </a:r>
          </a:p>
        </p:txBody>
      </p:sp>
      <p:sp>
        <p:nvSpPr>
          <p:cNvPr id="3" name="Content Placeholder 2"/>
          <p:cNvSpPr>
            <a:spLocks noGrp="1"/>
          </p:cNvSpPr>
          <p:nvPr>
            <p:ph idx="1"/>
          </p:nvPr>
        </p:nvSpPr>
        <p:spPr/>
        <p:txBody>
          <a:bodyPr/>
          <a:lstStyle/>
          <a:p>
            <a:r>
              <a:rPr lang="en-US" dirty="0"/>
              <a:t>There are an infinite number of ways to rearrange the letters in a message. For example, there is something called “</a:t>
            </a:r>
            <a:r>
              <a:rPr lang="en-US" dirty="0" err="1"/>
              <a:t>Myszkowski</a:t>
            </a:r>
            <a:r>
              <a:rPr lang="en-US" dirty="0"/>
              <a:t> transposition” that alters the order of the columns. Or, you can use a “grille” which is a piece of paper with holes cut in it. </a:t>
            </a:r>
            <a:endParaRPr lang="en-US" dirty="0"/>
          </a:p>
        </p:txBody>
      </p:sp>
      <p:pic>
        <p:nvPicPr>
          <p:cNvPr id="4" name="Picture 3"/>
          <p:cNvPicPr>
            <a:picLocks noChangeAspect="1"/>
          </p:cNvPicPr>
          <p:nvPr/>
        </p:nvPicPr>
        <p:blipFill>
          <a:blip r:embed="rId2"/>
          <a:stretch>
            <a:fillRect/>
          </a:stretch>
        </p:blipFill>
        <p:spPr>
          <a:xfrm>
            <a:off x="1446805" y="4839908"/>
            <a:ext cx="6496050" cy="1190625"/>
          </a:xfrm>
          <a:prstGeom prst="rect">
            <a:avLst/>
          </a:prstGeom>
        </p:spPr>
      </p:pic>
      <p:sp>
        <p:nvSpPr>
          <p:cNvPr id="5" name="Arrow: Right 4"/>
          <p:cNvSpPr/>
          <p:nvPr/>
        </p:nvSpPr>
        <p:spPr>
          <a:xfrm>
            <a:off x="4217158" y="5240740"/>
            <a:ext cx="573206" cy="36849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195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5654" y="2550046"/>
            <a:ext cx="5762625" cy="3171825"/>
          </a:xfrm>
          <a:prstGeom prst="rect">
            <a:avLst/>
          </a:prstGeom>
        </p:spPr>
      </p:pic>
      <p:sp>
        <p:nvSpPr>
          <p:cNvPr id="2" name="Title 1"/>
          <p:cNvSpPr>
            <a:spLocks noGrp="1"/>
          </p:cNvSpPr>
          <p:nvPr>
            <p:ph type="title"/>
          </p:nvPr>
        </p:nvSpPr>
        <p:spPr>
          <a:xfrm>
            <a:off x="0" y="274638"/>
            <a:ext cx="9144000" cy="1143000"/>
          </a:xfrm>
        </p:spPr>
        <p:txBody>
          <a:bodyPr/>
          <a:lstStyle/>
          <a:p>
            <a:r>
              <a:rPr lang="en-US" dirty="0"/>
              <a:t>Row-column Transposition</a:t>
            </a:r>
          </a:p>
        </p:txBody>
      </p:sp>
      <p:sp>
        <p:nvSpPr>
          <p:cNvPr id="3" name="Content Placeholder 2"/>
          <p:cNvSpPr>
            <a:spLocks noGrp="1"/>
          </p:cNvSpPr>
          <p:nvPr>
            <p:ph idx="1"/>
          </p:nvPr>
        </p:nvSpPr>
        <p:spPr>
          <a:xfrm>
            <a:off x="457200" y="1600200"/>
            <a:ext cx="8229600" cy="4827896"/>
          </a:xfrm>
        </p:spPr>
        <p:txBody>
          <a:bodyPr>
            <a:normAutofit fontScale="92500" lnSpcReduction="20000"/>
          </a:bodyPr>
          <a:lstStyle/>
          <a:p>
            <a:r>
              <a:rPr lang="en-US" dirty="0"/>
              <a:t>Take a message with a certain number of columns and rows. For example, our earlier message was “8-by-16” 8 rows by 16 columns</a:t>
            </a:r>
          </a:p>
          <a:p>
            <a:endParaRPr lang="en-US" dirty="0"/>
          </a:p>
          <a:p>
            <a:endParaRPr lang="en-US" dirty="0"/>
          </a:p>
          <a:p>
            <a:endParaRPr lang="en-US" dirty="0"/>
          </a:p>
          <a:p>
            <a:pPr marL="0" indent="0">
              <a:buNone/>
            </a:pPr>
            <a:endParaRPr lang="en-US" dirty="0"/>
          </a:p>
          <a:p>
            <a:endParaRPr lang="en-US" dirty="0"/>
          </a:p>
          <a:p>
            <a:r>
              <a:rPr lang="en-US" dirty="0"/>
              <a:t>Turn it into something else </a:t>
            </a:r>
          </a:p>
          <a:p>
            <a:pPr marL="0" indent="0">
              <a:buNone/>
            </a:pPr>
            <a:r>
              <a:rPr lang="en-US" dirty="0"/>
              <a:t>	(like “16-by-8”)</a:t>
            </a:r>
          </a:p>
        </p:txBody>
      </p:sp>
    </p:spTree>
    <p:extLst>
      <p:ext uri="{BB962C8B-B14F-4D97-AF65-F5344CB8AC3E}">
        <p14:creationId xmlns:p14="http://schemas.microsoft.com/office/powerpoint/2010/main" val="296804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368827" y="3194050"/>
            <a:ext cx="5915025" cy="3114675"/>
          </a:xfrm>
          <a:prstGeom prst="rect">
            <a:avLst/>
          </a:prstGeom>
        </p:spPr>
      </p:pic>
      <p:sp>
        <p:nvSpPr>
          <p:cNvPr id="2" name="Title 1"/>
          <p:cNvSpPr>
            <a:spLocks noGrp="1"/>
          </p:cNvSpPr>
          <p:nvPr>
            <p:ph type="title"/>
          </p:nvPr>
        </p:nvSpPr>
        <p:spPr>
          <a:xfrm>
            <a:off x="0" y="274638"/>
            <a:ext cx="9144000" cy="1143000"/>
          </a:xfrm>
        </p:spPr>
        <p:txBody>
          <a:bodyPr/>
          <a:lstStyle/>
          <a:p>
            <a:r>
              <a:rPr lang="en-US" dirty="0"/>
              <a:t>Double row-column transposition </a:t>
            </a:r>
          </a:p>
        </p:txBody>
      </p:sp>
      <p:sp>
        <p:nvSpPr>
          <p:cNvPr id="3" name="Content Placeholder 2"/>
          <p:cNvSpPr>
            <a:spLocks noGrp="1"/>
          </p:cNvSpPr>
          <p:nvPr>
            <p:ph idx="1"/>
          </p:nvPr>
        </p:nvSpPr>
        <p:spPr/>
        <p:txBody>
          <a:bodyPr/>
          <a:lstStyle/>
          <a:p>
            <a:r>
              <a:rPr lang="en-US" dirty="0"/>
              <a:t>Then keep going! As long as the receiver knows the method used to mix up the letters, you could even do a rotation</a:t>
            </a:r>
          </a:p>
        </p:txBody>
      </p:sp>
      <p:sp>
        <p:nvSpPr>
          <p:cNvPr id="5" name="Arrow: Curved Right 4"/>
          <p:cNvSpPr/>
          <p:nvPr/>
        </p:nvSpPr>
        <p:spPr>
          <a:xfrm rot="19009770">
            <a:off x="3127426" y="4176741"/>
            <a:ext cx="644378" cy="798795"/>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8329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Case Study: </a:t>
            </a:r>
            <a:r>
              <a:rPr lang="en-US" dirty="0" err="1"/>
              <a:t>Kyptos</a:t>
            </a:r>
            <a:endParaRPr lang="en-US" dirty="0"/>
          </a:p>
        </p:txBody>
      </p:sp>
      <p:sp>
        <p:nvSpPr>
          <p:cNvPr id="3" name="Content Placeholder 2"/>
          <p:cNvSpPr>
            <a:spLocks noGrp="1"/>
          </p:cNvSpPr>
          <p:nvPr>
            <p:ph idx="1"/>
          </p:nvPr>
        </p:nvSpPr>
        <p:spPr/>
        <p:txBody>
          <a:bodyPr/>
          <a:lstStyle/>
          <a:p>
            <a:r>
              <a:rPr lang="en-US" dirty="0"/>
              <a:t>In fact, this method of doing a row-column transposition </a:t>
            </a:r>
            <a:r>
              <a:rPr lang="en-US" dirty="0">
                <a:solidFill>
                  <a:srgbClr val="FF0000"/>
                </a:solidFill>
              </a:rPr>
              <a:t>PLUS</a:t>
            </a:r>
            <a:r>
              <a:rPr lang="en-US" dirty="0"/>
              <a:t> a rotation </a:t>
            </a:r>
            <a:r>
              <a:rPr lang="en-US" dirty="0">
                <a:solidFill>
                  <a:srgbClr val="FF0000"/>
                </a:solidFill>
              </a:rPr>
              <a:t>PLUS</a:t>
            </a:r>
            <a:r>
              <a:rPr lang="en-US" dirty="0"/>
              <a:t> another row-column transposition </a:t>
            </a:r>
            <a:r>
              <a:rPr lang="en-US" dirty="0">
                <a:solidFill>
                  <a:srgbClr val="FF0000"/>
                </a:solidFill>
              </a:rPr>
              <a:t>AND</a:t>
            </a:r>
            <a:r>
              <a:rPr lang="en-US" dirty="0"/>
              <a:t> a </a:t>
            </a:r>
            <a:r>
              <a:rPr lang="en-US" dirty="0" err="1"/>
              <a:t>Vigenère</a:t>
            </a:r>
            <a:r>
              <a:rPr lang="en-US" dirty="0"/>
              <a:t> encryption is all used by an actual unsolved mystery called “</a:t>
            </a:r>
            <a:r>
              <a:rPr lang="en-US" dirty="0" err="1"/>
              <a:t>Kryptos</a:t>
            </a:r>
            <a:r>
              <a:rPr lang="en-US" dirty="0"/>
              <a:t>”</a:t>
            </a:r>
          </a:p>
          <a:p>
            <a:r>
              <a:rPr lang="en-US" dirty="0"/>
              <a:t>In the next set of slides, we will look at </a:t>
            </a:r>
            <a:r>
              <a:rPr lang="en-US" dirty="0" err="1"/>
              <a:t>Kryptos</a:t>
            </a:r>
            <a:r>
              <a:rPr lang="en-US" dirty="0"/>
              <a:t> and look into possible methods of solving it!</a:t>
            </a:r>
            <a:endParaRPr lang="en-US" dirty="0"/>
          </a:p>
        </p:txBody>
      </p:sp>
    </p:spTree>
    <p:extLst>
      <p:ext uri="{BB962C8B-B14F-4D97-AF65-F5344CB8AC3E}">
        <p14:creationId xmlns:p14="http://schemas.microsoft.com/office/powerpoint/2010/main" val="96221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2918938"/>
          </a:xfrm>
        </p:spPr>
        <p:txBody>
          <a:bodyPr/>
          <a:lstStyle/>
          <a:p>
            <a:r>
              <a:rPr lang="en-US" dirty="0">
                <a:solidFill>
                  <a:schemeClr val="bg1">
                    <a:lumMod val="75000"/>
                  </a:schemeClr>
                </a:solidFill>
              </a:rPr>
              <a:t>AS A TEENAGER, I LOVED “CRYPTOGRAMS”, DO YOU</a:t>
            </a:r>
            <a:br>
              <a:rPr lang="en-US" dirty="0">
                <a:solidFill>
                  <a:schemeClr val="bg1">
                    <a:lumMod val="75000"/>
                  </a:schemeClr>
                </a:solidFill>
              </a:rPr>
            </a:br>
            <a:r>
              <a:rPr lang="en-US" dirty="0">
                <a:solidFill>
                  <a:schemeClr val="bg1">
                    <a:lumMod val="75000"/>
                  </a:schemeClr>
                </a:solidFill>
              </a:rPr>
              <a:t>REMEMBER THOSE?</a:t>
            </a:r>
          </a:p>
        </p:txBody>
      </p:sp>
      <p:sp>
        <p:nvSpPr>
          <p:cNvPr id="4" name="Title 1"/>
          <p:cNvSpPr txBox="1">
            <a:spLocks/>
          </p:cNvSpPr>
          <p:nvPr/>
        </p:nvSpPr>
        <p:spPr>
          <a:xfrm>
            <a:off x="0" y="3197533"/>
            <a:ext cx="9144000" cy="29189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rgbClr val="FF0000"/>
                </a:solidFill>
              </a:rPr>
              <a:t>YD Y IBBRYLBH, S ZACBT “FHVWIALHYJD”, TA VAO</a:t>
            </a:r>
            <a:br>
              <a:rPr lang="en-US" dirty="0">
                <a:solidFill>
                  <a:srgbClr val="FF0000"/>
                </a:solidFill>
              </a:rPr>
            </a:br>
            <a:r>
              <a:rPr lang="en-US" dirty="0">
                <a:solidFill>
                  <a:srgbClr val="FF0000"/>
                </a:solidFill>
              </a:rPr>
              <a:t>HBJBJNBH IKADX?</a:t>
            </a:r>
          </a:p>
        </p:txBody>
      </p:sp>
      <p:sp>
        <p:nvSpPr>
          <p:cNvPr id="5" name="Title 1"/>
          <p:cNvSpPr txBox="1">
            <a:spLocks/>
          </p:cNvSpPr>
          <p:nvPr/>
        </p:nvSpPr>
        <p:spPr>
          <a:xfrm>
            <a:off x="3144104" y="3012696"/>
            <a:ext cx="2265529" cy="620973"/>
          </a:xfrm>
          <a:prstGeom prst="rect">
            <a:avLst/>
          </a:prstGeom>
        </p:spPr>
        <p:txBody>
          <a:bodyPr vert="horz" lIns="91440" tIns="45720" rIns="91440" bIns="45720" rtlCol="0" anchor="ctr">
            <a:normAutofit fontScale="5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Either “A” or “I”</a:t>
            </a:r>
          </a:p>
        </p:txBody>
      </p:sp>
      <p:sp>
        <p:nvSpPr>
          <p:cNvPr id="6" name="Title 1"/>
          <p:cNvSpPr txBox="1">
            <a:spLocks/>
          </p:cNvSpPr>
          <p:nvPr/>
        </p:nvSpPr>
        <p:spPr>
          <a:xfrm>
            <a:off x="1660478" y="6089173"/>
            <a:ext cx="4603844" cy="620973"/>
          </a:xfrm>
          <a:prstGeom prst="rect">
            <a:avLst/>
          </a:prstGeom>
        </p:spPr>
        <p:txBody>
          <a:bodyPr vert="horz" lIns="91440" tIns="45720" rIns="91440" bIns="45720" rtlCol="0" anchor="ctr">
            <a:normAutofit fontScale="4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“B” is probably “E”, the most frequently used letter in the English language</a:t>
            </a:r>
          </a:p>
        </p:txBody>
      </p:sp>
      <p:sp>
        <p:nvSpPr>
          <p:cNvPr id="7" name="Title 1"/>
          <p:cNvSpPr txBox="1">
            <a:spLocks/>
          </p:cNvSpPr>
          <p:nvPr/>
        </p:nvSpPr>
        <p:spPr>
          <a:xfrm>
            <a:off x="181970" y="2512362"/>
            <a:ext cx="2524836" cy="1245361"/>
          </a:xfrm>
          <a:prstGeom prst="rect">
            <a:avLst/>
          </a:prstGeom>
        </p:spPr>
        <p:txBody>
          <a:bodyPr vert="horz" lIns="91440" tIns="45720" rIns="91440" bIns="45720" rtlCol="0" anchor="ctr">
            <a:normAutofit fontScale="4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There are 105 legal two-letter words in Scrabble… but only 26 are commonly used</a:t>
            </a:r>
          </a:p>
        </p:txBody>
      </p:sp>
      <p:sp>
        <p:nvSpPr>
          <p:cNvPr id="8" name="Title 1"/>
          <p:cNvSpPr txBox="1">
            <a:spLocks/>
          </p:cNvSpPr>
          <p:nvPr/>
        </p:nvSpPr>
        <p:spPr>
          <a:xfrm>
            <a:off x="0" y="167485"/>
            <a:ext cx="9144000" cy="620973"/>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How do you solve a cryptogram?</a:t>
            </a:r>
          </a:p>
        </p:txBody>
      </p:sp>
      <p:sp>
        <p:nvSpPr>
          <p:cNvPr id="9" name="Title 1"/>
          <p:cNvSpPr txBox="1">
            <a:spLocks/>
          </p:cNvSpPr>
          <p:nvPr/>
        </p:nvSpPr>
        <p:spPr>
          <a:xfrm>
            <a:off x="6553200" y="5008728"/>
            <a:ext cx="2408830" cy="1480781"/>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Try a substitution and see if it works!</a:t>
            </a:r>
          </a:p>
        </p:txBody>
      </p:sp>
      <p:sp>
        <p:nvSpPr>
          <p:cNvPr id="10" name="Arrow: Bent-Up 9"/>
          <p:cNvSpPr/>
          <p:nvPr/>
        </p:nvSpPr>
        <p:spPr>
          <a:xfrm rot="5400000">
            <a:off x="3044873" y="1745751"/>
            <a:ext cx="409433" cy="4934236"/>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Bent-Up 10"/>
          <p:cNvSpPr/>
          <p:nvPr/>
        </p:nvSpPr>
        <p:spPr>
          <a:xfrm flipH="1" flipV="1">
            <a:off x="2692305" y="3197533"/>
            <a:ext cx="451798" cy="417171"/>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Arrow: Bent-Up 11"/>
          <p:cNvSpPr/>
          <p:nvPr/>
        </p:nvSpPr>
        <p:spPr>
          <a:xfrm flipV="1">
            <a:off x="5325756" y="3200943"/>
            <a:ext cx="390952" cy="417171"/>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Bent-Up 12"/>
          <p:cNvSpPr/>
          <p:nvPr/>
        </p:nvSpPr>
        <p:spPr>
          <a:xfrm rot="5400000">
            <a:off x="1248911" y="3572704"/>
            <a:ext cx="390952" cy="705135"/>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Arrow: Up 13"/>
          <p:cNvSpPr/>
          <p:nvPr/>
        </p:nvSpPr>
        <p:spPr>
          <a:xfrm>
            <a:off x="4267482" y="5581934"/>
            <a:ext cx="172872" cy="40943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Up 14"/>
          <p:cNvSpPr/>
          <p:nvPr/>
        </p:nvSpPr>
        <p:spPr>
          <a:xfrm>
            <a:off x="2943935" y="5593386"/>
            <a:ext cx="172872" cy="40943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Up 15"/>
          <p:cNvSpPr/>
          <p:nvPr/>
        </p:nvSpPr>
        <p:spPr>
          <a:xfrm>
            <a:off x="3405685" y="5593386"/>
            <a:ext cx="172872" cy="40943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14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animBg="1"/>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197533"/>
            <a:ext cx="9144000" cy="291893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solidFill>
              </a:rPr>
              <a:t>AS</a:t>
            </a:r>
            <a:r>
              <a:rPr lang="en-US" dirty="0">
                <a:solidFill>
                  <a:srgbClr val="FF0000"/>
                </a:solidFill>
              </a:rPr>
              <a:t> </a:t>
            </a:r>
            <a:r>
              <a:rPr lang="en-US" dirty="0">
                <a:solidFill>
                  <a:schemeClr val="tx2"/>
                </a:solidFill>
              </a:rPr>
              <a:t>A</a:t>
            </a:r>
            <a:r>
              <a:rPr lang="en-US" dirty="0">
                <a:solidFill>
                  <a:srgbClr val="FF0000"/>
                </a:solidFill>
              </a:rPr>
              <a:t> I</a:t>
            </a:r>
            <a:r>
              <a:rPr lang="en-US" dirty="0"/>
              <a:t>EE</a:t>
            </a:r>
            <a:r>
              <a:rPr lang="en-US" dirty="0">
                <a:solidFill>
                  <a:srgbClr val="FF0000"/>
                </a:solidFill>
              </a:rPr>
              <a:t>R</a:t>
            </a:r>
            <a:r>
              <a:rPr lang="en-US" dirty="0">
                <a:solidFill>
                  <a:schemeClr val="tx2"/>
                </a:solidFill>
              </a:rPr>
              <a:t>A</a:t>
            </a:r>
            <a:r>
              <a:rPr lang="en-US" dirty="0">
                <a:solidFill>
                  <a:srgbClr val="FF0000"/>
                </a:solidFill>
              </a:rPr>
              <a:t>LBH, S ZAC</a:t>
            </a:r>
            <a:r>
              <a:rPr lang="en-US" dirty="0"/>
              <a:t>E</a:t>
            </a:r>
            <a:r>
              <a:rPr lang="en-US" dirty="0">
                <a:solidFill>
                  <a:srgbClr val="FF0000"/>
                </a:solidFill>
              </a:rPr>
              <a:t>T “FHVWIALH</a:t>
            </a:r>
            <a:r>
              <a:rPr lang="en-US" dirty="0">
                <a:solidFill>
                  <a:schemeClr val="tx2"/>
                </a:solidFill>
              </a:rPr>
              <a:t>A</a:t>
            </a:r>
            <a:r>
              <a:rPr lang="en-US" dirty="0">
                <a:solidFill>
                  <a:srgbClr val="FF0000"/>
                </a:solidFill>
              </a:rPr>
              <a:t>J</a:t>
            </a:r>
            <a:r>
              <a:rPr lang="en-US" dirty="0">
                <a:solidFill>
                  <a:schemeClr val="tx2"/>
                </a:solidFill>
              </a:rPr>
              <a:t>S</a:t>
            </a:r>
            <a:r>
              <a:rPr lang="en-US" dirty="0">
                <a:solidFill>
                  <a:srgbClr val="FF0000"/>
                </a:solidFill>
              </a:rPr>
              <a:t>”, TA VAO</a:t>
            </a:r>
            <a:br>
              <a:rPr lang="en-US" dirty="0">
                <a:solidFill>
                  <a:srgbClr val="FF0000"/>
                </a:solidFill>
              </a:rPr>
            </a:br>
            <a:r>
              <a:rPr lang="en-US" dirty="0">
                <a:solidFill>
                  <a:srgbClr val="FF0000"/>
                </a:solidFill>
              </a:rPr>
              <a:t>H</a:t>
            </a:r>
            <a:r>
              <a:rPr lang="en-US" dirty="0"/>
              <a:t>E</a:t>
            </a:r>
            <a:r>
              <a:rPr lang="en-US" dirty="0">
                <a:solidFill>
                  <a:srgbClr val="FF0000"/>
                </a:solidFill>
              </a:rPr>
              <a:t>J</a:t>
            </a:r>
            <a:r>
              <a:rPr lang="en-US" dirty="0"/>
              <a:t>E</a:t>
            </a:r>
            <a:r>
              <a:rPr lang="en-US" dirty="0">
                <a:solidFill>
                  <a:srgbClr val="FF0000"/>
                </a:solidFill>
              </a:rPr>
              <a:t>JN</a:t>
            </a:r>
            <a:r>
              <a:rPr lang="en-US" dirty="0"/>
              <a:t>E</a:t>
            </a:r>
            <a:r>
              <a:rPr lang="en-US" dirty="0">
                <a:solidFill>
                  <a:srgbClr val="FF0000"/>
                </a:solidFill>
              </a:rPr>
              <a:t>H IKA</a:t>
            </a:r>
            <a:r>
              <a:rPr lang="en-US" dirty="0">
                <a:solidFill>
                  <a:schemeClr val="tx2"/>
                </a:solidFill>
              </a:rPr>
              <a:t>S</a:t>
            </a:r>
            <a:r>
              <a:rPr lang="en-US" dirty="0">
                <a:solidFill>
                  <a:srgbClr val="FF0000"/>
                </a:solidFill>
              </a:rPr>
              <a:t>X?</a:t>
            </a:r>
          </a:p>
        </p:txBody>
      </p:sp>
      <p:sp>
        <p:nvSpPr>
          <p:cNvPr id="6" name="TextBox 5"/>
          <p:cNvSpPr txBox="1"/>
          <p:nvPr/>
        </p:nvSpPr>
        <p:spPr>
          <a:xfrm>
            <a:off x="0" y="5882186"/>
            <a:ext cx="9144000" cy="461665"/>
          </a:xfrm>
          <a:prstGeom prst="rect">
            <a:avLst/>
          </a:prstGeom>
          <a:noFill/>
        </p:spPr>
        <p:txBody>
          <a:bodyPr wrap="square" rtlCol="0">
            <a:spAutoFit/>
          </a:bodyPr>
          <a:lstStyle/>
          <a:p>
            <a:pPr algn="ctr"/>
            <a:r>
              <a:rPr lang="en-US" sz="2400" dirty="0">
                <a:latin typeface="+mj-lt"/>
              </a:rPr>
              <a:t>Trial and error: do a substitution and see if it works</a:t>
            </a:r>
          </a:p>
        </p:txBody>
      </p:sp>
      <p:sp>
        <p:nvSpPr>
          <p:cNvPr id="7" name="Content Placeholder 2"/>
          <p:cNvSpPr>
            <a:spLocks noGrp="1"/>
          </p:cNvSpPr>
          <p:nvPr>
            <p:ph idx="1"/>
          </p:nvPr>
        </p:nvSpPr>
        <p:spPr>
          <a:xfrm>
            <a:off x="0" y="191069"/>
            <a:ext cx="9144000" cy="3261816"/>
          </a:xfrm>
        </p:spPr>
        <p:txBody>
          <a:bodyPr>
            <a:normAutofit fontScale="92500"/>
          </a:bodyPr>
          <a:lstStyle/>
          <a:p>
            <a:r>
              <a:rPr lang="en-US" dirty="0"/>
              <a:t>Letter frequency</a:t>
            </a:r>
          </a:p>
          <a:p>
            <a:pPr lvl="1"/>
            <a:r>
              <a:rPr lang="en-US" dirty="0"/>
              <a:t>The most common letters in the English language are:</a:t>
            </a:r>
            <a:br>
              <a:rPr lang="en-US" dirty="0"/>
            </a:br>
            <a:r>
              <a:rPr lang="en-US" dirty="0"/>
              <a:t>		</a:t>
            </a:r>
            <a:r>
              <a:rPr lang="pt-BR" dirty="0"/>
              <a:t>e t a o i n s r h l d c u m f p g w y b v k x j q z</a:t>
            </a:r>
          </a:p>
          <a:p>
            <a:r>
              <a:rPr lang="en-US" dirty="0"/>
              <a:t>Word frequency</a:t>
            </a:r>
          </a:p>
          <a:p>
            <a:pPr lvl="1"/>
            <a:r>
              <a:rPr lang="en-US" dirty="0"/>
              <a:t>Try the most frequent two-letter words (or three, or four!)</a:t>
            </a:r>
            <a:br>
              <a:rPr lang="en-US" dirty="0"/>
            </a:br>
            <a:r>
              <a:rPr lang="en-US" dirty="0"/>
              <a:t>		of, to, in, it, is, be, as, at, so, we, he, by, or,</a:t>
            </a:r>
            <a:br>
              <a:rPr lang="en-US" dirty="0"/>
            </a:br>
            <a:r>
              <a:rPr lang="en-US" dirty="0"/>
              <a:t>		on, do, if, me, my, up, an, go, no, us, am</a:t>
            </a:r>
          </a:p>
        </p:txBody>
      </p:sp>
    </p:spTree>
    <p:extLst>
      <p:ext uri="{BB962C8B-B14F-4D97-AF65-F5344CB8AC3E}">
        <p14:creationId xmlns:p14="http://schemas.microsoft.com/office/powerpoint/2010/main" val="83876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670169"/>
          </a:xfrm>
        </p:spPr>
        <p:txBody>
          <a:bodyPr>
            <a:normAutofit/>
          </a:bodyPr>
          <a:lstStyle/>
          <a:p>
            <a:r>
              <a:rPr lang="en-US" dirty="0"/>
              <a:t>Historically, military ciphers made it much harder by:</a:t>
            </a:r>
          </a:p>
        </p:txBody>
      </p:sp>
      <p:sp>
        <p:nvSpPr>
          <p:cNvPr id="3" name="Content Placeholder 2"/>
          <p:cNvSpPr>
            <a:spLocks noGrp="1"/>
          </p:cNvSpPr>
          <p:nvPr>
            <p:ph idx="1"/>
          </p:nvPr>
        </p:nvSpPr>
        <p:spPr>
          <a:xfrm>
            <a:off x="0" y="2299649"/>
            <a:ext cx="9144000" cy="1951629"/>
          </a:xfrm>
        </p:spPr>
        <p:txBody>
          <a:bodyPr/>
          <a:lstStyle/>
          <a:p>
            <a:r>
              <a:rPr lang="en-US" dirty="0"/>
              <a:t>Removing all spaces between words</a:t>
            </a:r>
          </a:p>
          <a:p>
            <a:r>
              <a:rPr lang="en-US" dirty="0"/>
              <a:t>Introducing random letters or “</a:t>
            </a:r>
            <a:r>
              <a:rPr lang="en-US" dirty="0">
                <a:solidFill>
                  <a:schemeClr val="tx2"/>
                </a:solidFill>
              </a:rPr>
              <a:t>noise</a:t>
            </a:r>
            <a:r>
              <a:rPr lang="en-US" dirty="0"/>
              <a:t>”</a:t>
            </a:r>
          </a:p>
          <a:p>
            <a:r>
              <a:rPr lang="en-US" dirty="0"/>
              <a:t>Creating a “code” (more about this later)</a:t>
            </a:r>
          </a:p>
        </p:txBody>
      </p:sp>
      <p:sp>
        <p:nvSpPr>
          <p:cNvPr id="4" name="Title 1"/>
          <p:cNvSpPr txBox="1">
            <a:spLocks/>
          </p:cNvSpPr>
          <p:nvPr/>
        </p:nvSpPr>
        <p:spPr>
          <a:xfrm>
            <a:off x="0" y="4606119"/>
            <a:ext cx="9144000" cy="151035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rgbClr val="FF0000"/>
                </a:solidFill>
              </a:rPr>
              <a:t>YDY</a:t>
            </a:r>
            <a:r>
              <a:rPr lang="en-US" dirty="0">
                <a:solidFill>
                  <a:schemeClr val="tx2"/>
                </a:solidFill>
              </a:rPr>
              <a:t>Z</a:t>
            </a:r>
            <a:r>
              <a:rPr lang="en-US" dirty="0">
                <a:solidFill>
                  <a:srgbClr val="FF0000"/>
                </a:solidFill>
              </a:rPr>
              <a:t>IBBRY</a:t>
            </a:r>
            <a:r>
              <a:rPr lang="en-US" dirty="0">
                <a:solidFill>
                  <a:schemeClr val="tx2"/>
                </a:solidFill>
              </a:rPr>
              <a:t>Z</a:t>
            </a:r>
            <a:r>
              <a:rPr lang="en-US" dirty="0">
                <a:solidFill>
                  <a:srgbClr val="FF0000"/>
                </a:solidFill>
              </a:rPr>
              <a:t>LBHSZAC</a:t>
            </a:r>
            <a:r>
              <a:rPr lang="en-US" dirty="0">
                <a:solidFill>
                  <a:schemeClr val="tx2"/>
                </a:solidFill>
              </a:rPr>
              <a:t>Z</a:t>
            </a:r>
            <a:r>
              <a:rPr lang="en-US" dirty="0">
                <a:solidFill>
                  <a:srgbClr val="FF0000"/>
                </a:solidFill>
              </a:rPr>
              <a:t>BTF</a:t>
            </a:r>
            <a:r>
              <a:rPr lang="en-US" dirty="0">
                <a:solidFill>
                  <a:schemeClr val="tx2"/>
                </a:solidFill>
              </a:rPr>
              <a:t>Z</a:t>
            </a:r>
            <a:r>
              <a:rPr lang="en-US" dirty="0">
                <a:solidFill>
                  <a:srgbClr val="FF0000"/>
                </a:solidFill>
              </a:rPr>
              <a:t>HVWIA</a:t>
            </a:r>
          </a:p>
          <a:p>
            <a:r>
              <a:rPr lang="en-US" dirty="0">
                <a:solidFill>
                  <a:srgbClr val="FF0000"/>
                </a:solidFill>
              </a:rPr>
              <a:t>LHY</a:t>
            </a:r>
            <a:r>
              <a:rPr lang="en-US" dirty="0">
                <a:solidFill>
                  <a:schemeClr val="tx2"/>
                </a:solidFill>
              </a:rPr>
              <a:t>ZZ</a:t>
            </a:r>
            <a:r>
              <a:rPr lang="en-US" dirty="0">
                <a:solidFill>
                  <a:srgbClr val="FF0000"/>
                </a:solidFill>
              </a:rPr>
              <a:t>JDTAVAOHBJBJ</a:t>
            </a:r>
            <a:r>
              <a:rPr lang="en-US" dirty="0">
                <a:solidFill>
                  <a:schemeClr val="tx2"/>
                </a:solidFill>
              </a:rPr>
              <a:t>Z</a:t>
            </a:r>
            <a:r>
              <a:rPr lang="en-US" dirty="0">
                <a:solidFill>
                  <a:srgbClr val="FF0000"/>
                </a:solidFill>
              </a:rPr>
              <a:t>NBHIKAD</a:t>
            </a:r>
            <a:r>
              <a:rPr lang="en-US" dirty="0">
                <a:solidFill>
                  <a:schemeClr val="tx2"/>
                </a:solidFill>
              </a:rPr>
              <a:t>Z</a:t>
            </a:r>
            <a:r>
              <a:rPr lang="en-US" dirty="0">
                <a:solidFill>
                  <a:srgbClr val="FF0000"/>
                </a:solidFill>
              </a:rPr>
              <a:t>X</a:t>
            </a:r>
          </a:p>
        </p:txBody>
      </p:sp>
    </p:spTree>
    <p:extLst>
      <p:ext uri="{BB962C8B-B14F-4D97-AF65-F5344CB8AC3E}">
        <p14:creationId xmlns:p14="http://schemas.microsoft.com/office/powerpoint/2010/main" val="371173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More ways to solve a cryptogram</a:t>
            </a:r>
          </a:p>
        </p:txBody>
      </p:sp>
      <p:sp>
        <p:nvSpPr>
          <p:cNvPr id="3" name="Content Placeholder 2"/>
          <p:cNvSpPr>
            <a:spLocks noGrp="1"/>
          </p:cNvSpPr>
          <p:nvPr>
            <p:ph idx="1"/>
          </p:nvPr>
        </p:nvSpPr>
        <p:spPr>
          <a:xfrm>
            <a:off x="0" y="1600200"/>
            <a:ext cx="9144000" cy="5100851"/>
          </a:xfrm>
        </p:spPr>
        <p:txBody>
          <a:bodyPr>
            <a:normAutofit/>
          </a:bodyPr>
          <a:lstStyle/>
          <a:p>
            <a:r>
              <a:rPr lang="en-US" dirty="0"/>
              <a:t>Guess a “crib”</a:t>
            </a:r>
          </a:p>
          <a:p>
            <a:pPr lvl="1"/>
            <a:r>
              <a:rPr lang="en-US" dirty="0"/>
              <a:t>A crib is a word that might be in the message. For example, during WWII, British cryptanalysts guessed that many messages started with the phrase KEINEBESONDERENEREIGNISSE: </a:t>
            </a:r>
            <a:r>
              <a:rPr lang="en-US" i="1" dirty="0">
                <a:solidFill>
                  <a:srgbClr val="FF0000"/>
                </a:solidFill>
              </a:rPr>
              <a:t>no special occurrences, nothing to report</a:t>
            </a:r>
            <a:r>
              <a:rPr lang="en-US" dirty="0"/>
              <a:t>. This is a “known-plaintext attack” (KPA)</a:t>
            </a:r>
          </a:p>
        </p:txBody>
      </p:sp>
    </p:spTree>
    <p:extLst>
      <p:ext uri="{BB962C8B-B14F-4D97-AF65-F5344CB8AC3E}">
        <p14:creationId xmlns:p14="http://schemas.microsoft.com/office/powerpoint/2010/main" val="201408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a:t>More ways to solve a cryptogram</a:t>
            </a:r>
          </a:p>
        </p:txBody>
      </p:sp>
      <p:sp>
        <p:nvSpPr>
          <p:cNvPr id="3" name="Content Placeholder 2"/>
          <p:cNvSpPr>
            <a:spLocks noGrp="1"/>
          </p:cNvSpPr>
          <p:nvPr>
            <p:ph idx="1"/>
          </p:nvPr>
        </p:nvSpPr>
        <p:spPr>
          <a:xfrm>
            <a:off x="0" y="1600200"/>
            <a:ext cx="8843749" cy="5100851"/>
          </a:xfrm>
        </p:spPr>
        <p:txBody>
          <a:bodyPr>
            <a:normAutofit/>
          </a:bodyPr>
          <a:lstStyle/>
          <a:p>
            <a:r>
              <a:rPr lang="en-US" sz="2800" dirty="0"/>
              <a:t>Do a more complex frequency analysis</a:t>
            </a:r>
          </a:p>
          <a:p>
            <a:pPr lvl="1"/>
            <a:r>
              <a:rPr lang="en-US" dirty="0"/>
              <a:t>Don’t just look at just the frequency of all letters (</a:t>
            </a:r>
            <a:r>
              <a:rPr lang="pt-BR" dirty="0"/>
              <a:t>etaoin...) but also the frequency of the most common </a:t>
            </a:r>
            <a:r>
              <a:rPr lang="pt-BR" dirty="0">
                <a:solidFill>
                  <a:srgbClr val="FF0000"/>
                </a:solidFill>
              </a:rPr>
              <a:t>FIRST</a:t>
            </a:r>
            <a:r>
              <a:rPr lang="pt-BR" dirty="0"/>
              <a:t> letters of each word T O A W B C D S F M R H I Y E G L N P U J K) or the frequency of the most common </a:t>
            </a:r>
            <a:r>
              <a:rPr lang="pt-BR" dirty="0">
                <a:solidFill>
                  <a:srgbClr val="FF0000"/>
                </a:solidFill>
              </a:rPr>
              <a:t>FINAL</a:t>
            </a:r>
            <a:r>
              <a:rPr lang="pt-BR" dirty="0"/>
              <a:t> letters (E S T D N R Y F L O G H A K M P U W)</a:t>
            </a:r>
          </a:p>
          <a:p>
            <a:r>
              <a:rPr lang="en-US" sz="2800" dirty="0"/>
              <a:t>Create a custom frequency dictionary based on examples from the “corpus” (body of work) you are studying</a:t>
            </a:r>
          </a:p>
          <a:p>
            <a:pPr lvl="1"/>
            <a:r>
              <a:rPr lang="en-US" sz="2400" dirty="0"/>
              <a:t>Count up the letters in any decrypted message you have any use those frequencies instead</a:t>
            </a:r>
          </a:p>
          <a:p>
            <a:endParaRPr lang="pt-BR" sz="2800" dirty="0"/>
          </a:p>
          <a:p>
            <a:pPr lvl="1"/>
            <a:endParaRPr lang="en-US" dirty="0"/>
          </a:p>
          <a:p>
            <a:pPr lvl="1"/>
            <a:endParaRPr lang="en-US" dirty="0"/>
          </a:p>
        </p:txBody>
      </p:sp>
    </p:spTree>
    <p:extLst>
      <p:ext uri="{BB962C8B-B14F-4D97-AF65-F5344CB8AC3E}">
        <p14:creationId xmlns:p14="http://schemas.microsoft.com/office/powerpoint/2010/main" val="87079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62843"/>
          </a:xfrm>
        </p:spPr>
        <p:txBody>
          <a:bodyPr>
            <a:normAutofit/>
          </a:bodyPr>
          <a:lstStyle/>
          <a:p>
            <a:r>
              <a:rPr lang="en-US" dirty="0"/>
              <a:t>Ciphers aren’t Codes!</a:t>
            </a:r>
          </a:p>
        </p:txBody>
      </p:sp>
      <p:sp>
        <p:nvSpPr>
          <p:cNvPr id="3" name="Content Placeholder 2"/>
          <p:cNvSpPr>
            <a:spLocks noGrp="1"/>
          </p:cNvSpPr>
          <p:nvPr>
            <p:ph idx="1"/>
          </p:nvPr>
        </p:nvSpPr>
        <p:spPr>
          <a:xfrm>
            <a:off x="0" y="1337481"/>
            <a:ext cx="9144000" cy="5268035"/>
          </a:xfrm>
        </p:spPr>
        <p:txBody>
          <a:bodyPr>
            <a:normAutofit fontScale="85000" lnSpcReduction="20000"/>
          </a:bodyPr>
          <a:lstStyle/>
          <a:p>
            <a:r>
              <a:rPr lang="en-US" dirty="0"/>
              <a:t>Many people use these words interchangeably, but they are actually quite different</a:t>
            </a:r>
          </a:p>
          <a:p>
            <a:pPr marL="0" indent="0">
              <a:buNone/>
            </a:pPr>
            <a:endParaRPr lang="en-US" dirty="0"/>
          </a:p>
          <a:p>
            <a:r>
              <a:rPr lang="en-US" dirty="0"/>
              <a:t>Cryptograms are and example of a “cipher” where each letter is replaced using an algorithm</a:t>
            </a:r>
          </a:p>
          <a:p>
            <a:endParaRPr lang="en-US" dirty="0"/>
          </a:p>
          <a:p>
            <a:r>
              <a:rPr lang="en-US" dirty="0"/>
              <a:t>To create a code, replace important words or phrases (like “factory” or “stormy weather”) with innocuous words like “banana”. That way, the recurring words can’t be used as a crib (for example “BOMB THE BANANA AT DAWN”)</a:t>
            </a:r>
          </a:p>
          <a:p>
            <a:endParaRPr lang="en-US" dirty="0"/>
          </a:p>
          <a:p>
            <a:r>
              <a:rPr lang="en-US" dirty="0"/>
              <a:t>Often, codes and ciphers are used together. First, the secret message is coded using word or phrase substitution. Then, a cipher replaces each letter</a:t>
            </a:r>
          </a:p>
          <a:p>
            <a:endParaRPr lang="en-US" dirty="0"/>
          </a:p>
        </p:txBody>
      </p:sp>
    </p:spTree>
    <p:extLst>
      <p:ext uri="{BB962C8B-B14F-4D97-AF65-F5344CB8AC3E}">
        <p14:creationId xmlns:p14="http://schemas.microsoft.com/office/powerpoint/2010/main" val="4042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62843"/>
          </a:xfrm>
        </p:spPr>
        <p:txBody>
          <a:bodyPr>
            <a:normAutofit/>
          </a:bodyPr>
          <a:lstStyle/>
          <a:p>
            <a:r>
              <a:rPr lang="en-US" dirty="0"/>
              <a:t>Pros and Cons of Codes</a:t>
            </a:r>
          </a:p>
        </p:txBody>
      </p:sp>
      <p:sp>
        <p:nvSpPr>
          <p:cNvPr id="3" name="Content Placeholder 2"/>
          <p:cNvSpPr>
            <a:spLocks noGrp="1"/>
          </p:cNvSpPr>
          <p:nvPr>
            <p:ph idx="1"/>
          </p:nvPr>
        </p:nvSpPr>
        <p:spPr>
          <a:xfrm>
            <a:off x="0" y="1337481"/>
            <a:ext cx="9144000" cy="5268035"/>
          </a:xfrm>
        </p:spPr>
        <p:txBody>
          <a:bodyPr>
            <a:normAutofit lnSpcReduction="10000"/>
          </a:bodyPr>
          <a:lstStyle/>
          <a:p>
            <a:r>
              <a:rPr lang="en-US" dirty="0"/>
              <a:t>Pro: Codes are theoretically uncrackable</a:t>
            </a:r>
          </a:p>
          <a:p>
            <a:pPr lvl="1"/>
            <a:r>
              <a:rPr lang="en-US" dirty="0"/>
              <a:t>For example “Buffalo </a:t>
            </a:r>
            <a:r>
              <a:rPr lang="en-US" dirty="0" err="1"/>
              <a:t>buffalo</a:t>
            </a:r>
            <a:r>
              <a:rPr lang="en-US" dirty="0"/>
              <a:t> </a:t>
            </a:r>
            <a:r>
              <a:rPr lang="en-US" dirty="0" err="1"/>
              <a:t>buffalo</a:t>
            </a:r>
            <a:r>
              <a:rPr lang="en-US" dirty="0"/>
              <a:t> </a:t>
            </a:r>
            <a:r>
              <a:rPr lang="en-US" dirty="0" err="1"/>
              <a:t>buffalo</a:t>
            </a:r>
            <a:r>
              <a:rPr lang="en-US" dirty="0"/>
              <a:t>” could mean “bomb the factory at dawn” if that’s what the codebook says. You </a:t>
            </a:r>
            <a:r>
              <a:rPr lang="en-US" dirty="0">
                <a:solidFill>
                  <a:srgbClr val="FF0000"/>
                </a:solidFill>
              </a:rPr>
              <a:t>HAVE</a:t>
            </a:r>
            <a:r>
              <a:rPr lang="en-US" dirty="0"/>
              <a:t> to have the codebook to unencrypt the message</a:t>
            </a:r>
          </a:p>
          <a:p>
            <a:pPr marL="0" indent="0">
              <a:buNone/>
            </a:pPr>
            <a:endParaRPr lang="en-US" dirty="0"/>
          </a:p>
          <a:p>
            <a:r>
              <a:rPr lang="en-US" dirty="0"/>
              <a:t>Con: Codes require a book to be distributed that is filled with a lookup chart of all the </a:t>
            </a:r>
            <a:r>
              <a:rPr lang="en-US" dirty="0" err="1"/>
              <a:t>codewords</a:t>
            </a:r>
            <a:r>
              <a:rPr lang="en-US" dirty="0"/>
              <a:t> and what they really mean. This can be difficult, especially since the codebook should be changed regularly for everyone in case the code was cracked</a:t>
            </a:r>
          </a:p>
          <a:p>
            <a:endParaRPr lang="en-US" dirty="0"/>
          </a:p>
        </p:txBody>
      </p:sp>
    </p:spTree>
    <p:extLst>
      <p:ext uri="{BB962C8B-B14F-4D97-AF65-F5344CB8AC3E}">
        <p14:creationId xmlns:p14="http://schemas.microsoft.com/office/powerpoint/2010/main" val="1622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8429</TotalTime>
  <Words>1601</Words>
  <Application>Microsoft Office PowerPoint</Application>
  <PresentationFormat>On-screen Show (4:3)</PresentationFormat>
  <Paragraphs>139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Arial</vt:lpstr>
      <vt:lpstr>Calibri</vt:lpstr>
      <vt:lpstr>Office Theme</vt:lpstr>
      <vt:lpstr>Introduction To Cryptography</vt:lpstr>
      <vt:lpstr>AS A TEENAGER, I LOVED “CRYPTOGRAMS”, DO YOU REMEMBER THOSE?</vt:lpstr>
      <vt:lpstr>AS A TEENAGER, I LOVED “CRYPTOGRAMS”, DO YOU REMEMBER THOSE?</vt:lpstr>
      <vt:lpstr>PowerPoint Presentation</vt:lpstr>
      <vt:lpstr>Historically, military ciphers made it much harder by:</vt:lpstr>
      <vt:lpstr>More ways to solve a cryptogram</vt:lpstr>
      <vt:lpstr>More ways to solve a cryptogram</vt:lpstr>
      <vt:lpstr>Ciphers aren’t Codes!</vt:lpstr>
      <vt:lpstr>Pros and Cons of Codes</vt:lpstr>
      <vt:lpstr>Distribution of Codes and Ciphers</vt:lpstr>
      <vt:lpstr>The History of Cryptography</vt:lpstr>
      <vt:lpstr>More on the Caesar Cipher</vt:lpstr>
      <vt:lpstr>One-time Pads</vt:lpstr>
      <vt:lpstr>Cipher Disks</vt:lpstr>
      <vt:lpstr>Vigenère Cipher</vt:lpstr>
      <vt:lpstr>How To Create a Vigenère</vt:lpstr>
      <vt:lpstr>How To Create a Vigenère</vt:lpstr>
      <vt:lpstr>How To Use a Vigenère</vt:lpstr>
      <vt:lpstr>Vigenère Tips and Tricks</vt:lpstr>
      <vt:lpstr>Transposition Ciphers</vt:lpstr>
      <vt:lpstr>Rail Fence Cipher</vt:lpstr>
      <vt:lpstr>Route Cipher</vt:lpstr>
      <vt:lpstr>Other Transposition Methods</vt:lpstr>
      <vt:lpstr>Row-column Transposition</vt:lpstr>
      <vt:lpstr>Double row-column transposition </vt:lpstr>
      <vt:lpstr>Case Study: Kyptos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Using Genetic Programming</dc:title>
  <dc:creator>Office 2004 Test Drive User</dc:creator>
  <cp:lastModifiedBy>PATRICK</cp:lastModifiedBy>
  <cp:revision>85</cp:revision>
  <dcterms:created xsi:type="dcterms:W3CDTF">2015-11-08T16:53:37Z</dcterms:created>
  <dcterms:modified xsi:type="dcterms:W3CDTF">2017-01-04T20:50:36Z</dcterms:modified>
</cp:coreProperties>
</file>