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70" r:id="rId7"/>
    <p:sldId id="274" r:id="rId8"/>
    <p:sldId id="275" r:id="rId9"/>
    <p:sldId id="262" r:id="rId10"/>
    <p:sldId id="277" r:id="rId11"/>
    <p:sldId id="276" r:id="rId12"/>
    <p:sldId id="278" r:id="rId13"/>
    <p:sldId id="279" r:id="rId14"/>
    <p:sldId id="281" r:id="rId15"/>
    <p:sldId id="280" r:id="rId16"/>
    <p:sldId id="282" r:id="rId17"/>
    <p:sldId id="283" r:id="rId18"/>
    <p:sldId id="284" r:id="rId19"/>
    <p:sldId id="265" r:id="rId20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inzen Marco (heinzma2)" initials="HM(" lastIdx="1" clrIdx="0">
    <p:extLst>
      <p:ext uri="{19B8F6BF-5375-455C-9EA6-DF929625EA0E}">
        <p15:presenceInfo xmlns:p15="http://schemas.microsoft.com/office/powerpoint/2012/main" userId="Heinzen Marco (heinzma2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501" autoAdjust="0"/>
  </p:normalViewPr>
  <p:slideViewPr>
    <p:cSldViewPr>
      <p:cViewPr>
        <p:scale>
          <a:sx n="70" d="100"/>
          <a:sy n="70" d="100"/>
        </p:scale>
        <p:origin x="65" y="3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3154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2T20:05:49.416" idx="1">
    <p:pos x="12804" y="2691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2T20:05:49.416" idx="1">
    <p:pos x="12804" y="2691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de-DE" noProof="0" dirty="0"/>
            <a:t>FPGA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de-DE" noProof="0" dirty="0"/>
            <a:t>Lautsprecher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de-DE" noProof="0" dirty="0"/>
            <a:t>Midi Piano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0A79EA-ED39-4C1C-AA01-1A2FD6A25E28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18E7382-8C64-48E0-8225-85B70E009A4A}">
      <dgm:prSet phldrT="[Text]"/>
      <dgm:spPr/>
      <dgm:t>
        <a:bodyPr/>
        <a:lstStyle/>
        <a:p>
          <a:r>
            <a:rPr lang="de-CH" dirty="0"/>
            <a:t>Coding</a:t>
          </a:r>
        </a:p>
      </dgm:t>
    </dgm:pt>
    <dgm:pt modelId="{AC280861-73ED-448F-AB1A-AAA58E6A11C0}" type="parTrans" cxnId="{6FEF4E90-A256-4FE2-8626-063AA9CEEE6F}">
      <dgm:prSet/>
      <dgm:spPr/>
      <dgm:t>
        <a:bodyPr/>
        <a:lstStyle/>
        <a:p>
          <a:endParaRPr lang="de-CH"/>
        </a:p>
      </dgm:t>
    </dgm:pt>
    <dgm:pt modelId="{B50D7B16-7765-49B2-840E-C6453046AD7F}" type="sibTrans" cxnId="{6FEF4E90-A256-4FE2-8626-063AA9CEEE6F}">
      <dgm:prSet/>
      <dgm:spPr/>
      <dgm:t>
        <a:bodyPr/>
        <a:lstStyle/>
        <a:p>
          <a:endParaRPr lang="de-CH"/>
        </a:p>
      </dgm:t>
    </dgm:pt>
    <dgm:pt modelId="{E1AC23A0-71BA-4322-9AE5-8B310DD3AD33}">
      <dgm:prSet phldrT="[Text]"/>
      <dgm:spPr/>
      <dgm:t>
        <a:bodyPr/>
        <a:lstStyle/>
        <a:p>
          <a:endParaRPr lang="de-CH" dirty="0"/>
        </a:p>
      </dgm:t>
    </dgm:pt>
    <dgm:pt modelId="{F680309C-CDD2-497A-A95E-B28918A4355C}" type="parTrans" cxnId="{8F5F9330-FDFE-43E7-88DD-5D50E87A8479}">
      <dgm:prSet/>
      <dgm:spPr/>
      <dgm:t>
        <a:bodyPr/>
        <a:lstStyle/>
        <a:p>
          <a:endParaRPr lang="de-CH"/>
        </a:p>
      </dgm:t>
    </dgm:pt>
    <dgm:pt modelId="{2C146F1F-29C5-426B-96CD-1A3B687AEA5A}" type="sibTrans" cxnId="{8F5F9330-FDFE-43E7-88DD-5D50E87A8479}">
      <dgm:prSet/>
      <dgm:spPr/>
      <dgm:t>
        <a:bodyPr/>
        <a:lstStyle/>
        <a:p>
          <a:endParaRPr lang="de-CH"/>
        </a:p>
      </dgm:t>
    </dgm:pt>
    <dgm:pt modelId="{B27E300C-75CF-4820-A239-21913099249A}">
      <dgm:prSet phldrT="[Text]"/>
      <dgm:spPr/>
      <dgm:t>
        <a:bodyPr/>
        <a:lstStyle/>
        <a:p>
          <a:r>
            <a:rPr lang="de-CH" dirty="0"/>
            <a:t>Simulation</a:t>
          </a:r>
        </a:p>
      </dgm:t>
    </dgm:pt>
    <dgm:pt modelId="{7A82E66C-564C-4A50-B975-EE9FA45113DC}" type="parTrans" cxnId="{934E2131-98C8-42BE-B61E-D17CA054E197}">
      <dgm:prSet/>
      <dgm:spPr/>
      <dgm:t>
        <a:bodyPr/>
        <a:lstStyle/>
        <a:p>
          <a:endParaRPr lang="de-CH"/>
        </a:p>
      </dgm:t>
    </dgm:pt>
    <dgm:pt modelId="{DFC6A042-163C-4EB2-8E24-2B4A7997716E}" type="sibTrans" cxnId="{934E2131-98C8-42BE-B61E-D17CA054E197}">
      <dgm:prSet/>
      <dgm:spPr/>
      <dgm:t>
        <a:bodyPr/>
        <a:lstStyle/>
        <a:p>
          <a:endParaRPr lang="de-CH"/>
        </a:p>
      </dgm:t>
    </dgm:pt>
    <dgm:pt modelId="{408CCEC8-ED5A-4DE9-BFDF-4E85FFF9B07C}">
      <dgm:prSet phldrT="[Text]" custT="1"/>
      <dgm:spPr/>
      <dgm:t>
        <a:bodyPr/>
        <a:lstStyle/>
        <a:p>
          <a:r>
            <a:rPr lang="de-DE" sz="1600" i="1" dirty="0" err="1"/>
            <a:t>ModelSim</a:t>
          </a:r>
          <a:r>
            <a:rPr lang="de-DE" sz="1600" i="1" dirty="0"/>
            <a:t>: </a:t>
          </a:r>
          <a:r>
            <a:rPr lang="de-DE" sz="1600" i="1" dirty="0" err="1"/>
            <a:t>Testbenches</a:t>
          </a:r>
          <a:r>
            <a:rPr lang="de-DE" sz="1600" dirty="0"/>
            <a:t> für die gesamte Schaltung als auch für einzelne Komponenten</a:t>
          </a:r>
          <a:endParaRPr lang="de-CH" sz="1600" dirty="0"/>
        </a:p>
      </dgm:t>
    </dgm:pt>
    <dgm:pt modelId="{904C4E63-7006-4A9C-9B9F-B22884710A99}" type="parTrans" cxnId="{DB54573C-4AFE-426D-A2FB-91190B2A2F7E}">
      <dgm:prSet/>
      <dgm:spPr/>
      <dgm:t>
        <a:bodyPr/>
        <a:lstStyle/>
        <a:p>
          <a:endParaRPr lang="de-CH"/>
        </a:p>
      </dgm:t>
    </dgm:pt>
    <dgm:pt modelId="{5F427BA9-E5AA-487B-A032-873DD3F70D0C}" type="sibTrans" cxnId="{DB54573C-4AFE-426D-A2FB-91190B2A2F7E}">
      <dgm:prSet/>
      <dgm:spPr/>
      <dgm:t>
        <a:bodyPr/>
        <a:lstStyle/>
        <a:p>
          <a:endParaRPr lang="de-CH"/>
        </a:p>
      </dgm:t>
    </dgm:pt>
    <dgm:pt modelId="{F33B5B19-E7A6-4417-8273-A01484FCBCFC}">
      <dgm:prSet phldrT="[Text]"/>
      <dgm:spPr/>
      <dgm:t>
        <a:bodyPr/>
        <a:lstStyle/>
        <a:p>
          <a:r>
            <a:rPr lang="de-CH" dirty="0"/>
            <a:t>Debugging</a:t>
          </a:r>
        </a:p>
      </dgm:t>
    </dgm:pt>
    <dgm:pt modelId="{00CB596A-4DF9-484C-AC54-FB8E381CAD27}" type="parTrans" cxnId="{CED5C829-C32F-4C32-A082-109D103C0116}">
      <dgm:prSet/>
      <dgm:spPr/>
      <dgm:t>
        <a:bodyPr/>
        <a:lstStyle/>
        <a:p>
          <a:endParaRPr lang="de-CH"/>
        </a:p>
      </dgm:t>
    </dgm:pt>
    <dgm:pt modelId="{379BA33B-F99B-474D-B25D-18E4BFB71B16}" type="sibTrans" cxnId="{CED5C829-C32F-4C32-A082-109D103C0116}">
      <dgm:prSet/>
      <dgm:spPr/>
      <dgm:t>
        <a:bodyPr/>
        <a:lstStyle/>
        <a:p>
          <a:endParaRPr lang="de-CH"/>
        </a:p>
      </dgm:t>
    </dgm:pt>
    <dgm:pt modelId="{F9622F17-F44F-4A9D-AEEA-DF41EB68533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1600" dirty="0"/>
            <a:t>Debugging: z.B. ein nicht korrekt angeschlossene 12.5MHz erkannt und im weiteren Verlauf behoben werden.</a:t>
          </a:r>
          <a:endParaRPr lang="de-CH" sz="1600" dirty="0"/>
        </a:p>
      </dgm:t>
    </dgm:pt>
    <dgm:pt modelId="{54B8246A-0F83-4671-876D-3AC452149DA2}" type="parTrans" cxnId="{C5D315FD-0C46-438A-A97A-3DEB49B09442}">
      <dgm:prSet/>
      <dgm:spPr/>
      <dgm:t>
        <a:bodyPr/>
        <a:lstStyle/>
        <a:p>
          <a:endParaRPr lang="de-CH"/>
        </a:p>
      </dgm:t>
    </dgm:pt>
    <dgm:pt modelId="{E4530252-2339-42E1-8D8B-3E141E4FFB37}" type="sibTrans" cxnId="{C5D315FD-0C46-438A-A97A-3DEB49B09442}">
      <dgm:prSet/>
      <dgm:spPr/>
      <dgm:t>
        <a:bodyPr/>
        <a:lstStyle/>
        <a:p>
          <a:endParaRPr lang="de-CH"/>
        </a:p>
      </dgm:t>
    </dgm:pt>
    <dgm:pt modelId="{97D1E496-63DC-4204-B7C0-7B6CC1396CCE}">
      <dgm:prSet phldrT="[Text]" custT="1"/>
      <dgm:spPr/>
      <dgm:t>
        <a:bodyPr/>
        <a:lstStyle/>
        <a:p>
          <a:r>
            <a:rPr lang="de-DE" sz="1600" dirty="0"/>
            <a:t>Simulationen :Datenübertragungen (</a:t>
          </a:r>
          <a:r>
            <a:rPr lang="de-DE" sz="1600" i="1" dirty="0"/>
            <a:t>I2S, I2C, Midi</a:t>
          </a:r>
          <a:r>
            <a:rPr lang="de-DE" sz="1600" dirty="0"/>
            <a:t>) mittels automatisierten Tests überprüft. </a:t>
          </a:r>
          <a:endParaRPr lang="de-CH" sz="1600" dirty="0"/>
        </a:p>
      </dgm:t>
    </dgm:pt>
    <dgm:pt modelId="{D4EC3356-3617-4740-A747-185D6718E7BA}" type="parTrans" cxnId="{8975B757-8362-471D-8DF8-8BF9061AE458}">
      <dgm:prSet/>
      <dgm:spPr/>
      <dgm:t>
        <a:bodyPr/>
        <a:lstStyle/>
        <a:p>
          <a:endParaRPr lang="de-CH"/>
        </a:p>
      </dgm:t>
    </dgm:pt>
    <dgm:pt modelId="{6273DB44-E4F9-4089-B3F8-CB077C3FEDAD}" type="sibTrans" cxnId="{8975B757-8362-471D-8DF8-8BF9061AE458}">
      <dgm:prSet/>
      <dgm:spPr/>
      <dgm:t>
        <a:bodyPr/>
        <a:lstStyle/>
        <a:p>
          <a:endParaRPr lang="de-CH"/>
        </a:p>
      </dgm:t>
    </dgm:pt>
    <dgm:pt modelId="{D038BCCE-849B-41DB-86F5-EE5F3AF560C7}">
      <dgm:prSet phldrT="[Text]" custT="1"/>
      <dgm:spPr/>
      <dgm:t>
        <a:bodyPr/>
        <a:lstStyle/>
        <a:p>
          <a:endParaRPr lang="de-CH" sz="1600" dirty="0"/>
        </a:p>
      </dgm:t>
    </dgm:pt>
    <dgm:pt modelId="{540FF44A-A3CF-4F5D-9E1F-6135B3534FFE}" type="parTrans" cxnId="{336EAC2A-FF22-4DE7-8781-C7AC2AFFBD9E}">
      <dgm:prSet/>
      <dgm:spPr/>
      <dgm:t>
        <a:bodyPr/>
        <a:lstStyle/>
        <a:p>
          <a:endParaRPr lang="de-CH"/>
        </a:p>
      </dgm:t>
    </dgm:pt>
    <dgm:pt modelId="{8971EA3E-439F-4E76-B1FB-C9DABF14633D}" type="sibTrans" cxnId="{336EAC2A-FF22-4DE7-8781-C7AC2AFFBD9E}">
      <dgm:prSet/>
      <dgm:spPr/>
      <dgm:t>
        <a:bodyPr/>
        <a:lstStyle/>
        <a:p>
          <a:endParaRPr lang="de-CH"/>
        </a:p>
      </dgm:t>
    </dgm:pt>
    <dgm:pt modelId="{0227562C-FEC7-4222-ABAB-F207326A827D}" type="pres">
      <dgm:prSet presAssocID="{210A79EA-ED39-4C1C-AA01-1A2FD6A25E2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9C7FA61A-44E5-46F5-AC2D-AA26FA19F89A}" type="pres">
      <dgm:prSet presAssocID="{E18E7382-8C64-48E0-8225-85B70E009A4A}" presName="Accent1" presStyleCnt="0"/>
      <dgm:spPr/>
    </dgm:pt>
    <dgm:pt modelId="{04B2F23F-795A-49A0-9111-33EA735968DC}" type="pres">
      <dgm:prSet presAssocID="{E18E7382-8C64-48E0-8225-85B70E009A4A}" presName="Accent" presStyleLbl="node1" presStyleIdx="0" presStyleCnt="3" custLinFactNeighborX="-94277" custLinFactNeighborY="-1779"/>
      <dgm:spPr/>
    </dgm:pt>
    <dgm:pt modelId="{67F7E892-8B7A-47EB-A106-4212FB91D005}" type="pres">
      <dgm:prSet presAssocID="{E18E7382-8C64-48E0-8225-85B70E009A4A}" presName="Child1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F7D7AA90-1E00-41CA-B8F4-6E06988E1387}" type="pres">
      <dgm:prSet presAssocID="{E18E7382-8C64-48E0-8225-85B70E009A4A}" presName="Parent1" presStyleLbl="revTx" presStyleIdx="1" presStyleCnt="6" custLinFactX="-69661" custLinFactNeighborX="-100000" custLinFactNeighborY="-6406">
        <dgm:presLayoutVars>
          <dgm:chMax val="1"/>
          <dgm:chPref val="1"/>
          <dgm:bulletEnabled val="1"/>
        </dgm:presLayoutVars>
      </dgm:prSet>
      <dgm:spPr/>
    </dgm:pt>
    <dgm:pt modelId="{5F6D4692-8D5B-4200-8273-B5A20C074BE2}" type="pres">
      <dgm:prSet presAssocID="{B27E300C-75CF-4820-A239-21913099249A}" presName="Accent2" presStyleCnt="0"/>
      <dgm:spPr/>
    </dgm:pt>
    <dgm:pt modelId="{5FC4E4E0-6DE9-4598-882F-F965454056F9}" type="pres">
      <dgm:prSet presAssocID="{B27E300C-75CF-4820-A239-21913099249A}" presName="Accent" presStyleLbl="node1" presStyleIdx="1" presStyleCnt="3" custLinFactNeighborX="-94277" custLinFactNeighborY="-1779"/>
      <dgm:spPr/>
    </dgm:pt>
    <dgm:pt modelId="{9C7B07EC-1C53-407B-B6EB-A6BCE50A8BED}" type="pres">
      <dgm:prSet presAssocID="{B27E300C-75CF-4820-A239-21913099249A}" presName="Child2" presStyleLbl="revTx" presStyleIdx="2" presStyleCnt="6" custScaleX="125194" custScaleY="213440" custLinFactNeighborX="-99163" custLinFactNeighborY="-88015">
        <dgm:presLayoutVars>
          <dgm:chMax val="0"/>
          <dgm:chPref val="0"/>
          <dgm:bulletEnabled val="1"/>
        </dgm:presLayoutVars>
      </dgm:prSet>
      <dgm:spPr/>
    </dgm:pt>
    <dgm:pt modelId="{E501D4A7-5910-46E5-BD1C-7C3E24014949}" type="pres">
      <dgm:prSet presAssocID="{B27E300C-75CF-4820-A239-21913099249A}" presName="Parent2" presStyleLbl="revTx" presStyleIdx="3" presStyleCnt="6" custLinFactX="-69661" custLinFactNeighborX="-100000" custLinFactNeighborY="-6406">
        <dgm:presLayoutVars>
          <dgm:chMax val="1"/>
          <dgm:chPref val="1"/>
          <dgm:bulletEnabled val="1"/>
        </dgm:presLayoutVars>
      </dgm:prSet>
      <dgm:spPr/>
    </dgm:pt>
    <dgm:pt modelId="{61FC18A2-F05C-427C-AB49-D3163B6C403D}" type="pres">
      <dgm:prSet presAssocID="{F33B5B19-E7A6-4417-8273-A01484FCBCFC}" presName="Accent3" presStyleCnt="0"/>
      <dgm:spPr/>
    </dgm:pt>
    <dgm:pt modelId="{FAB16734-AD0B-4904-BC65-A1F15DA1EAC5}" type="pres">
      <dgm:prSet presAssocID="{F33B5B19-E7A6-4417-8273-A01484FCBCFC}" presName="Accent" presStyleLbl="node1" presStyleIdx="2" presStyleCnt="3" custLinFactX="-9732" custLinFactNeighborX="-100000" custLinFactNeighborY="-2070"/>
      <dgm:spPr/>
    </dgm:pt>
    <dgm:pt modelId="{4454AB23-FEA6-49FA-A1BF-32CA663AA57A}" type="pres">
      <dgm:prSet presAssocID="{F33B5B19-E7A6-4417-8273-A01484FCBCFC}" presName="Child3" presStyleLbl="revTx" presStyleIdx="4" presStyleCnt="6" custScaleX="146178" custScaleY="177185" custLinFactX="-34962" custLinFactNeighborX="-100000" custLinFactNeighborY="27330">
        <dgm:presLayoutVars>
          <dgm:chMax val="0"/>
          <dgm:chPref val="0"/>
          <dgm:bulletEnabled val="1"/>
        </dgm:presLayoutVars>
      </dgm:prSet>
      <dgm:spPr/>
    </dgm:pt>
    <dgm:pt modelId="{23AB93E6-5896-4FBE-81FB-CD5FAD8D8287}" type="pres">
      <dgm:prSet presAssocID="{F33B5B19-E7A6-4417-8273-A01484FCBCFC}" presName="Parent3" presStyleLbl="revTx" presStyleIdx="5" presStyleCnt="6" custLinFactX="-69661" custLinFactNeighborX="-100000" custLinFactNeighborY="-6406">
        <dgm:presLayoutVars>
          <dgm:chMax val="1"/>
          <dgm:chPref val="1"/>
          <dgm:bulletEnabled val="1"/>
        </dgm:presLayoutVars>
      </dgm:prSet>
      <dgm:spPr/>
    </dgm:pt>
  </dgm:ptLst>
  <dgm:cxnLst>
    <dgm:cxn modelId="{2930CC0E-3941-4F7B-B0F9-42BD33F6895D}" type="presOf" srcId="{97D1E496-63DC-4204-B7C0-7B6CC1396CCE}" destId="{9C7B07EC-1C53-407B-B6EB-A6BCE50A8BED}" srcOrd="0" destOrd="2" presId="urn:microsoft.com/office/officeart/2009/layout/CircleArrowProcess"/>
    <dgm:cxn modelId="{CED5C829-C32F-4C32-A082-109D103C0116}" srcId="{210A79EA-ED39-4C1C-AA01-1A2FD6A25E28}" destId="{F33B5B19-E7A6-4417-8273-A01484FCBCFC}" srcOrd="2" destOrd="0" parTransId="{00CB596A-4DF9-484C-AC54-FB8E381CAD27}" sibTransId="{379BA33B-F99B-474D-B25D-18E4BFB71B16}"/>
    <dgm:cxn modelId="{336EAC2A-FF22-4DE7-8781-C7AC2AFFBD9E}" srcId="{B27E300C-75CF-4820-A239-21913099249A}" destId="{D038BCCE-849B-41DB-86F5-EE5F3AF560C7}" srcOrd="1" destOrd="0" parTransId="{540FF44A-A3CF-4F5D-9E1F-6135B3534FFE}" sibTransId="{8971EA3E-439F-4E76-B1FB-C9DABF14633D}"/>
    <dgm:cxn modelId="{8F5F9330-FDFE-43E7-88DD-5D50E87A8479}" srcId="{E18E7382-8C64-48E0-8225-85B70E009A4A}" destId="{E1AC23A0-71BA-4322-9AE5-8B310DD3AD33}" srcOrd="0" destOrd="0" parTransId="{F680309C-CDD2-497A-A95E-B28918A4355C}" sibTransId="{2C146F1F-29C5-426B-96CD-1A3B687AEA5A}"/>
    <dgm:cxn modelId="{934E2131-98C8-42BE-B61E-D17CA054E197}" srcId="{210A79EA-ED39-4C1C-AA01-1A2FD6A25E28}" destId="{B27E300C-75CF-4820-A239-21913099249A}" srcOrd="1" destOrd="0" parTransId="{7A82E66C-564C-4A50-B975-EE9FA45113DC}" sibTransId="{DFC6A042-163C-4EB2-8E24-2B4A7997716E}"/>
    <dgm:cxn modelId="{DB54573C-4AFE-426D-A2FB-91190B2A2F7E}" srcId="{B27E300C-75CF-4820-A239-21913099249A}" destId="{408CCEC8-ED5A-4DE9-BFDF-4E85FFF9B07C}" srcOrd="0" destOrd="0" parTransId="{904C4E63-7006-4A9C-9B9F-B22884710A99}" sibTransId="{5F427BA9-E5AA-487B-A032-873DD3F70D0C}"/>
    <dgm:cxn modelId="{8C900B64-159E-4A9B-9F17-5DD2E5D219BD}" type="presOf" srcId="{F9622F17-F44F-4A9D-AEEA-DF41EB68533A}" destId="{4454AB23-FEA6-49FA-A1BF-32CA663AA57A}" srcOrd="0" destOrd="0" presId="urn:microsoft.com/office/officeart/2009/layout/CircleArrowProcess"/>
    <dgm:cxn modelId="{F4884B67-650A-499E-AED4-8AB0514C276C}" type="presOf" srcId="{E1AC23A0-71BA-4322-9AE5-8B310DD3AD33}" destId="{67F7E892-8B7A-47EB-A106-4212FB91D005}" srcOrd="0" destOrd="0" presId="urn:microsoft.com/office/officeart/2009/layout/CircleArrowProcess"/>
    <dgm:cxn modelId="{1C530470-8FB9-4492-BA11-DBF5F1CE4B2F}" type="presOf" srcId="{408CCEC8-ED5A-4DE9-BFDF-4E85FFF9B07C}" destId="{9C7B07EC-1C53-407B-B6EB-A6BCE50A8BED}" srcOrd="0" destOrd="0" presId="urn:microsoft.com/office/officeart/2009/layout/CircleArrowProcess"/>
    <dgm:cxn modelId="{8975B757-8362-471D-8DF8-8BF9061AE458}" srcId="{B27E300C-75CF-4820-A239-21913099249A}" destId="{97D1E496-63DC-4204-B7C0-7B6CC1396CCE}" srcOrd="2" destOrd="0" parTransId="{D4EC3356-3617-4740-A747-185D6718E7BA}" sibTransId="{6273DB44-E4F9-4089-B3F8-CB077C3FEDAD}"/>
    <dgm:cxn modelId="{4C1E5559-BABC-4A8E-A74A-4A9D3B6762BD}" type="presOf" srcId="{B27E300C-75CF-4820-A239-21913099249A}" destId="{E501D4A7-5910-46E5-BD1C-7C3E24014949}" srcOrd="0" destOrd="0" presId="urn:microsoft.com/office/officeart/2009/layout/CircleArrowProcess"/>
    <dgm:cxn modelId="{6FEF4E90-A256-4FE2-8626-063AA9CEEE6F}" srcId="{210A79EA-ED39-4C1C-AA01-1A2FD6A25E28}" destId="{E18E7382-8C64-48E0-8225-85B70E009A4A}" srcOrd="0" destOrd="0" parTransId="{AC280861-73ED-448F-AB1A-AAA58E6A11C0}" sibTransId="{B50D7B16-7765-49B2-840E-C6453046AD7F}"/>
    <dgm:cxn modelId="{E16313A0-3AC7-48C8-B634-4F8B2A253751}" type="presOf" srcId="{F33B5B19-E7A6-4417-8273-A01484FCBCFC}" destId="{23AB93E6-5896-4FBE-81FB-CD5FAD8D8287}" srcOrd="0" destOrd="0" presId="urn:microsoft.com/office/officeart/2009/layout/CircleArrowProcess"/>
    <dgm:cxn modelId="{7E5A40AB-2C0B-44DB-A95C-9588E13C21F8}" type="presOf" srcId="{D038BCCE-849B-41DB-86F5-EE5F3AF560C7}" destId="{9C7B07EC-1C53-407B-B6EB-A6BCE50A8BED}" srcOrd="0" destOrd="1" presId="urn:microsoft.com/office/officeart/2009/layout/CircleArrowProcess"/>
    <dgm:cxn modelId="{09E209C2-AA62-46DA-9722-F3B203ED2F0C}" type="presOf" srcId="{E18E7382-8C64-48E0-8225-85B70E009A4A}" destId="{F7D7AA90-1E00-41CA-B8F4-6E06988E1387}" srcOrd="0" destOrd="0" presId="urn:microsoft.com/office/officeart/2009/layout/CircleArrowProcess"/>
    <dgm:cxn modelId="{2AD460E5-145C-4A08-BFAD-7D060692A6B7}" type="presOf" srcId="{210A79EA-ED39-4C1C-AA01-1A2FD6A25E28}" destId="{0227562C-FEC7-4222-ABAB-F207326A827D}" srcOrd="0" destOrd="0" presId="urn:microsoft.com/office/officeart/2009/layout/CircleArrowProcess"/>
    <dgm:cxn modelId="{C5D315FD-0C46-438A-A97A-3DEB49B09442}" srcId="{F33B5B19-E7A6-4417-8273-A01484FCBCFC}" destId="{F9622F17-F44F-4A9D-AEEA-DF41EB68533A}" srcOrd="0" destOrd="0" parTransId="{54B8246A-0F83-4671-876D-3AC452149DA2}" sibTransId="{E4530252-2339-42E1-8D8B-3E141E4FFB37}"/>
    <dgm:cxn modelId="{AEC52A28-C2ED-4EA3-83FA-EB751FBF0BBC}" type="presParOf" srcId="{0227562C-FEC7-4222-ABAB-F207326A827D}" destId="{9C7FA61A-44E5-46F5-AC2D-AA26FA19F89A}" srcOrd="0" destOrd="0" presId="urn:microsoft.com/office/officeart/2009/layout/CircleArrowProcess"/>
    <dgm:cxn modelId="{9DFAF968-E484-4A40-B143-9D23A2207543}" type="presParOf" srcId="{9C7FA61A-44E5-46F5-AC2D-AA26FA19F89A}" destId="{04B2F23F-795A-49A0-9111-33EA735968DC}" srcOrd="0" destOrd="0" presId="urn:microsoft.com/office/officeart/2009/layout/CircleArrowProcess"/>
    <dgm:cxn modelId="{7DD5EBC1-7507-4C17-B7A7-DB890D41FB99}" type="presParOf" srcId="{0227562C-FEC7-4222-ABAB-F207326A827D}" destId="{67F7E892-8B7A-47EB-A106-4212FB91D005}" srcOrd="1" destOrd="0" presId="urn:microsoft.com/office/officeart/2009/layout/CircleArrowProcess"/>
    <dgm:cxn modelId="{C9397F4C-10FB-4AAF-B6DA-0589A51DFF1F}" type="presParOf" srcId="{0227562C-FEC7-4222-ABAB-F207326A827D}" destId="{F7D7AA90-1E00-41CA-B8F4-6E06988E1387}" srcOrd="2" destOrd="0" presId="urn:microsoft.com/office/officeart/2009/layout/CircleArrowProcess"/>
    <dgm:cxn modelId="{2A51A3C5-A4AD-4424-806B-49FF41E63BE4}" type="presParOf" srcId="{0227562C-FEC7-4222-ABAB-F207326A827D}" destId="{5F6D4692-8D5B-4200-8273-B5A20C074BE2}" srcOrd="3" destOrd="0" presId="urn:microsoft.com/office/officeart/2009/layout/CircleArrowProcess"/>
    <dgm:cxn modelId="{ABF4A45E-F4E6-44BC-B4AA-67B68FECB1C2}" type="presParOf" srcId="{5F6D4692-8D5B-4200-8273-B5A20C074BE2}" destId="{5FC4E4E0-6DE9-4598-882F-F965454056F9}" srcOrd="0" destOrd="0" presId="urn:microsoft.com/office/officeart/2009/layout/CircleArrowProcess"/>
    <dgm:cxn modelId="{0838CD70-9831-43E2-92B9-2ACE5B71439D}" type="presParOf" srcId="{0227562C-FEC7-4222-ABAB-F207326A827D}" destId="{9C7B07EC-1C53-407B-B6EB-A6BCE50A8BED}" srcOrd="4" destOrd="0" presId="urn:microsoft.com/office/officeart/2009/layout/CircleArrowProcess"/>
    <dgm:cxn modelId="{C4C0B9F1-15A5-4C90-96E0-25A0C2FC873E}" type="presParOf" srcId="{0227562C-FEC7-4222-ABAB-F207326A827D}" destId="{E501D4A7-5910-46E5-BD1C-7C3E24014949}" srcOrd="5" destOrd="0" presId="urn:microsoft.com/office/officeart/2009/layout/CircleArrowProcess"/>
    <dgm:cxn modelId="{20452805-9A22-4BD4-B144-BF03057F6FD5}" type="presParOf" srcId="{0227562C-FEC7-4222-ABAB-F207326A827D}" destId="{61FC18A2-F05C-427C-AB49-D3163B6C403D}" srcOrd="6" destOrd="0" presId="urn:microsoft.com/office/officeart/2009/layout/CircleArrowProcess"/>
    <dgm:cxn modelId="{C5BBC035-8260-4599-B3E4-5E4A0DA012BE}" type="presParOf" srcId="{61FC18A2-F05C-427C-AB49-D3163B6C403D}" destId="{FAB16734-AD0B-4904-BC65-A1F15DA1EAC5}" srcOrd="0" destOrd="0" presId="urn:microsoft.com/office/officeart/2009/layout/CircleArrowProcess"/>
    <dgm:cxn modelId="{D21B6B84-EFB8-421F-9E96-5C3775E3849C}" type="presParOf" srcId="{0227562C-FEC7-4222-ABAB-F207326A827D}" destId="{4454AB23-FEA6-49FA-A1BF-32CA663AA57A}" srcOrd="7" destOrd="0" presId="urn:microsoft.com/office/officeart/2009/layout/CircleArrowProcess"/>
    <dgm:cxn modelId="{5C3C8658-BAB8-4EE5-9E63-3265370D7D35}" type="presParOf" srcId="{0227562C-FEC7-4222-ABAB-F207326A827D}" destId="{23AB93E6-5896-4FBE-81FB-CD5FAD8D8287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rtlCol="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noProof="0" dirty="0"/>
            <a:t>Midi Piano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rtlCol="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noProof="0" dirty="0"/>
            <a:t>FPGA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rtlCol="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noProof="0" dirty="0"/>
            <a:t>Lautsprecher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2F23F-795A-49A0-9111-33EA735968DC}">
      <dsp:nvSpPr>
        <dsp:cNvPr id="0" name=""/>
        <dsp:cNvSpPr/>
      </dsp:nvSpPr>
      <dsp:spPr>
        <a:xfrm>
          <a:off x="2001903" y="-41483"/>
          <a:ext cx="2331486" cy="233184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7E892-8B7A-47EB-A106-4212FB91D005}">
      <dsp:nvSpPr>
        <dsp:cNvPr id="0" name=""/>
        <dsp:cNvSpPr/>
      </dsp:nvSpPr>
      <dsp:spPr>
        <a:xfrm>
          <a:off x="6531883" y="695095"/>
          <a:ext cx="1398891" cy="932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CH" sz="1700" kern="1200" dirty="0"/>
        </a:p>
      </dsp:txBody>
      <dsp:txXfrm>
        <a:off x="6531883" y="695095"/>
        <a:ext cx="1398891" cy="932930"/>
      </dsp:txXfrm>
    </dsp:sp>
    <dsp:sp modelId="{F7D7AA90-1E00-41CA-B8F4-6E06988E1387}">
      <dsp:nvSpPr>
        <dsp:cNvPr id="0" name=""/>
        <dsp:cNvSpPr/>
      </dsp:nvSpPr>
      <dsp:spPr>
        <a:xfrm>
          <a:off x="2517230" y="800378"/>
          <a:ext cx="1295561" cy="647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/>
            <a:t>Coding</a:t>
          </a:r>
        </a:p>
      </dsp:txBody>
      <dsp:txXfrm>
        <a:off x="2517230" y="800378"/>
        <a:ext cx="1295561" cy="647625"/>
      </dsp:txXfrm>
    </dsp:sp>
    <dsp:sp modelId="{5FC4E4E0-6DE9-4598-882F-F965454056F9}">
      <dsp:nvSpPr>
        <dsp:cNvPr id="0" name=""/>
        <dsp:cNvSpPr/>
      </dsp:nvSpPr>
      <dsp:spPr>
        <a:xfrm>
          <a:off x="1354341" y="1298332"/>
          <a:ext cx="2331486" cy="233184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B07EC-1C53-407B-B6EB-A6BCE50A8BED}">
      <dsp:nvSpPr>
        <dsp:cNvPr id="0" name=""/>
        <dsp:cNvSpPr/>
      </dsp:nvSpPr>
      <dsp:spPr>
        <a:xfrm>
          <a:off x="4320481" y="692385"/>
          <a:ext cx="1751328" cy="1991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i="1" kern="1200" dirty="0" err="1"/>
            <a:t>ModelSim</a:t>
          </a:r>
          <a:r>
            <a:rPr lang="de-DE" sz="1600" i="1" kern="1200" dirty="0"/>
            <a:t>: </a:t>
          </a:r>
          <a:r>
            <a:rPr lang="de-DE" sz="1600" i="1" kern="1200" dirty="0" err="1"/>
            <a:t>Testbenches</a:t>
          </a:r>
          <a:r>
            <a:rPr lang="de-DE" sz="1600" kern="1200" dirty="0"/>
            <a:t> für die gesamte Schaltung als auch für einzelne Komponenten</a:t>
          </a: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Simulationen :Datenübertragungen (</a:t>
          </a:r>
          <a:r>
            <a:rPr lang="de-DE" sz="1600" i="1" kern="1200" dirty="0"/>
            <a:t>I2S, I2C, Midi</a:t>
          </a:r>
          <a:r>
            <a:rPr lang="de-DE" sz="1600" kern="1200" dirty="0"/>
            <a:t>) mittels automatisierten Tests überprüft. </a:t>
          </a:r>
          <a:endParaRPr lang="de-CH" sz="1600" kern="1200" dirty="0"/>
        </a:p>
      </dsp:txBody>
      <dsp:txXfrm>
        <a:off x="4320481" y="692385"/>
        <a:ext cx="1751328" cy="1991246"/>
      </dsp:txXfrm>
    </dsp:sp>
    <dsp:sp modelId="{E501D4A7-5910-46E5-BD1C-7C3E24014949}">
      <dsp:nvSpPr>
        <dsp:cNvPr id="0" name=""/>
        <dsp:cNvSpPr/>
      </dsp:nvSpPr>
      <dsp:spPr>
        <a:xfrm>
          <a:off x="1872295" y="2147944"/>
          <a:ext cx="1295561" cy="647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/>
            <a:t>Simulation</a:t>
          </a:r>
        </a:p>
      </dsp:txBody>
      <dsp:txXfrm>
        <a:off x="1872295" y="2147944"/>
        <a:ext cx="1295561" cy="647625"/>
      </dsp:txXfrm>
    </dsp:sp>
    <dsp:sp modelId="{FAB16734-AD0B-4904-BC65-A1F15DA1EAC5}">
      <dsp:nvSpPr>
        <dsp:cNvPr id="0" name=""/>
        <dsp:cNvSpPr/>
      </dsp:nvSpPr>
      <dsp:spPr>
        <a:xfrm>
          <a:off x="2167849" y="2798482"/>
          <a:ext cx="2003107" cy="200391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4AB23-FEA6-49FA-A1BF-32CA663AA57A}">
      <dsp:nvSpPr>
        <dsp:cNvPr id="0" name=""/>
        <dsp:cNvSpPr/>
      </dsp:nvSpPr>
      <dsp:spPr>
        <a:xfrm>
          <a:off x="4320920" y="3190861"/>
          <a:ext cx="2044871" cy="165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600" kern="1200" dirty="0"/>
            <a:t>Debugging: z.B. ein nicht korrekt angeschlossene 12.5MHz erkannt und im weiteren Verlauf behoben werden.</a:t>
          </a:r>
          <a:endParaRPr lang="de-CH" sz="1600" kern="1200" dirty="0"/>
        </a:p>
      </dsp:txBody>
      <dsp:txXfrm>
        <a:off x="4320920" y="3190861"/>
        <a:ext cx="2044871" cy="1653012"/>
      </dsp:txXfrm>
    </dsp:sp>
    <dsp:sp modelId="{23AB93E6-5896-4FBE-81FB-CD5FAD8D8287}">
      <dsp:nvSpPr>
        <dsp:cNvPr id="0" name=""/>
        <dsp:cNvSpPr/>
      </dsp:nvSpPr>
      <dsp:spPr>
        <a:xfrm>
          <a:off x="2520295" y="3497447"/>
          <a:ext cx="1295561" cy="647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/>
            <a:t>Debugging</a:t>
          </a:r>
        </a:p>
      </dsp:txBody>
      <dsp:txXfrm>
        <a:off x="2520295" y="3497447"/>
        <a:ext cx="1295561" cy="647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12.06.2019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66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25326" y="5509157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>
          <a:xfrm>
            <a:off x="1218882" y="6356352"/>
            <a:ext cx="2234618" cy="365125"/>
          </a:xfrm>
        </p:spPr>
        <p:txBody>
          <a:bodyPr rtlCol="0"/>
          <a:lstStyle>
            <a:lvl1pPr>
              <a:defRPr/>
            </a:lvl1pPr>
          </a:lstStyle>
          <a:p>
            <a:fld id="{E2987EBA-482F-4492-926F-16EDF83CB968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>
          <a:xfrm>
            <a:off x="2929027" y="6356352"/>
            <a:ext cx="5281824" cy="365125"/>
          </a:xfrm>
        </p:spPr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Strübi / Rutishauser ET18b</a:t>
            </a:r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>
          <a:xfrm>
            <a:off x="10563649" y="6356352"/>
            <a:ext cx="1015735" cy="365125"/>
          </a:xfrm>
        </p:spPr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955D2CC-0BBF-49D0-908D-82FDE5F25669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B9E7D7-E530-4B69-91FA-D250EE543C1B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97CEC9-AE91-4D6F-BE24-2AF5B980FCB0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B8B29A-4C1D-4A07-9E4A-59C9E00EE71A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349996" y="6356352"/>
            <a:ext cx="6385329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F0A2CD-4251-4F51-B3D8-C96D7F63374D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144E00-AB91-4D80-AAE1-A1519E0E4C4F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7BC34E-CC87-428B-981B-93F03CD32B9D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F66C82-0BC5-469A-AEFF-2715726264FC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31C1DE-6A2D-4B48-A1B8-28F708D22D39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A3A7AF-7FE1-4378-922F-1C5EEEF87CF6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B8B69-2AE6-4A8F-B58E-DA18ADBAD547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8948213-A633-4AF4-83ED-4BFE4613AAF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79964" y="6181531"/>
            <a:ext cx="858954" cy="53684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20042"/>
            <a:ext cx="8735325" cy="2000251"/>
          </a:xfrm>
        </p:spPr>
        <p:txBody>
          <a:bodyPr rtlCol="0"/>
          <a:lstStyle/>
          <a:p>
            <a:pPr rtl="0"/>
            <a:r>
              <a:rPr lang="de-DE" dirty="0" err="1"/>
              <a:t>fpga_synth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726749" y="2060848"/>
            <a:ext cx="8735325" cy="340508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de-DE" dirty="0" err="1"/>
              <a:t>Polyphonic</a:t>
            </a:r>
            <a:r>
              <a:rPr lang="de-DE" dirty="0"/>
              <a:t> Midi Synthesizer</a:t>
            </a:r>
          </a:p>
          <a:p>
            <a:pPr rtl="0"/>
            <a:r>
              <a:rPr lang="de-DE" dirty="0" err="1"/>
              <a:t>Implemented</a:t>
            </a:r>
            <a:r>
              <a:rPr lang="de-DE" dirty="0"/>
              <a:t> on FPGA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Dominic Strübi</a:t>
            </a:r>
          </a:p>
          <a:p>
            <a:pPr rtl="0"/>
            <a:r>
              <a:rPr lang="de-DE" dirty="0"/>
              <a:t>Claudio </a:t>
            </a:r>
            <a:r>
              <a:rPr lang="de-DE" dirty="0" err="1"/>
              <a:t>rutishauser</a:t>
            </a:r>
            <a:endParaRPr lang="de-DE" dirty="0"/>
          </a:p>
          <a:p>
            <a:pPr rtl="0"/>
            <a:r>
              <a:rPr lang="de-DE" dirty="0"/>
              <a:t>Marco </a:t>
            </a:r>
            <a:r>
              <a:rPr lang="de-DE" dirty="0" err="1"/>
              <a:t>heinzen</a:t>
            </a:r>
            <a:endParaRPr lang="de-DE" dirty="0"/>
          </a:p>
          <a:p>
            <a:pPr rtl="0"/>
            <a:endParaRPr lang="de-DE" dirty="0"/>
          </a:p>
          <a:p>
            <a:pPr rtl="0"/>
            <a:r>
              <a:rPr lang="de-DE" dirty="0"/>
              <a:t>Klasse ET18b DTP2</a:t>
            </a:r>
          </a:p>
          <a:p>
            <a:pPr rtl="0"/>
            <a:r>
              <a:rPr lang="de-DE" dirty="0"/>
              <a:t>Juni 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0B6AAF-E0EA-4AB2-B94C-A9974711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5F23E7-E91F-4084-901A-E49F7249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61445E2-F41E-449C-BB5E-1ABCCAC5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2F09-8A76-480B-943F-D1F5F8B79760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1026" name="Picture 2" descr="Bildergebnis fÃ¼r cyclone altera de2-115">
            <a:extLst>
              <a:ext uri="{FF2B5EF4-FFF2-40B4-BE49-F238E27FC236}">
                <a16:creationId xmlns:a16="http://schemas.microsoft.com/office/drawing/2014/main" id="{1A04E6BC-7C6D-41DC-964E-F706CFDEC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3468410"/>
            <a:ext cx="2641477" cy="166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midi piano dark background">
            <a:extLst>
              <a:ext uri="{FF2B5EF4-FFF2-40B4-BE49-F238E27FC236}">
                <a16:creationId xmlns:a16="http://schemas.microsoft.com/office/drawing/2014/main" id="{D7680DB7-9EA1-4F37-BA55-12358076D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46" y="693782"/>
            <a:ext cx="3888432" cy="224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Komponente: MIDI Controller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10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6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220D0-4DE3-4790-9BBB-C7F605C1B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501" y="918191"/>
            <a:ext cx="1394543" cy="138213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B65C034-1925-4DC5-8270-98122A08A813}"/>
              </a:ext>
            </a:extLst>
          </p:cNvPr>
          <p:cNvSpPr/>
          <p:nvPr/>
        </p:nvSpPr>
        <p:spPr>
          <a:xfrm>
            <a:off x="1557908" y="1628800"/>
            <a:ext cx="216024" cy="144016"/>
          </a:xfrm>
          <a:prstGeom prst="rect">
            <a:avLst/>
          </a:prstGeom>
          <a:solidFill>
            <a:schemeClr val="lt1">
              <a:alpha val="2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C05CA1-5A6F-432B-9436-E145D6999EDD}"/>
              </a:ext>
            </a:extLst>
          </p:cNvPr>
          <p:cNvSpPr txBox="1"/>
          <p:nvPr/>
        </p:nvSpPr>
        <p:spPr>
          <a:xfrm>
            <a:off x="2979538" y="918191"/>
            <a:ext cx="1962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übernimmt die umgewandelten, parallelisierten Midi Daten sowie das valid-Bit des </a:t>
            </a:r>
            <a:r>
              <a:rPr lang="de-DE" sz="1800" i="1" dirty="0"/>
              <a:t>Midi UART</a:t>
            </a:r>
            <a:r>
              <a:rPr lang="de-DE" sz="1800" dirty="0"/>
              <a:t> Blocks </a:t>
            </a:r>
            <a:endParaRPr lang="de-CH" sz="16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D83EC97-E1B2-4A5B-8A4D-AFE9E0BFF6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902978"/>
            <a:ext cx="6300828" cy="3395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16DF266-6DA6-41E5-AED6-514F2152D2B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3386858"/>
            <a:ext cx="3528392" cy="295925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0A7A1E7-236D-4ADD-BAA3-07C5AACDD6CF}"/>
              </a:ext>
            </a:extLst>
          </p:cNvPr>
          <p:cNvSpPr txBox="1"/>
          <p:nvPr/>
        </p:nvSpPr>
        <p:spPr>
          <a:xfrm>
            <a:off x="1218882" y="2966694"/>
            <a:ext cx="386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MIDI FSM </a:t>
            </a:r>
            <a:r>
              <a:rPr lang="de-DE" sz="1800" dirty="0"/>
              <a:t>(Finite State </a:t>
            </a:r>
            <a:r>
              <a:rPr lang="de-DE" sz="1800" dirty="0" err="1"/>
              <a:t>Machine</a:t>
            </a:r>
            <a:r>
              <a:rPr lang="de-DE" sz="1800" dirty="0"/>
              <a:t>). </a:t>
            </a:r>
            <a:endParaRPr lang="de-CH" sz="1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CA994E-E056-415C-ABFD-C34E78DA2734}"/>
              </a:ext>
            </a:extLst>
          </p:cNvPr>
          <p:cNvSpPr txBox="1"/>
          <p:nvPr/>
        </p:nvSpPr>
        <p:spPr>
          <a:xfrm>
            <a:off x="5014292" y="4365010"/>
            <a:ext cx="70076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Steuerung der Register und Buffer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Abhängig vom aktuellen Zustand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(</a:t>
            </a:r>
            <a:r>
              <a:rPr lang="de-DE" sz="1200" i="1" dirty="0"/>
              <a:t>MSB </a:t>
            </a:r>
            <a:r>
              <a:rPr lang="de-DE" sz="1200" dirty="0"/>
              <a:t>des empfangenen Bytes (Unterscheidung 1 = Signal- / 0 = Datenbyte)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In richtige Buffer schreiben und in den nächsten Zustand wechseln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immer zeitgleich wenn valid-Bit </a:t>
            </a:r>
            <a:r>
              <a:rPr lang="de-DE" sz="1200" i="1" dirty="0"/>
              <a:t>HIGH</a:t>
            </a:r>
            <a:r>
              <a:rPr lang="de-DE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Zustand </a:t>
            </a:r>
            <a:r>
              <a:rPr lang="de-DE" sz="1200" i="1" dirty="0"/>
              <a:t>wait_data2</a:t>
            </a:r>
            <a:r>
              <a:rPr lang="de-DE" sz="1200" dirty="0"/>
              <a:t> &amp;&amp; </a:t>
            </a:r>
            <a:r>
              <a:rPr lang="de-DE" sz="1200" i="1" dirty="0"/>
              <a:t>valid</a:t>
            </a:r>
            <a:r>
              <a:rPr lang="de-DE" sz="1200" dirty="0"/>
              <a:t>-Bit = </a:t>
            </a:r>
            <a:r>
              <a:rPr lang="de-DE" sz="1200" i="1" dirty="0"/>
              <a:t>HIGH  -&gt; </a:t>
            </a:r>
            <a:r>
              <a:rPr lang="de-DE" sz="1200" dirty="0"/>
              <a:t>komplettes Datenpaket empfangen &amp; in Buffer gelesen.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Buffer-Inhalt -&gt; </a:t>
            </a:r>
            <a:r>
              <a:rPr lang="de-DE" sz="1200" i="1" dirty="0"/>
              <a:t>Output Register </a:t>
            </a:r>
            <a:r>
              <a:rPr lang="de-DE" sz="1200" i="1" dirty="0" err="1"/>
              <a:t>Logic</a:t>
            </a:r>
            <a:r>
              <a:rPr lang="de-DE" sz="1200" dirty="0"/>
              <a:t> -&gt; Output-Register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Register Wahl  </a:t>
            </a:r>
            <a:r>
              <a:rPr lang="de-DE" sz="1200" dirty="0" err="1"/>
              <a:t>gemäss</a:t>
            </a:r>
            <a:r>
              <a:rPr lang="de-DE" sz="1200" dirty="0"/>
              <a:t> Status-Bits des Statusbytes = Midi Befehlen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Befehl </a:t>
            </a:r>
            <a:r>
              <a:rPr lang="de-DE" sz="1200" i="1" dirty="0"/>
              <a:t>Note On</a:t>
            </a:r>
            <a:r>
              <a:rPr lang="de-DE" sz="1200" dirty="0"/>
              <a:t> -&gt;  eines der zehn Register des Ton-Arrays mit den Werten beschrieben oder überschrieben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Befehl </a:t>
            </a:r>
            <a:r>
              <a:rPr lang="de-DE" sz="1200" i="1" dirty="0"/>
              <a:t>Note Off</a:t>
            </a:r>
            <a:r>
              <a:rPr lang="de-DE" sz="1200" dirty="0"/>
              <a:t> wird nach einem Registereintrag gesucht, der die entsprechende Tonhöhe enthält -&gt; 0 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35596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Komponente: Tongenerator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11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6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220D0-4DE3-4790-9BBB-C7F605C1B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938553"/>
            <a:ext cx="3168352" cy="314015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B65C034-1925-4DC5-8270-98122A08A813}"/>
              </a:ext>
            </a:extLst>
          </p:cNvPr>
          <p:cNvSpPr/>
          <p:nvPr/>
        </p:nvSpPr>
        <p:spPr>
          <a:xfrm>
            <a:off x="2336191" y="2132856"/>
            <a:ext cx="589869" cy="827836"/>
          </a:xfrm>
          <a:prstGeom prst="rect">
            <a:avLst/>
          </a:prstGeom>
          <a:solidFill>
            <a:schemeClr val="lt1">
              <a:alpha val="2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C05CA1-5A6F-432B-9436-E145D6999EDD}"/>
              </a:ext>
            </a:extLst>
          </p:cNvPr>
          <p:cNvSpPr txBox="1"/>
          <p:nvPr/>
        </p:nvSpPr>
        <p:spPr>
          <a:xfrm>
            <a:off x="1218882" y="4890717"/>
            <a:ext cx="10835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i="1" dirty="0"/>
              <a:t>Tone Generator</a:t>
            </a:r>
            <a:r>
              <a:rPr lang="de-DE" sz="1200" dirty="0"/>
              <a:t> erzeugt ein einzelner Ton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/>
              <a:t>Tonhöhe wird durch Note bestimmt (sieben-Bit-Signal: Midi: 1. Datenbyte der Midi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/>
              <a:t>128 verschiedene </a:t>
            </a:r>
            <a:r>
              <a:rPr lang="de-DE" sz="1200" dirty="0" err="1"/>
              <a:t>Tönhöhen</a:t>
            </a:r>
            <a:r>
              <a:rPr lang="de-DE" sz="1200" dirty="0"/>
              <a:t> / Noten (0-127)</a:t>
            </a:r>
            <a:br>
              <a:rPr lang="de-DE" sz="1200" dirty="0"/>
            </a:br>
            <a:r>
              <a:rPr lang="de-DE" sz="1200" dirty="0"/>
              <a:t>Unterblock </a:t>
            </a:r>
            <a:r>
              <a:rPr lang="de-DE" sz="1200" i="1" dirty="0"/>
              <a:t>midi2dds der zur Note entsprechende </a:t>
            </a:r>
            <a:r>
              <a:rPr lang="de-DE" sz="1200" i="1" dirty="0" err="1"/>
              <a:t>phi_incr</a:t>
            </a:r>
            <a:r>
              <a:rPr lang="de-DE" sz="1200" dirty="0"/>
              <a:t> Wert (=Frequenz) </a:t>
            </a:r>
            <a:br>
              <a:rPr lang="de-DE" sz="1200" dirty="0"/>
            </a:br>
            <a:r>
              <a:rPr lang="de-DE" sz="1200" i="1" dirty="0" err="1"/>
              <a:t>dds</a:t>
            </a:r>
            <a:r>
              <a:rPr lang="de-DE" sz="1200" dirty="0"/>
              <a:t> Block mit Hilfe einer Look Up Tabelle (</a:t>
            </a:r>
            <a:r>
              <a:rPr lang="de-DE" sz="1200" i="1" dirty="0"/>
              <a:t>LUT</a:t>
            </a:r>
            <a:r>
              <a:rPr lang="de-DE" sz="1200" dirty="0"/>
              <a:t>) den passenden 16-Bit Wert aus dem </a:t>
            </a:r>
            <a:r>
              <a:rPr lang="de-DE" sz="1200" dirty="0" err="1"/>
              <a:t>tone_gen_pkg</a:t>
            </a:r>
            <a:r>
              <a:rPr lang="de-DE" sz="1200" dirty="0"/>
              <a:t> herauszulesen und mittels des Signals </a:t>
            </a:r>
            <a:r>
              <a:rPr lang="de-DE" sz="1200" dirty="0" err="1"/>
              <a:t>dds_o</a:t>
            </a:r>
            <a:r>
              <a:rPr lang="de-DE" sz="1200" dirty="0"/>
              <a:t> bereitgestellt.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err="1"/>
              <a:t>dds_o</a:t>
            </a:r>
            <a:r>
              <a:rPr lang="de-DE" sz="1200" dirty="0"/>
              <a:t> verändert sich mit jeder Clock Periode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/>
              <a:t>es entsteht eine Sinuswelle mit der entsprechenden Frequenz (z.B. A3 = 440 Hz (f(t) = sin(w*t)). </a:t>
            </a:r>
            <a:endParaRPr lang="de-CH" sz="11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8E11602-CE9D-474A-9825-307EB4212C3C}"/>
              </a:ext>
            </a:extLst>
          </p:cNvPr>
          <p:cNvSpPr txBox="1"/>
          <p:nvPr/>
        </p:nvSpPr>
        <p:spPr>
          <a:xfrm>
            <a:off x="1218882" y="4253526"/>
            <a:ext cx="2608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Funktionsprinzip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382EA74-B454-427E-841C-17458D029C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60" y="962738"/>
            <a:ext cx="7200800" cy="3834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C5FACA4-D2F4-47A0-96F6-6AC72814B05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04" y="4176653"/>
            <a:ext cx="3300730" cy="1241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438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Komponente: Tongenerator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12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6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220D0-4DE3-4790-9BBB-C7F605C1B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938553"/>
            <a:ext cx="1944216" cy="192691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B65C034-1925-4DC5-8270-98122A08A813}"/>
              </a:ext>
            </a:extLst>
          </p:cNvPr>
          <p:cNvSpPr/>
          <p:nvPr/>
        </p:nvSpPr>
        <p:spPr>
          <a:xfrm>
            <a:off x="1911047" y="1657553"/>
            <a:ext cx="438950" cy="547311"/>
          </a:xfrm>
          <a:prstGeom prst="rect">
            <a:avLst/>
          </a:prstGeom>
          <a:solidFill>
            <a:schemeClr val="lt1">
              <a:alpha val="2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196A654-D1B8-4A33-BF64-ED4A961F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4543" y="809972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2049" name="Grafik 10">
            <a:extLst>
              <a:ext uri="{FF2B5EF4-FFF2-40B4-BE49-F238E27FC236}">
                <a16:creationId xmlns:a16="http://schemas.microsoft.com/office/drawing/2014/main" id="{54BF5575-DC5F-474E-B015-6D5C73BCE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2" y="938553"/>
            <a:ext cx="6044145" cy="227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121E5532-CDF3-4CA4-9824-63ED34F22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453" y="3444491"/>
            <a:ext cx="1036050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aus der Look Up Table wird die Sinuswelle in Form von diskreten 13-Bit-breiten Werten im Bereich -4096 bis +4095 in einem Array abgespeichert.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erzeugt Index</a:t>
            </a:r>
            <a:r>
              <a:rPr lang="de-DE" altLang="de-DE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um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LUT Wert mit Hilfe von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phi_incr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herauszulesen (es wird mit 48kHz-Clock-Zyklus um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phi_incr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hochgezählt)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 grösser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phi_incr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desto schneller wird das Array durchlaufen (und desto höher ist die Frequenz der erzeugten Sinuswelle)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ausgelesener Wert wird am Ausgang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dds_o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ausgegeben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17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Komponente: I2C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6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220D0-4DE3-4790-9BBB-C7F605C1B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938553"/>
            <a:ext cx="3168352" cy="314015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8C05CA1-5A6F-432B-9436-E145D6999EDD}"/>
              </a:ext>
            </a:extLst>
          </p:cNvPr>
          <p:cNvSpPr txBox="1"/>
          <p:nvPr/>
        </p:nvSpPr>
        <p:spPr>
          <a:xfrm>
            <a:off x="4913559" y="836712"/>
            <a:ext cx="614940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/>
              <a:t>I2C</a:t>
            </a:r>
            <a:r>
              <a:rPr lang="de-CH" dirty="0"/>
              <a:t>-Block steuert den Audio Codec mittels I2C Protokoll </a:t>
            </a:r>
          </a:p>
          <a:p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/>
              <a:t>Besteht aus </a:t>
            </a:r>
            <a:r>
              <a:rPr lang="de-CH" sz="2000" i="1" dirty="0"/>
              <a:t>Codec Controller</a:t>
            </a:r>
            <a:r>
              <a:rPr lang="de-CH" sz="2000" dirty="0"/>
              <a:t> und </a:t>
            </a:r>
            <a:r>
              <a:rPr lang="de-CH" sz="2000" i="1" dirty="0"/>
              <a:t>I2C-Master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i="1" dirty="0"/>
              <a:t>Codec Controller</a:t>
            </a:r>
            <a:r>
              <a:rPr lang="de-CH" sz="2000" dirty="0"/>
              <a:t> wählt aus einer Auswahl von vordefinierten Presets durch einen Array ein vordefiniertes Datenpaket aus und stellt dieses dem </a:t>
            </a:r>
            <a:r>
              <a:rPr lang="de-CH" sz="2000" i="1" dirty="0"/>
              <a:t>I2C-Master</a:t>
            </a:r>
            <a:r>
              <a:rPr lang="de-CH" sz="2000" dirty="0"/>
              <a:t> zur Verfügung.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/>
              <a:t>Dabei kann mit den Switches 0-3 am Board ausgewählt werden, ob der linke, der rechte oder beide analogen Audio Ausgangskanäle auf stumm geschaltet werden.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/>
              <a:t>Der </a:t>
            </a:r>
            <a:r>
              <a:rPr lang="de-CH" sz="2000" i="1" dirty="0"/>
              <a:t>I2C-Master</a:t>
            </a:r>
            <a:r>
              <a:rPr lang="de-CH" sz="2000" dirty="0"/>
              <a:t> wiederum schickt das Paket an den </a:t>
            </a:r>
            <a:r>
              <a:rPr lang="de-CH" sz="2000" i="1" dirty="0"/>
              <a:t>Audio-Codec</a:t>
            </a:r>
            <a:r>
              <a:rPr lang="de-CH" sz="2000" dirty="0"/>
              <a:t>.</a:t>
            </a:r>
          </a:p>
        </p:txBody>
      </p:sp>
      <p:sp>
        <p:nvSpPr>
          <p:cNvPr id="8" name="L-Form 7">
            <a:extLst>
              <a:ext uri="{FF2B5EF4-FFF2-40B4-BE49-F238E27FC236}">
                <a16:creationId xmlns:a16="http://schemas.microsoft.com/office/drawing/2014/main" id="{40F3108F-E6A8-4760-9C60-92FB6CB8F686}"/>
              </a:ext>
            </a:extLst>
          </p:cNvPr>
          <p:cNvSpPr/>
          <p:nvPr/>
        </p:nvSpPr>
        <p:spPr>
          <a:xfrm>
            <a:off x="1701924" y="2852936"/>
            <a:ext cx="1224136" cy="1008112"/>
          </a:xfrm>
          <a:prstGeom prst="corner">
            <a:avLst>
              <a:gd name="adj1" fmla="val 24572"/>
              <a:gd name="adj2" fmla="val 51481"/>
            </a:avLst>
          </a:prstGeom>
          <a:solidFill>
            <a:schemeClr val="lt1">
              <a:alpha val="2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/>
          </a:p>
        </p:txBody>
      </p:sp>
    </p:spTree>
    <p:extLst>
      <p:ext uri="{BB962C8B-B14F-4D97-AF65-F5344CB8AC3E}">
        <p14:creationId xmlns:p14="http://schemas.microsoft.com/office/powerpoint/2010/main" val="17944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Komponente: I2S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14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6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220D0-4DE3-4790-9BBB-C7F605C1B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908720"/>
            <a:ext cx="3168352" cy="314015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E1A0C8B-982C-496C-A827-5004792274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2" y="919323"/>
            <a:ext cx="6427770" cy="31593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878C966-F806-4CD0-B639-0CE910598A25}"/>
              </a:ext>
            </a:extLst>
          </p:cNvPr>
          <p:cNvSpPr/>
          <p:nvPr/>
        </p:nvSpPr>
        <p:spPr>
          <a:xfrm>
            <a:off x="2336191" y="3068960"/>
            <a:ext cx="517861" cy="432048"/>
          </a:xfrm>
          <a:prstGeom prst="rect">
            <a:avLst/>
          </a:prstGeom>
          <a:solidFill>
            <a:schemeClr val="lt1">
              <a:alpha val="2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8FAA49B-AD47-48F9-963E-42CCC1E82480}"/>
              </a:ext>
            </a:extLst>
          </p:cNvPr>
          <p:cNvSpPr txBox="1"/>
          <p:nvPr/>
        </p:nvSpPr>
        <p:spPr>
          <a:xfrm>
            <a:off x="765820" y="4221088"/>
            <a:ext cx="1177675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Audioübertragung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parallel-seriell- als auch seriell-parallel-Schnittstelle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Parallele Werte von </a:t>
            </a:r>
            <a:r>
              <a:rPr lang="de-CH" sz="1400" i="1" dirty="0" err="1"/>
              <a:t>dacdat_pl_i</a:t>
            </a:r>
            <a:r>
              <a:rPr lang="de-CH" sz="1400" i="1" dirty="0"/>
              <a:t>, </a:t>
            </a:r>
            <a:r>
              <a:rPr lang="de-CH" sz="1400" i="1" dirty="0" err="1"/>
              <a:t>dacdat_pr_i</a:t>
            </a:r>
            <a:r>
              <a:rPr lang="de-CH" sz="1400" dirty="0"/>
              <a:t> werden seriell an den </a:t>
            </a:r>
            <a:r>
              <a:rPr lang="de-CH" sz="1400" i="1" dirty="0"/>
              <a:t>Audio-Codec</a:t>
            </a:r>
            <a:r>
              <a:rPr lang="de-CH" sz="1400" dirty="0"/>
              <a:t> geschickt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Eingang </a:t>
            </a:r>
            <a:r>
              <a:rPr lang="de-CH" sz="1400" i="1" dirty="0" err="1"/>
              <a:t>dacdat_pl_i</a:t>
            </a:r>
            <a:r>
              <a:rPr lang="de-CH" sz="1400" dirty="0"/>
              <a:t> entspricht Amplitude des linken Audiokanals und </a:t>
            </a:r>
            <a:r>
              <a:rPr lang="de-CH" sz="1400" i="1" dirty="0" err="1"/>
              <a:t>dacdat_pr_i</a:t>
            </a:r>
            <a:r>
              <a:rPr lang="de-CH" sz="1400" dirty="0"/>
              <a:t> dem rechten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parallele Daten werden abwechselnd gesendet (zuerst links, dann rechts)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i="1" dirty="0" err="1"/>
              <a:t>bit_counter</a:t>
            </a:r>
            <a:r>
              <a:rPr lang="de-CH" sz="1400" dirty="0"/>
              <a:t>-Block, welcher einen 7-Bit-</a:t>
            </a:r>
            <a:r>
              <a:rPr lang="de-CH" sz="1400" i="1" dirty="0"/>
              <a:t>counter</a:t>
            </a:r>
            <a:r>
              <a:rPr lang="de-CH" sz="1400" dirty="0"/>
              <a:t> (0-127) auf den </a:t>
            </a:r>
            <a:r>
              <a:rPr lang="de-CH" sz="1400" i="1" dirty="0"/>
              <a:t>i2s </a:t>
            </a:r>
            <a:r>
              <a:rPr lang="de-CH" sz="1400" i="1" dirty="0" err="1"/>
              <a:t>decoder</a:t>
            </a:r>
            <a:r>
              <a:rPr lang="de-CH" sz="1400" dirty="0"/>
              <a:t> führt,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steuert damit indirekt den links-rechts Kanalwechsel.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Der </a:t>
            </a:r>
            <a:r>
              <a:rPr lang="de-CH" sz="1400" i="1" dirty="0"/>
              <a:t>i2s </a:t>
            </a:r>
            <a:r>
              <a:rPr lang="de-CH" sz="1400" i="1" dirty="0" err="1"/>
              <a:t>decoder</a:t>
            </a:r>
            <a:r>
              <a:rPr lang="de-CH" sz="1400" dirty="0"/>
              <a:t> erzeugt aus dem </a:t>
            </a:r>
            <a:r>
              <a:rPr lang="de-CH" sz="1400" dirty="0" err="1"/>
              <a:t>bit_counter</a:t>
            </a:r>
            <a:r>
              <a:rPr lang="de-CH" sz="1400" dirty="0"/>
              <a:t> die Signale </a:t>
            </a:r>
            <a:r>
              <a:rPr lang="de-CH" sz="1400" i="1" dirty="0" err="1"/>
              <a:t>load</a:t>
            </a:r>
            <a:r>
              <a:rPr lang="de-CH" sz="1400" dirty="0"/>
              <a:t>, </a:t>
            </a:r>
            <a:r>
              <a:rPr lang="de-CH" sz="1400" i="1" dirty="0" err="1"/>
              <a:t>shift_l</a:t>
            </a:r>
            <a:r>
              <a:rPr lang="de-CH" sz="1400" dirty="0"/>
              <a:t>, </a:t>
            </a:r>
            <a:r>
              <a:rPr lang="de-CH" sz="1400" i="1" dirty="0" err="1"/>
              <a:t>shift_r</a:t>
            </a:r>
            <a:r>
              <a:rPr lang="de-CH" sz="1400" dirty="0"/>
              <a:t>, und </a:t>
            </a:r>
            <a:r>
              <a:rPr lang="de-CH" sz="1400" dirty="0" err="1"/>
              <a:t>ws</a:t>
            </a:r>
            <a:r>
              <a:rPr lang="de-CH" sz="1400" dirty="0"/>
              <a:t> (</a:t>
            </a:r>
            <a:r>
              <a:rPr lang="de-CH" sz="1400" i="1" dirty="0" err="1"/>
              <a:t>word</a:t>
            </a:r>
            <a:r>
              <a:rPr lang="de-CH" sz="1400" i="1" dirty="0"/>
              <a:t> </a:t>
            </a:r>
            <a:r>
              <a:rPr lang="de-CH" sz="1400" i="1" dirty="0" err="1"/>
              <a:t>select</a:t>
            </a:r>
            <a:r>
              <a:rPr lang="de-CH" sz="1400" dirty="0"/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Das Signal </a:t>
            </a:r>
            <a:r>
              <a:rPr lang="de-CH" sz="1400" i="1" dirty="0" err="1"/>
              <a:t>ws</a:t>
            </a:r>
            <a:r>
              <a:rPr lang="de-CH" sz="1400" dirty="0"/>
              <a:t> signalisiert, ob das linke oder rechte Schieberegister aktiviert wird.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Das Signal </a:t>
            </a:r>
            <a:r>
              <a:rPr lang="de-CH" sz="1400" i="1" dirty="0" err="1"/>
              <a:t>load</a:t>
            </a:r>
            <a:r>
              <a:rPr lang="de-CH" sz="1400" dirty="0"/>
              <a:t>, wird jeweils auf </a:t>
            </a:r>
            <a:r>
              <a:rPr lang="de-CH" sz="1400" i="1" dirty="0"/>
              <a:t>HIGH</a:t>
            </a:r>
            <a:r>
              <a:rPr lang="de-CH" sz="1400" dirty="0"/>
              <a:t> gesetzt, wenn der </a:t>
            </a:r>
            <a:r>
              <a:rPr lang="de-CH" sz="1400" i="1" dirty="0" err="1"/>
              <a:t>counter</a:t>
            </a:r>
            <a:r>
              <a:rPr lang="de-CH" sz="1400" dirty="0"/>
              <a:t> auf 0 zurückgesetzt wird.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Im Zeitraum 0 und 63 des /-bit-counters wird das Signal </a:t>
            </a:r>
            <a:r>
              <a:rPr lang="de-CH" sz="1400" i="1" dirty="0" err="1"/>
              <a:t>shift_l</a:t>
            </a:r>
            <a:r>
              <a:rPr lang="de-CH" sz="1400" dirty="0"/>
              <a:t> auf HIGH gesetzt und somit mit dem linken Schieberegister geschoben,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analog wird im Zeitraum 64-127 das rechte Schieberegister mit </a:t>
            </a:r>
            <a:r>
              <a:rPr lang="de-CH" sz="1400" dirty="0" err="1"/>
              <a:t>shift_r</a:t>
            </a:r>
            <a:r>
              <a:rPr lang="de-CH" sz="1400" dirty="0"/>
              <a:t> aktiviert.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Die Übertragungsrate für die Ansteuerung des Audio Codec wird im Block mit einem </a:t>
            </a:r>
            <a:r>
              <a:rPr lang="de-CH" sz="1400" i="1" dirty="0" err="1"/>
              <a:t>modulo</a:t>
            </a:r>
            <a:r>
              <a:rPr lang="de-CH" sz="1400" i="1" dirty="0"/>
              <a:t> </a:t>
            </a:r>
            <a:r>
              <a:rPr lang="de-CH" sz="1400" i="1" dirty="0" err="1"/>
              <a:t>divder</a:t>
            </a:r>
            <a:r>
              <a:rPr lang="de-CH" sz="1400" dirty="0"/>
              <a:t> erzeugt und entspricht der halben 12.5MHz-Frequenz.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Die erzeugte Baudrate (</a:t>
            </a:r>
            <a:r>
              <a:rPr lang="de-CH" sz="1400" dirty="0" err="1"/>
              <a:t>bclk</a:t>
            </a:r>
            <a:r>
              <a:rPr lang="de-CH" sz="1400" dirty="0"/>
              <a:t>) wird als </a:t>
            </a:r>
            <a:r>
              <a:rPr lang="de-CH" sz="1400" i="1" dirty="0" err="1"/>
              <a:t>enable</a:t>
            </a:r>
            <a:r>
              <a:rPr lang="de-CH" sz="1400" dirty="0"/>
              <a:t> Signal auf die verschiedenen Schieberegister geführt.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Es wird lediglich dann geschoben, wenn </a:t>
            </a:r>
            <a:r>
              <a:rPr lang="de-CH" sz="1400" i="1" dirty="0" err="1"/>
              <a:t>enable</a:t>
            </a:r>
            <a:r>
              <a:rPr lang="de-CH" sz="1400" dirty="0"/>
              <a:t> </a:t>
            </a:r>
            <a:r>
              <a:rPr lang="de-CH" sz="1400" i="1" dirty="0"/>
              <a:t>HIGH</a:t>
            </a:r>
            <a:r>
              <a:rPr lang="de-CH" sz="1400" dirty="0"/>
              <a:t> 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Die seriellen Daten am Ausgang </a:t>
            </a:r>
            <a:r>
              <a:rPr lang="de-CH" sz="1400" i="1" dirty="0" err="1"/>
              <a:t>dacdat_s_o</a:t>
            </a:r>
            <a:r>
              <a:rPr lang="de-CH" sz="1400" dirty="0"/>
              <a:t> werden auf den </a:t>
            </a:r>
            <a:r>
              <a:rPr lang="de-CH" sz="1400" i="1" dirty="0"/>
              <a:t>Audio-Codec</a:t>
            </a:r>
            <a:r>
              <a:rPr lang="de-CH" sz="1400" dirty="0"/>
              <a:t> geführt.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SP-Schnittstelle können z.B. analoge Audio Eingangsdaten seriell empfangen und intern parallel gewandelt werden.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SP-Schnittstelle nur zu Testzwecken implementiert (Feedback-Loop)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96582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Tests: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15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FAC1B5C4-00A3-4390-BDA8-D8EABDB7A1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413811"/>
              </p:ext>
            </p:extLst>
          </p:nvPr>
        </p:nvGraphicFramePr>
        <p:xfrm>
          <a:off x="-98276" y="1512478"/>
          <a:ext cx="11806162" cy="4843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0E47202-DD35-4820-9A1E-6F2A5DDA7FF4}"/>
              </a:ext>
            </a:extLst>
          </p:cNvPr>
          <p:cNvSpPr txBox="1"/>
          <p:nvPr/>
        </p:nvSpPr>
        <p:spPr>
          <a:xfrm>
            <a:off x="1341884" y="893338"/>
            <a:ext cx="51578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Simulation, Hardware und Hörtest</a:t>
            </a:r>
            <a:endParaRPr lang="de-CH" sz="2800" dirty="0"/>
          </a:p>
          <a:p>
            <a:endParaRPr lang="de-CH" sz="2800" dirty="0"/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D080385B-4802-4C39-A57D-18D8E7589E8A}"/>
              </a:ext>
            </a:extLst>
          </p:cNvPr>
          <p:cNvSpPr txBox="1">
            <a:spLocks/>
          </p:cNvSpPr>
          <p:nvPr/>
        </p:nvSpPr>
        <p:spPr>
          <a:xfrm>
            <a:off x="8902724" y="2636912"/>
            <a:ext cx="10360501" cy="63408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Bild Sim</a:t>
            </a:r>
          </a:p>
        </p:txBody>
      </p:sp>
      <p:pic>
        <p:nvPicPr>
          <p:cNvPr id="14" name="Grafik 13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739892E-02E4-4530-9E46-069666C5DD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778" y="2097772"/>
            <a:ext cx="5352531" cy="26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1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75926" y="3501008"/>
            <a:ext cx="6760615" cy="2438400"/>
          </a:xfrm>
        </p:spPr>
        <p:txBody>
          <a:bodyPr rtlCol="0">
            <a:normAutofit/>
          </a:bodyPr>
          <a:lstStyle/>
          <a:p>
            <a:pPr rtl="0"/>
            <a:r>
              <a:rPr lang="de-DE" sz="6600" dirty="0"/>
              <a:t>DEMO &amp; FRAGEN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64B62DB-E198-496D-9ECD-10567F87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12F544-2A9E-47FE-A046-BAA671FC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16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892539-F8EB-4634-9869-5E9F86BD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61BD-AF3E-4402-A002-7037446150DD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8" name="Picture 2" descr="Alesis Q25">
            <a:extLst>
              <a:ext uri="{FF2B5EF4-FFF2-40B4-BE49-F238E27FC236}">
                <a16:creationId xmlns:a16="http://schemas.microsoft.com/office/drawing/2014/main" id="{E4A33639-C280-43C3-9918-08A6576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980728"/>
            <a:ext cx="7165244" cy="302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Inhaltsverzeichnis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 err="1"/>
              <a:t>Begrüssung</a:t>
            </a:r>
            <a:endParaRPr lang="de-DE" dirty="0"/>
          </a:p>
          <a:p>
            <a:pPr rtl="0"/>
            <a:r>
              <a:rPr lang="de-DE" dirty="0"/>
              <a:t>Überblick</a:t>
            </a:r>
          </a:p>
          <a:p>
            <a:pPr rtl="0"/>
            <a:r>
              <a:rPr lang="de-DE" dirty="0"/>
              <a:t>Features</a:t>
            </a:r>
          </a:p>
          <a:p>
            <a:pPr rtl="0"/>
            <a:r>
              <a:rPr lang="de-DE" dirty="0"/>
              <a:t>Blockschaltbild</a:t>
            </a:r>
          </a:p>
          <a:p>
            <a:pPr rtl="0"/>
            <a:r>
              <a:rPr lang="de-DE" dirty="0"/>
              <a:t>Komponenten</a:t>
            </a:r>
          </a:p>
          <a:p>
            <a:pPr rtl="0"/>
            <a:r>
              <a:rPr lang="de-DE" dirty="0"/>
              <a:t>Demonstration</a:t>
            </a:r>
          </a:p>
          <a:p>
            <a:pPr rtl="0"/>
            <a:r>
              <a:rPr lang="de-DE" dirty="0"/>
              <a:t>Fragen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3BC961-F02D-4CAC-9632-123E3C40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56EB56F-89FD-48E1-A10B-FB368B7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1FAF5-6BD0-4AE7-ABB7-76EF4344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EF3E-AA0A-400E-8B62-7E3155EAA546}" type="datetime1">
              <a:rPr lang="de-DE" smtClean="0"/>
              <a:t>12.06.2019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de-DE" dirty="0"/>
              <a:t>Basic </a:t>
            </a:r>
            <a:r>
              <a:rPr lang="de-DE" dirty="0" err="1"/>
              <a:t>Principle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Polyphonic</a:t>
            </a:r>
            <a:r>
              <a:rPr lang="de-DE" dirty="0"/>
              <a:t> Midi Synthesizer </a:t>
            </a:r>
            <a:r>
              <a:rPr lang="de-DE" dirty="0" err="1"/>
              <a:t>implemented</a:t>
            </a:r>
            <a:r>
              <a:rPr lang="de-DE" dirty="0"/>
              <a:t> on FPGA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r>
              <a:rPr lang="de-DE" dirty="0"/>
              <a:t>auf Klavier können bis zu 10 Töne gleichzeitig gespielt werden.</a:t>
            </a:r>
          </a:p>
          <a:p>
            <a:pPr rtl="0"/>
            <a:r>
              <a:rPr lang="de-DE" dirty="0"/>
              <a:t>Der mit VHDL konfigurierte FPGA empfängt Midi Signale und wandelt diese in Sinus Töne um</a:t>
            </a:r>
          </a:p>
          <a:p>
            <a:pPr rtl="0"/>
            <a:r>
              <a:rPr lang="de-DE" dirty="0"/>
              <a:t>Die digitalen Klänge werden analog über Lautsprecher ausgegeben</a:t>
            </a:r>
          </a:p>
        </p:txBody>
      </p:sp>
      <p:graphicFrame>
        <p:nvGraphicFramePr>
          <p:cNvPr id="5" name="Inhaltsplatzhalter 4" descr="Gestaffelter Prozess mit 3 Aufgaben, die untereinander angeordnet sind. Zwei abwärts gerichtete Pfeile zeigen den Fortschritt von der ersten zur zweiten und von der zweiten zur dritten Aufgabe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112418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4F770B-0B32-487A-9C10-3862FF31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E5163A-16CA-4BF7-85E2-72E33DC5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8F1B29-EE1F-4213-A0DB-7E1CC66C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71A9-BBA3-42E1-9C76-EB7CC695CDA7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F77244B-72C7-4288-B32D-2C42EE5306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8748" y="2060848"/>
            <a:ext cx="878725" cy="609997"/>
          </a:xfrm>
          <a:prstGeom prst="rect">
            <a:avLst/>
          </a:prstGeom>
        </p:spPr>
      </p:pic>
      <p:pic>
        <p:nvPicPr>
          <p:cNvPr id="9" name="Picture 2" descr="Bildergebnis fÃ¼r cyclone altera de2-115">
            <a:extLst>
              <a:ext uri="{FF2B5EF4-FFF2-40B4-BE49-F238E27FC236}">
                <a16:creationId xmlns:a16="http://schemas.microsoft.com/office/drawing/2014/main" id="{BB910E7C-A94B-43DF-BB42-1AE4BA471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6" y="3429000"/>
            <a:ext cx="1452062" cy="91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D2B77E1-923B-434E-9703-EA7BDAE833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8868" y="5229200"/>
            <a:ext cx="544004" cy="5151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FFB71A4-C45F-43F9-928C-505AC54410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97940" y="5229200"/>
            <a:ext cx="544004" cy="51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238C3-9BAB-427F-B4F5-AAAC8327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Features: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452FA1-6303-467E-B61F-9D46DB86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CEC9-AE91-4D6F-BE24-2AF5B980FCB0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31EC90-4DF7-4A86-99FB-A020744B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EC9E68-A3D3-43C1-A523-E14AC678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4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BA61420-59D8-4E4B-A0F8-C363A07B9799}"/>
              </a:ext>
            </a:extLst>
          </p:cNvPr>
          <p:cNvSpPr txBox="1">
            <a:spLocks/>
          </p:cNvSpPr>
          <p:nvPr/>
        </p:nvSpPr>
        <p:spPr>
          <a:xfrm>
            <a:off x="2566020" y="2996779"/>
            <a:ext cx="9872871" cy="13681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de-CH" b="1" dirty="0"/>
              <a:t>Tonerzeugung</a:t>
            </a:r>
            <a:r>
              <a:rPr lang="de-CH" dirty="0"/>
              <a:t> gemäss empfangenen MIDI-Befehlen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de-CH" b="1" dirty="0"/>
              <a:t>Polyphon: </a:t>
            </a:r>
            <a:r>
              <a:rPr lang="de-CH" dirty="0"/>
              <a:t>10 Töne gleichzeitig spielbar</a:t>
            </a:r>
          </a:p>
        </p:txBody>
      </p:sp>
    </p:spTree>
    <p:extLst>
      <p:ext uri="{BB962C8B-B14F-4D97-AF65-F5344CB8AC3E}">
        <p14:creationId xmlns:p14="http://schemas.microsoft.com/office/powerpoint/2010/main" val="256005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A0E13-D868-447A-9BFB-CAB2736D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332656"/>
            <a:ext cx="10360501" cy="490067"/>
          </a:xfrm>
        </p:spPr>
        <p:txBody>
          <a:bodyPr>
            <a:normAutofit fontScale="90000"/>
          </a:bodyPr>
          <a:lstStyle/>
          <a:p>
            <a:r>
              <a:rPr lang="de-CH" dirty="0"/>
              <a:t>Blockschaltbild:</a:t>
            </a:r>
          </a:p>
        </p:txBody>
      </p:sp>
      <p:pic>
        <p:nvPicPr>
          <p:cNvPr id="8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E41CB375-443A-43A4-B525-79D30708E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162446"/>
            <a:ext cx="6264696" cy="620894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D98E3E-ED55-4F20-8F95-A7863C40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CEC9-AE91-4D6F-BE24-2AF5B980FCB0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F1C54E-D2CA-4845-BDA9-3EDC62E1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2217B-C70D-4DF5-BC44-EFA0945D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39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Komponente: Infrastructure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6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6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220D0-4DE3-4790-9BBB-C7F605C1B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938553"/>
            <a:ext cx="3168352" cy="314015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B65C034-1925-4DC5-8270-98122A08A813}"/>
              </a:ext>
            </a:extLst>
          </p:cNvPr>
          <p:cNvSpPr/>
          <p:nvPr/>
        </p:nvSpPr>
        <p:spPr>
          <a:xfrm>
            <a:off x="1773932" y="1556792"/>
            <a:ext cx="1152128" cy="216024"/>
          </a:xfrm>
          <a:prstGeom prst="rect">
            <a:avLst/>
          </a:prstGeom>
          <a:solidFill>
            <a:schemeClr val="lt1">
              <a:alpha val="2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7B25D5-8C42-4803-AA27-62CA810543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84" y="938553"/>
            <a:ext cx="6120680" cy="536268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8C05CA1-5A6F-432B-9436-E145D6999EDD}"/>
              </a:ext>
            </a:extLst>
          </p:cNvPr>
          <p:cNvSpPr txBox="1"/>
          <p:nvPr/>
        </p:nvSpPr>
        <p:spPr>
          <a:xfrm>
            <a:off x="1413893" y="4437112"/>
            <a:ext cx="32403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/>
              <a:t>IO werden synchronisiert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/>
              <a:t>Interne 50 MHz Clock wird mit einem Modulo </a:t>
            </a:r>
            <a:r>
              <a:rPr lang="de-CH" sz="2000" dirty="0" err="1"/>
              <a:t>Divider</a:t>
            </a:r>
            <a:r>
              <a:rPr lang="de-CH" sz="2000" dirty="0"/>
              <a:t> Block auf 12.5 (1/4) reduziert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238C3-9BAB-427F-B4F5-AAAC8327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MIDI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452FA1-6303-467E-B61F-9D46DB86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CEC9-AE91-4D6F-BE24-2AF5B980FCB0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31EC90-4DF7-4A86-99FB-A020744B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EC9E68-A3D3-43C1-A523-E14AC678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BA61420-59D8-4E4B-A0F8-C363A07B9799}"/>
              </a:ext>
            </a:extLst>
          </p:cNvPr>
          <p:cNvSpPr txBox="1">
            <a:spLocks/>
          </p:cNvSpPr>
          <p:nvPr/>
        </p:nvSpPr>
        <p:spPr>
          <a:xfrm>
            <a:off x="1230594" y="1772816"/>
            <a:ext cx="9872871" cy="452323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Musical Instrument Digital Interface</a:t>
            </a:r>
            <a:endParaRPr lang="de-DE" dirty="0"/>
          </a:p>
          <a:p>
            <a:r>
              <a:rPr lang="de-DE" dirty="0"/>
              <a:t> Industriestandard </a:t>
            </a:r>
          </a:p>
          <a:p>
            <a:r>
              <a:rPr lang="de-DE" dirty="0"/>
              <a:t>Austausch musikalischer Steuerinformationen zwischen elektronischen Instrumenten, wie </a:t>
            </a:r>
          </a:p>
          <a:p>
            <a:r>
              <a:rPr lang="de-DE" dirty="0"/>
              <a:t>Standard umfasst die Beschaffenheit der erforderlichen Hardware als auch das Kommunikationsprotokoll für die zu übermittelnden Daten.</a:t>
            </a:r>
          </a:p>
          <a:p>
            <a:pPr marL="0" indent="0">
              <a:buNone/>
            </a:pPr>
            <a:r>
              <a:rPr lang="de-DE" dirty="0"/>
              <a:t>													 (midi.org)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23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4589A950-942B-428D-8F0E-1AA6CD39B31E}"/>
              </a:ext>
            </a:extLst>
          </p:cNvPr>
          <p:cNvSpPr/>
          <p:nvPr/>
        </p:nvSpPr>
        <p:spPr>
          <a:xfrm>
            <a:off x="1322371" y="4838794"/>
            <a:ext cx="9001000" cy="14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Komponente: MIDI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8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6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220D0-4DE3-4790-9BBB-C7F605C1B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938553"/>
            <a:ext cx="3168352" cy="314015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B65C034-1925-4DC5-8270-98122A08A813}"/>
              </a:ext>
            </a:extLst>
          </p:cNvPr>
          <p:cNvSpPr/>
          <p:nvPr/>
        </p:nvSpPr>
        <p:spPr>
          <a:xfrm>
            <a:off x="1745207" y="1908204"/>
            <a:ext cx="460773" cy="944732"/>
          </a:xfrm>
          <a:prstGeom prst="rect">
            <a:avLst/>
          </a:prstGeom>
          <a:solidFill>
            <a:schemeClr val="lt1">
              <a:alpha val="2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C05CA1-5A6F-432B-9436-E145D6999EDD}"/>
              </a:ext>
            </a:extLst>
          </p:cNvPr>
          <p:cNvSpPr txBox="1"/>
          <p:nvPr/>
        </p:nvSpPr>
        <p:spPr>
          <a:xfrm>
            <a:off x="5230316" y="836712"/>
            <a:ext cx="583264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synchronisierte (GPIO_26), serielle </a:t>
            </a:r>
            <a:r>
              <a:rPr lang="de-DE" i="1" dirty="0"/>
              <a:t>MIDI</a:t>
            </a:r>
            <a:r>
              <a:rPr lang="de-DE" dirty="0"/>
              <a:t>-Befehle empfangen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mit den Midi Befehlen den Ton-Array am Output ansteuern.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Der Block besteht aus zwei Unterblöcken: </a:t>
            </a:r>
            <a:r>
              <a:rPr lang="de-DE" i="1" dirty="0"/>
              <a:t>MIDI UART</a:t>
            </a:r>
            <a:r>
              <a:rPr lang="de-DE" dirty="0"/>
              <a:t> und </a:t>
            </a:r>
            <a:r>
              <a:rPr lang="de-DE" i="1" dirty="0"/>
              <a:t>MIDI Controller</a:t>
            </a:r>
            <a:r>
              <a:rPr lang="de-DE" dirty="0"/>
              <a:t>.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0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357572A-F840-49B7-A56C-835FCD5ABB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4941168"/>
            <a:ext cx="8702736" cy="116152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11602-CE9D-474A-9825-307EB4212C3C}"/>
              </a:ext>
            </a:extLst>
          </p:cNvPr>
          <p:cNvSpPr txBox="1"/>
          <p:nvPr/>
        </p:nvSpPr>
        <p:spPr>
          <a:xfrm>
            <a:off x="1218882" y="4253526"/>
            <a:ext cx="232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Midi Protokoll:</a:t>
            </a:r>
          </a:p>
        </p:txBody>
      </p:sp>
    </p:spTree>
    <p:extLst>
      <p:ext uri="{BB962C8B-B14F-4D97-AF65-F5344CB8AC3E}">
        <p14:creationId xmlns:p14="http://schemas.microsoft.com/office/powerpoint/2010/main" val="357221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Komponente: MIDI-UART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9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6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220D0-4DE3-4790-9BBB-C7F605C1B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938553"/>
            <a:ext cx="3168352" cy="314015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B65C034-1925-4DC5-8270-98122A08A813}"/>
              </a:ext>
            </a:extLst>
          </p:cNvPr>
          <p:cNvSpPr/>
          <p:nvPr/>
        </p:nvSpPr>
        <p:spPr>
          <a:xfrm>
            <a:off x="1745207" y="1908204"/>
            <a:ext cx="460773" cy="580122"/>
          </a:xfrm>
          <a:prstGeom prst="rect">
            <a:avLst/>
          </a:prstGeom>
          <a:solidFill>
            <a:schemeClr val="lt1">
              <a:alpha val="2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2336DAB2-FC1F-43C8-8703-FBCCB9E54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78133"/>
              </p:ext>
            </p:extLst>
          </p:nvPr>
        </p:nvGraphicFramePr>
        <p:xfrm>
          <a:off x="4931789" y="3551420"/>
          <a:ext cx="5339087" cy="1081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3732">
                  <a:extLst>
                    <a:ext uri="{9D8B030D-6E8A-4147-A177-3AD203B41FA5}">
                      <a16:colId xmlns:a16="http://schemas.microsoft.com/office/drawing/2014/main" val="1539477966"/>
                    </a:ext>
                  </a:extLst>
                </a:gridCol>
                <a:gridCol w="751475">
                  <a:extLst>
                    <a:ext uri="{9D8B030D-6E8A-4147-A177-3AD203B41FA5}">
                      <a16:colId xmlns:a16="http://schemas.microsoft.com/office/drawing/2014/main" val="134199833"/>
                    </a:ext>
                  </a:extLst>
                </a:gridCol>
                <a:gridCol w="1751666">
                  <a:extLst>
                    <a:ext uri="{9D8B030D-6E8A-4147-A177-3AD203B41FA5}">
                      <a16:colId xmlns:a16="http://schemas.microsoft.com/office/drawing/2014/main" val="1029608390"/>
                    </a:ext>
                  </a:extLst>
                </a:gridCol>
                <a:gridCol w="1922214">
                  <a:extLst>
                    <a:ext uri="{9D8B030D-6E8A-4147-A177-3AD203B41FA5}">
                      <a16:colId xmlns:a16="http://schemas.microsoft.com/office/drawing/2014/main" val="2926345977"/>
                    </a:ext>
                  </a:extLst>
                </a:gridCol>
              </a:tblGrid>
              <a:tr h="4000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Befehl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Status-Bits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Datenbyte 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Datenbyte 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extLst>
                  <a:ext uri="{0D108BD9-81ED-4DB2-BD59-A6C34878D82A}">
                    <a16:rowId xmlns:a16="http://schemas.microsoft.com/office/drawing/2014/main" val="1996495311"/>
                  </a:ext>
                </a:extLst>
              </a:tr>
              <a:tr h="3408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Note On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Tonhöhe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Anschlagsgeschwindigkeit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extLst>
                  <a:ext uri="{0D108BD9-81ED-4DB2-BD59-A6C34878D82A}">
                    <a16:rowId xmlns:a16="http://schemas.microsoft.com/office/drawing/2014/main" val="1731777242"/>
                  </a:ext>
                </a:extLst>
              </a:tr>
              <a:tr h="3408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Note Off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001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Tonhöhe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Entlastungsgeschwindigkeit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extLst>
                  <a:ext uri="{0D108BD9-81ED-4DB2-BD59-A6C34878D82A}">
                    <a16:rowId xmlns:a16="http://schemas.microsoft.com/office/drawing/2014/main" val="3205554996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33321A68-CF76-4321-8E89-B561E93AF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268" y="3145039"/>
            <a:ext cx="139489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Dieser 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MIDI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-Synthesizer unterstützt nur die folgenden Befehle: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05F0F73-824D-4148-AF88-6A70FFB32453}"/>
              </a:ext>
            </a:extLst>
          </p:cNvPr>
          <p:cNvSpPr/>
          <p:nvPr/>
        </p:nvSpPr>
        <p:spPr>
          <a:xfrm>
            <a:off x="4734277" y="870222"/>
            <a:ext cx="6092825" cy="18607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Empfänger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serielle Input Daten in Parallele Daten (acht parallelen Bits) umwandeln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-Bit bei vollständig empfangenen Daten</a:t>
            </a:r>
            <a:endParaRPr lang="de-CH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4C24E2A-1F5C-4543-A5D2-6C9DA9423733}"/>
              </a:ext>
            </a:extLst>
          </p:cNvPr>
          <p:cNvSpPr/>
          <p:nvPr/>
        </p:nvSpPr>
        <p:spPr>
          <a:xfrm>
            <a:off x="1322371" y="4838794"/>
            <a:ext cx="9001000" cy="14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248220C-FE14-43CB-BFCB-CE057F3418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4941168"/>
            <a:ext cx="8702736" cy="116152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B6C75B2-1091-4FF6-BEA7-D811A73438A6}"/>
              </a:ext>
            </a:extLst>
          </p:cNvPr>
          <p:cNvSpPr txBox="1"/>
          <p:nvPr/>
        </p:nvSpPr>
        <p:spPr>
          <a:xfrm>
            <a:off x="1218882" y="4253526"/>
            <a:ext cx="232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Midi Protokoll:</a:t>
            </a:r>
          </a:p>
        </p:txBody>
      </p:sp>
    </p:spTree>
    <p:extLst>
      <p:ext uri="{BB962C8B-B14F-4D97-AF65-F5344CB8AC3E}">
        <p14:creationId xmlns:p14="http://schemas.microsoft.com/office/powerpoint/2010/main" val="280690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 DTP2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Schaltkreise (Breitbild)</Template>
  <TotalTime>0</TotalTime>
  <Words>1085</Words>
  <Application>Microsoft Office PowerPoint</Application>
  <PresentationFormat>Benutzerdefiniert</PresentationFormat>
  <Paragraphs>180</Paragraphs>
  <Slides>16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Arial</vt:lpstr>
      <vt:lpstr>Calibri</vt:lpstr>
      <vt:lpstr>Technologie 16:9 DTP2</vt:lpstr>
      <vt:lpstr>fpga_synth</vt:lpstr>
      <vt:lpstr>Inhaltsverzeichnis</vt:lpstr>
      <vt:lpstr>Basic Principle: Polyphonic Midi Synthesizer implemented on FPGA</vt:lpstr>
      <vt:lpstr>Features:</vt:lpstr>
      <vt:lpstr>Blockschaltbild:</vt:lpstr>
      <vt:lpstr>Komponente: Infrastructure</vt:lpstr>
      <vt:lpstr>MIDI</vt:lpstr>
      <vt:lpstr>Komponente: MIDI</vt:lpstr>
      <vt:lpstr>Komponente: MIDI-UART</vt:lpstr>
      <vt:lpstr>Komponente: MIDI Controller</vt:lpstr>
      <vt:lpstr>Komponente: Tongenerator</vt:lpstr>
      <vt:lpstr>Komponente: Tongenerator</vt:lpstr>
      <vt:lpstr>Komponente: I2C</vt:lpstr>
      <vt:lpstr>Komponente: I2S</vt:lpstr>
      <vt:lpstr>Tests:</vt:lpstr>
      <vt:lpstr>DEMO &amp;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fpga_synth</dc:title>
  <dc:creator>T9aO2PJGBV@student.ethz.ch</dc:creator>
  <cp:lastModifiedBy>Heinzen Marco (heinzma2)</cp:lastModifiedBy>
  <cp:revision>3</cp:revision>
  <dcterms:created xsi:type="dcterms:W3CDTF">2019-06-12T11:15:33Z</dcterms:created>
  <dcterms:modified xsi:type="dcterms:W3CDTF">2019-06-13T21:46:09Z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