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1" r:id="rId6"/>
    <p:sldId id="262" r:id="rId7"/>
    <p:sldId id="263" r:id="rId8"/>
    <p:sldId id="265" r:id="rId9"/>
    <p:sldId id="267" r:id="rId10"/>
    <p:sldId id="268" r:id="rId11"/>
    <p:sldId id="269" r:id="rId12"/>
    <p:sldId id="271" r:id="rId13"/>
    <p:sldId id="273" r:id="rId14"/>
    <p:sldId id="274" r:id="rId15"/>
    <p:sldId id="275" r:id="rId16"/>
    <p:sldId id="277" r:id="rId17"/>
    <p:sldId id="278" r:id="rId18"/>
    <p:sldId id="279" r:id="rId19"/>
    <p:sldId id="280" r:id="rId20"/>
    <p:sldId id="281" r:id="rId21"/>
    <p:sldId id="282" r:id="rId22"/>
    <p:sldId id="283" r:id="rId23"/>
    <p:sldId id="28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AA4617-6EA7-43A8-9683-A3D9E19E4F8B}" v="110" dt="2022-02-11T14:22:59.112"/>
    <p1510:client id="{B9417A97-4F91-4130-9F92-9B79B260159F}" v="2" dt="2023-01-27T03:02:08.097"/>
    <p1510:client id="{D554868D-BC39-45CA-B84A-E88012B0CAB9}" v="92" dt="2023-01-27T03:10:35.5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7CB99E-9009-4630-8AB1-D3111F502F3D}" type="datetimeFigureOut">
              <a:rPr lang="en-SG" smtClean="0"/>
              <a:t>26/1/2023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A58650-2C9E-4B69-B7F8-841F132C7E27}" type="slidenum">
              <a:rPr lang="en-SG" smtClean="0"/>
              <a:t>‹#›</a:t>
            </a:fld>
            <a:endParaRPr lang="en-SG"/>
          </a:p>
        </p:txBody>
      </p:sp>
    </p:spTree>
    <p:extLst>
      <p:ext uri="{BB962C8B-B14F-4D97-AF65-F5344CB8AC3E}">
        <p14:creationId xmlns:p14="http://schemas.microsoft.com/office/powerpoint/2010/main" val="367408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93A58650-2C9E-4B69-B7F8-841F132C7E27}" type="slidenum">
              <a:rPr lang="en-SG" smtClean="0"/>
              <a:t>3</a:t>
            </a:fld>
            <a:endParaRPr lang="en-SG"/>
          </a:p>
        </p:txBody>
      </p:sp>
    </p:spTree>
    <p:extLst>
      <p:ext uri="{BB962C8B-B14F-4D97-AF65-F5344CB8AC3E}">
        <p14:creationId xmlns:p14="http://schemas.microsoft.com/office/powerpoint/2010/main" val="265567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93A58650-2C9E-4B69-B7F8-841F132C7E27}" type="slidenum">
              <a:rPr lang="en-SG" smtClean="0"/>
              <a:t>4</a:t>
            </a:fld>
            <a:endParaRPr lang="en-SG"/>
          </a:p>
        </p:txBody>
      </p:sp>
    </p:spTree>
    <p:extLst>
      <p:ext uri="{BB962C8B-B14F-4D97-AF65-F5344CB8AC3E}">
        <p14:creationId xmlns:p14="http://schemas.microsoft.com/office/powerpoint/2010/main" val="2886998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93A58650-2C9E-4B69-B7F8-841F132C7E27}" type="slidenum">
              <a:rPr lang="en-SG" smtClean="0"/>
              <a:t>5</a:t>
            </a:fld>
            <a:endParaRPr lang="en-SG"/>
          </a:p>
        </p:txBody>
      </p:sp>
    </p:spTree>
    <p:extLst>
      <p:ext uri="{BB962C8B-B14F-4D97-AF65-F5344CB8AC3E}">
        <p14:creationId xmlns:p14="http://schemas.microsoft.com/office/powerpoint/2010/main" val="1810575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304529-3527-4D5D-BFD4-9D6BA0479713}" type="datetimeFigureOut">
              <a:rPr lang="en-SG" smtClean="0"/>
              <a:t>26/1/2023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1FB03D4-2553-4C93-B491-35F7B233C68C}" type="slidenum">
              <a:rPr lang="en-SG" smtClean="0"/>
              <a:t>‹#›</a:t>
            </a:fld>
            <a:endParaRPr lang="en-SG"/>
          </a:p>
        </p:txBody>
      </p:sp>
    </p:spTree>
    <p:extLst>
      <p:ext uri="{BB962C8B-B14F-4D97-AF65-F5344CB8AC3E}">
        <p14:creationId xmlns:p14="http://schemas.microsoft.com/office/powerpoint/2010/main" val="2494891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304529-3527-4D5D-BFD4-9D6BA0479713}" type="datetimeFigureOut">
              <a:rPr lang="en-SG" smtClean="0"/>
              <a:t>26/1/2023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1FB03D4-2553-4C93-B491-35F7B233C68C}" type="slidenum">
              <a:rPr lang="en-SG" smtClean="0"/>
              <a:t>‹#›</a:t>
            </a:fld>
            <a:endParaRPr lang="en-SG"/>
          </a:p>
        </p:txBody>
      </p:sp>
    </p:spTree>
    <p:extLst>
      <p:ext uri="{BB962C8B-B14F-4D97-AF65-F5344CB8AC3E}">
        <p14:creationId xmlns:p14="http://schemas.microsoft.com/office/powerpoint/2010/main" val="390665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D304529-3527-4D5D-BFD4-9D6BA0479713}" type="datetimeFigureOut">
              <a:rPr lang="en-SG" smtClean="0"/>
              <a:t>26/1/2023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1FB03D4-2553-4C93-B491-35F7B233C68C}" type="slidenum">
              <a:rPr lang="en-SG" smtClean="0"/>
              <a:t>‹#›</a:t>
            </a:fld>
            <a:endParaRPr lang="en-SG"/>
          </a:p>
        </p:txBody>
      </p:sp>
    </p:spTree>
    <p:extLst>
      <p:ext uri="{BB962C8B-B14F-4D97-AF65-F5344CB8AC3E}">
        <p14:creationId xmlns:p14="http://schemas.microsoft.com/office/powerpoint/2010/main" val="299575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3D304529-3527-4D5D-BFD4-9D6BA0479713}" type="datetimeFigureOut">
              <a:rPr lang="en-SG" smtClean="0"/>
              <a:t>26/1/2023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81FB03D4-2553-4C93-B491-35F7B233C68C}" type="slidenum">
              <a:rPr lang="en-SG" smtClean="0"/>
              <a:t>‹#›</a:t>
            </a:fld>
            <a:endParaRPr lang="en-SG"/>
          </a:p>
        </p:txBody>
      </p:sp>
    </p:spTree>
    <p:extLst>
      <p:ext uri="{BB962C8B-B14F-4D97-AF65-F5344CB8AC3E}">
        <p14:creationId xmlns:p14="http://schemas.microsoft.com/office/powerpoint/2010/main" val="1485575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304529-3527-4D5D-BFD4-9D6BA0479713}" type="datetimeFigureOut">
              <a:rPr lang="en-SG" smtClean="0"/>
              <a:t>26/1/2023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1FB03D4-2553-4C93-B491-35F7B233C68C}" type="slidenum">
              <a:rPr lang="en-SG" smtClean="0"/>
              <a:t>‹#›</a:t>
            </a:fld>
            <a:endParaRPr lang="en-SG"/>
          </a:p>
        </p:txBody>
      </p:sp>
    </p:spTree>
    <p:extLst>
      <p:ext uri="{BB962C8B-B14F-4D97-AF65-F5344CB8AC3E}">
        <p14:creationId xmlns:p14="http://schemas.microsoft.com/office/powerpoint/2010/main" val="623385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304529-3527-4D5D-BFD4-9D6BA0479713}" type="datetimeFigureOut">
              <a:rPr lang="en-SG" smtClean="0"/>
              <a:t>26/1/2023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1FB03D4-2553-4C93-B491-35F7B233C68C}" type="slidenum">
              <a:rPr lang="en-SG" smtClean="0"/>
              <a:t>‹#›</a:t>
            </a:fld>
            <a:endParaRPr lang="en-SG"/>
          </a:p>
        </p:txBody>
      </p:sp>
    </p:spTree>
    <p:extLst>
      <p:ext uri="{BB962C8B-B14F-4D97-AF65-F5344CB8AC3E}">
        <p14:creationId xmlns:p14="http://schemas.microsoft.com/office/powerpoint/2010/main" val="423618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304529-3527-4D5D-BFD4-9D6BA0479713}" type="datetimeFigureOut">
              <a:rPr lang="en-SG" smtClean="0"/>
              <a:t>26/1/2023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1FB03D4-2553-4C93-B491-35F7B233C68C}" type="slidenum">
              <a:rPr lang="en-SG" smtClean="0"/>
              <a:t>‹#›</a:t>
            </a:fld>
            <a:endParaRPr lang="en-SG"/>
          </a:p>
        </p:txBody>
      </p:sp>
    </p:spTree>
    <p:extLst>
      <p:ext uri="{BB962C8B-B14F-4D97-AF65-F5344CB8AC3E}">
        <p14:creationId xmlns:p14="http://schemas.microsoft.com/office/powerpoint/2010/main" val="4090203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304529-3527-4D5D-BFD4-9D6BA0479713}" type="datetimeFigureOut">
              <a:rPr lang="en-SG" smtClean="0"/>
              <a:t>26/1/2023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1FB03D4-2553-4C93-B491-35F7B233C68C}" type="slidenum">
              <a:rPr lang="en-SG" smtClean="0"/>
              <a:t>‹#›</a:t>
            </a:fld>
            <a:endParaRPr lang="en-SG"/>
          </a:p>
        </p:txBody>
      </p:sp>
    </p:spTree>
    <p:extLst>
      <p:ext uri="{BB962C8B-B14F-4D97-AF65-F5344CB8AC3E}">
        <p14:creationId xmlns:p14="http://schemas.microsoft.com/office/powerpoint/2010/main" val="2969201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304529-3527-4D5D-BFD4-9D6BA0479713}" type="datetimeFigureOut">
              <a:rPr lang="en-SG" smtClean="0"/>
              <a:t>26/1/2023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1FB03D4-2553-4C93-B491-35F7B233C68C}" type="slidenum">
              <a:rPr lang="en-SG" smtClean="0"/>
              <a:t>‹#›</a:t>
            </a:fld>
            <a:endParaRPr lang="en-SG"/>
          </a:p>
        </p:txBody>
      </p:sp>
    </p:spTree>
    <p:extLst>
      <p:ext uri="{BB962C8B-B14F-4D97-AF65-F5344CB8AC3E}">
        <p14:creationId xmlns:p14="http://schemas.microsoft.com/office/powerpoint/2010/main" val="2391342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304529-3527-4D5D-BFD4-9D6BA0479713}" type="datetimeFigureOut">
              <a:rPr lang="en-SG" smtClean="0"/>
              <a:t>26/1/2023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81FB03D4-2553-4C93-B491-35F7B233C68C}" type="slidenum">
              <a:rPr lang="en-SG" smtClean="0"/>
              <a:t>‹#›</a:t>
            </a:fld>
            <a:endParaRPr lang="en-SG"/>
          </a:p>
        </p:txBody>
      </p:sp>
    </p:spTree>
    <p:extLst>
      <p:ext uri="{BB962C8B-B14F-4D97-AF65-F5344CB8AC3E}">
        <p14:creationId xmlns:p14="http://schemas.microsoft.com/office/powerpoint/2010/main" val="103109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304529-3527-4D5D-BFD4-9D6BA0479713}" type="datetimeFigureOut">
              <a:rPr lang="en-SG" smtClean="0"/>
              <a:t>26/1/2023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1FB03D4-2553-4C93-B491-35F7B233C68C}" type="slidenum">
              <a:rPr lang="en-SG" smtClean="0"/>
              <a:t>‹#›</a:t>
            </a:fld>
            <a:endParaRPr lang="en-SG"/>
          </a:p>
        </p:txBody>
      </p:sp>
    </p:spTree>
    <p:extLst>
      <p:ext uri="{BB962C8B-B14F-4D97-AF65-F5344CB8AC3E}">
        <p14:creationId xmlns:p14="http://schemas.microsoft.com/office/powerpoint/2010/main" val="3678310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04529-3527-4D5D-BFD4-9D6BA0479713}" type="datetimeFigureOut">
              <a:rPr lang="en-SG" smtClean="0"/>
              <a:t>26/1/2023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81FB03D4-2553-4C93-B491-35F7B233C68C}" type="slidenum">
              <a:rPr lang="en-SG" smtClean="0"/>
              <a:t>‹#›</a:t>
            </a:fld>
            <a:endParaRPr lang="en-SG"/>
          </a:p>
        </p:txBody>
      </p:sp>
    </p:spTree>
    <p:extLst>
      <p:ext uri="{BB962C8B-B14F-4D97-AF65-F5344CB8AC3E}">
        <p14:creationId xmlns:p14="http://schemas.microsoft.com/office/powerpoint/2010/main" val="3899450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304529-3527-4D5D-BFD4-9D6BA0479713}" type="datetimeFigureOut">
              <a:rPr lang="en-SG" smtClean="0"/>
              <a:t>26/1/2023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1FB03D4-2553-4C93-B491-35F7B233C68C}" type="slidenum">
              <a:rPr lang="en-SG" smtClean="0"/>
              <a:t>‹#›</a:t>
            </a:fld>
            <a:endParaRPr lang="en-SG"/>
          </a:p>
        </p:txBody>
      </p:sp>
    </p:spTree>
    <p:extLst>
      <p:ext uri="{BB962C8B-B14F-4D97-AF65-F5344CB8AC3E}">
        <p14:creationId xmlns:p14="http://schemas.microsoft.com/office/powerpoint/2010/main" val="3420714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3D304529-3527-4D5D-BFD4-9D6BA0479713}" type="datetimeFigureOut">
              <a:rPr lang="en-SG" smtClean="0"/>
              <a:t>26/1/2023</a:t>
            </a:fld>
            <a:endParaRPr lang="en-SG"/>
          </a:p>
        </p:txBody>
      </p:sp>
      <p:sp>
        <p:nvSpPr>
          <p:cNvPr id="6" name="Footer Placeholder 5"/>
          <p:cNvSpPr>
            <a:spLocks noGrp="1"/>
          </p:cNvSpPr>
          <p:nvPr>
            <p:ph type="ftr" sz="quarter" idx="11"/>
          </p:nvPr>
        </p:nvSpPr>
        <p:spPr>
          <a:xfrm>
            <a:off x="590396" y="6041362"/>
            <a:ext cx="3295413" cy="365125"/>
          </a:xfrm>
        </p:spPr>
        <p:txBody>
          <a:bodyPr/>
          <a:lstStyle/>
          <a:p>
            <a:endParaRPr lang="en-SG"/>
          </a:p>
        </p:txBody>
      </p:sp>
      <p:sp>
        <p:nvSpPr>
          <p:cNvPr id="7" name="Slide Number Placeholder 6"/>
          <p:cNvSpPr>
            <a:spLocks noGrp="1"/>
          </p:cNvSpPr>
          <p:nvPr>
            <p:ph type="sldNum" sz="quarter" idx="12"/>
          </p:nvPr>
        </p:nvSpPr>
        <p:spPr>
          <a:xfrm>
            <a:off x="4862689" y="5915888"/>
            <a:ext cx="1062155" cy="490599"/>
          </a:xfrm>
        </p:spPr>
        <p:txBody>
          <a:bodyPr/>
          <a:lstStyle/>
          <a:p>
            <a:fld id="{81FB03D4-2553-4C93-B491-35F7B233C68C}" type="slidenum">
              <a:rPr lang="en-SG" smtClean="0"/>
              <a:t>‹#›</a:t>
            </a:fld>
            <a:endParaRPr lang="en-SG"/>
          </a:p>
        </p:txBody>
      </p:sp>
    </p:spTree>
    <p:extLst>
      <p:ext uri="{BB962C8B-B14F-4D97-AF65-F5344CB8AC3E}">
        <p14:creationId xmlns:p14="http://schemas.microsoft.com/office/powerpoint/2010/main" val="2583876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SG"/>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3D304529-3527-4D5D-BFD4-9D6BA0479713}" type="datetimeFigureOut">
              <a:rPr lang="en-SG" smtClean="0"/>
              <a:t>26/1/2023</a:t>
            </a:fld>
            <a:endParaRPr lang="en-SG"/>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1FB03D4-2553-4C93-B491-35F7B233C68C}" type="slidenum">
              <a:rPr lang="en-SG" smtClean="0"/>
              <a:t>‹#›</a:t>
            </a:fld>
            <a:endParaRPr lang="en-SG"/>
          </a:p>
        </p:txBody>
      </p:sp>
    </p:spTree>
    <p:extLst>
      <p:ext uri="{BB962C8B-B14F-4D97-AF65-F5344CB8AC3E}">
        <p14:creationId xmlns:p14="http://schemas.microsoft.com/office/powerpoint/2010/main" val="42572563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signal-server-heroku.herokuapp.com/" TargetMode="External"/><Relationship Id="rId2" Type="http://schemas.openxmlformats.org/officeDocument/2006/relationships/hyperlink" Target="https://signal-staging-web.herokuapp.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ZhaoWu@gmail.com" TargetMode="External"/><Relationship Id="rId2" Type="http://schemas.openxmlformats.org/officeDocument/2006/relationships/hyperlink" Target="mailto:Andric.Ang@gmail.com" TargetMode="External"/><Relationship Id="rId1" Type="http://schemas.openxmlformats.org/officeDocument/2006/relationships/slideLayout" Target="../slideLayouts/slideLayout2.xml"/><Relationship Id="rId4" Type="http://schemas.openxmlformats.org/officeDocument/2006/relationships/hyperlink" Target="mailto:Steven@gmail.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27FAA-BAF5-48FE-83E8-C95C4BFE15B6}"/>
              </a:ext>
            </a:extLst>
          </p:cNvPr>
          <p:cNvSpPr>
            <a:spLocks noGrp="1"/>
          </p:cNvSpPr>
          <p:nvPr>
            <p:ph type="ctrTitle"/>
          </p:nvPr>
        </p:nvSpPr>
        <p:spPr/>
        <p:txBody>
          <a:bodyPr/>
          <a:lstStyle/>
          <a:p>
            <a:r>
              <a:rPr lang="en-SG" dirty="0"/>
              <a:t>Team Signal</a:t>
            </a:r>
            <a:br>
              <a:rPr lang="en-SG" dirty="0"/>
            </a:br>
            <a:r>
              <a:rPr lang="en-SG" dirty="0"/>
              <a:t>Your Sign Language Interpreter</a:t>
            </a:r>
          </a:p>
        </p:txBody>
      </p:sp>
      <p:sp>
        <p:nvSpPr>
          <p:cNvPr id="3" name="Subtitle 2">
            <a:extLst>
              <a:ext uri="{FF2B5EF4-FFF2-40B4-BE49-F238E27FC236}">
                <a16:creationId xmlns:a16="http://schemas.microsoft.com/office/drawing/2014/main" id="{94E7C48B-13E8-42AD-BA6E-54798B34CDFC}"/>
              </a:ext>
            </a:extLst>
          </p:cNvPr>
          <p:cNvSpPr>
            <a:spLocks noGrp="1"/>
          </p:cNvSpPr>
          <p:nvPr>
            <p:ph type="subTitle" idx="1"/>
          </p:nvPr>
        </p:nvSpPr>
        <p:spPr>
          <a:xfrm>
            <a:off x="810001" y="5280846"/>
            <a:ext cx="10572000" cy="1373954"/>
          </a:xfrm>
        </p:spPr>
        <p:txBody>
          <a:bodyPr>
            <a:normAutofit/>
          </a:bodyPr>
          <a:lstStyle/>
          <a:p>
            <a:endParaRPr lang="en-SG" dirty="0"/>
          </a:p>
          <a:p>
            <a:r>
              <a:rPr lang="en-SG" dirty="0"/>
              <a:t>Members: Andric Ang</a:t>
            </a:r>
            <a:endParaRPr lang="en-US" dirty="0"/>
          </a:p>
          <a:p>
            <a:r>
              <a:rPr lang="en-SG" dirty="0"/>
              <a:t>                  Wong Zhao Wu</a:t>
            </a:r>
          </a:p>
        </p:txBody>
      </p:sp>
    </p:spTree>
    <p:extLst>
      <p:ext uri="{BB962C8B-B14F-4D97-AF65-F5344CB8AC3E}">
        <p14:creationId xmlns:p14="http://schemas.microsoft.com/office/powerpoint/2010/main" val="1645980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0B3FB5-CF28-4AA6-953F-C7946811F65B}"/>
              </a:ext>
            </a:extLst>
          </p:cNvPr>
          <p:cNvSpPr>
            <a:spLocks noGrp="1"/>
          </p:cNvSpPr>
          <p:nvPr>
            <p:ph type="title"/>
          </p:nvPr>
        </p:nvSpPr>
        <p:spPr>
          <a:xfrm>
            <a:off x="810000" y="447188"/>
            <a:ext cx="5039035" cy="1559412"/>
          </a:xfrm>
        </p:spPr>
        <p:txBody>
          <a:bodyPr>
            <a:normAutofit/>
          </a:bodyPr>
          <a:lstStyle/>
          <a:p>
            <a:r>
              <a:rPr lang="en-SG" dirty="0"/>
              <a:t>Predicting </a:t>
            </a:r>
            <a:r>
              <a:rPr lang="en-SG" dirty="0" err="1"/>
              <a:t>Handsigns</a:t>
            </a:r>
            <a:endParaRPr lang="en-SG" dirty="0"/>
          </a:p>
        </p:txBody>
      </p:sp>
      <p:sp>
        <p:nvSpPr>
          <p:cNvPr id="9" name="Content Placeholder 10">
            <a:extLst>
              <a:ext uri="{FF2B5EF4-FFF2-40B4-BE49-F238E27FC236}">
                <a16:creationId xmlns:a16="http://schemas.microsoft.com/office/drawing/2014/main" id="{792DBF71-CFBB-4D32-A870-CECAED777902}"/>
              </a:ext>
            </a:extLst>
          </p:cNvPr>
          <p:cNvSpPr>
            <a:spLocks noGrp="1"/>
          </p:cNvSpPr>
          <p:nvPr>
            <p:ph idx="1"/>
          </p:nvPr>
        </p:nvSpPr>
        <p:spPr>
          <a:xfrm>
            <a:off x="818712" y="2413000"/>
            <a:ext cx="5016259" cy="3632200"/>
          </a:xfrm>
        </p:spPr>
        <p:txBody>
          <a:bodyPr>
            <a:normAutofit/>
          </a:bodyPr>
          <a:lstStyle/>
          <a:p>
            <a:r>
              <a:rPr lang="en-US" dirty="0"/>
              <a:t>During the video call, our AI will be automatically tracking where your hands are as long as its within frame of the camera</a:t>
            </a:r>
          </a:p>
          <a:p>
            <a:r>
              <a:rPr lang="en-US" dirty="0"/>
              <a:t>When our AI detects your hand, it will show a green bounding box that is surrounding your hand and will track where you move it</a:t>
            </a:r>
          </a:p>
          <a:p>
            <a:r>
              <a:rPr lang="en-US" dirty="0"/>
              <a:t>If you press space to predict and our AI is unable to detect your hand, it will show the alert “Hand is not found!”</a:t>
            </a:r>
          </a:p>
        </p:txBody>
      </p:sp>
      <p:sp>
        <p:nvSpPr>
          <p:cNvPr id="21"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6F1952E-FF69-4490-87E0-1B861534CB38}"/>
              </a:ext>
            </a:extLst>
          </p:cNvPr>
          <p:cNvPicPr>
            <a:picLocks noChangeAspect="1"/>
          </p:cNvPicPr>
          <p:nvPr/>
        </p:nvPicPr>
        <p:blipFill rotWithShape="1">
          <a:blip r:embed="rId2"/>
          <a:srcRect r="2" b="4950"/>
          <a:stretch/>
        </p:blipFill>
        <p:spPr>
          <a:xfrm>
            <a:off x="7449581" y="978160"/>
            <a:ext cx="3747105" cy="2056879"/>
          </a:xfrm>
          <a:prstGeom prst="rect">
            <a:avLst/>
          </a:prstGeom>
        </p:spPr>
      </p:pic>
      <p:pic>
        <p:nvPicPr>
          <p:cNvPr id="5" name="Content Placeholder 4">
            <a:extLst>
              <a:ext uri="{FF2B5EF4-FFF2-40B4-BE49-F238E27FC236}">
                <a16:creationId xmlns:a16="http://schemas.microsoft.com/office/drawing/2014/main" id="{00103964-1FBE-4A71-9F06-FF11401D5686}"/>
              </a:ext>
            </a:extLst>
          </p:cNvPr>
          <p:cNvPicPr>
            <a:picLocks noChangeAspect="1"/>
          </p:cNvPicPr>
          <p:nvPr/>
        </p:nvPicPr>
        <p:blipFill rotWithShape="1">
          <a:blip r:embed="rId3"/>
          <a:srcRect l="409" t="11758" r="-413" b="26176"/>
          <a:stretch/>
        </p:blipFill>
        <p:spPr>
          <a:xfrm>
            <a:off x="7433980" y="3054558"/>
            <a:ext cx="3778306" cy="2825281"/>
          </a:xfrm>
          <a:prstGeom prst="rect">
            <a:avLst/>
          </a:prstGeom>
        </p:spPr>
      </p:pic>
    </p:spTree>
    <p:extLst>
      <p:ext uri="{BB962C8B-B14F-4D97-AF65-F5344CB8AC3E}">
        <p14:creationId xmlns:p14="http://schemas.microsoft.com/office/powerpoint/2010/main" val="3545333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A975F73-5D7D-41B1-A52D-BBEC8194A802}"/>
              </a:ext>
            </a:extLst>
          </p:cNvPr>
          <p:cNvSpPr>
            <a:spLocks noGrp="1"/>
          </p:cNvSpPr>
          <p:nvPr>
            <p:ph type="title"/>
          </p:nvPr>
        </p:nvSpPr>
        <p:spPr>
          <a:xfrm>
            <a:off x="458092" y="1308432"/>
            <a:ext cx="3444211" cy="4241136"/>
          </a:xfrm>
        </p:spPr>
        <p:txBody>
          <a:bodyPr vert="horz" lIns="91440" tIns="45720" rIns="91440" bIns="45720" rtlCol="0" anchor="t">
            <a:normAutofit fontScale="90000"/>
          </a:bodyPr>
          <a:lstStyle/>
          <a:p>
            <a:r>
              <a:rPr lang="en-US" sz="4400" dirty="0"/>
              <a:t>After predicting a </a:t>
            </a:r>
            <a:r>
              <a:rPr lang="en-US" sz="4400" dirty="0" err="1"/>
              <a:t>Handsign</a:t>
            </a:r>
            <a:br>
              <a:rPr lang="en-US" sz="4400" dirty="0"/>
            </a:br>
            <a:r>
              <a:rPr lang="en-US" sz="1800" dirty="0"/>
              <a:t>The prediction for that </a:t>
            </a:r>
            <a:r>
              <a:rPr lang="en-US" sz="1800" dirty="0" err="1"/>
              <a:t>handsign</a:t>
            </a:r>
            <a:r>
              <a:rPr lang="en-US" sz="1800" dirty="0"/>
              <a:t> will be shown as a caption underneath the camera frame. The captions can be seen by both users in the call and the captions will be underneath the video of the person who predicted it</a:t>
            </a:r>
            <a:endParaRPr lang="en-US" sz="4400" dirty="0"/>
          </a:p>
        </p:txBody>
      </p:sp>
      <p:sp>
        <p:nvSpPr>
          <p:cNvPr id="8" name="AutoShape 4">
            <a:extLst>
              <a:ext uri="{FF2B5EF4-FFF2-40B4-BE49-F238E27FC236}">
                <a16:creationId xmlns:a16="http://schemas.microsoft.com/office/drawing/2014/main" id="{C73A7336-35B5-4E61-9B1E-35D40C78E107}"/>
              </a:ext>
            </a:extLst>
          </p:cNvPr>
          <p:cNvSpPr>
            <a:spLocks noChangeAspect="1" noChangeArrowheads="1"/>
          </p:cNvSpPr>
          <p:nvPr/>
        </p:nvSpPr>
        <p:spPr bwMode="auto">
          <a:xfrm>
            <a:off x="5943600" y="3276600"/>
            <a:ext cx="3810000" cy="3810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1" name="Picture 10" descr="Graphical user interface, application&#10;&#10;Description automatically generated">
            <a:extLst>
              <a:ext uri="{FF2B5EF4-FFF2-40B4-BE49-F238E27FC236}">
                <a16:creationId xmlns:a16="http://schemas.microsoft.com/office/drawing/2014/main" id="{9F00D231-CD2F-4FDD-BD2B-5AB6ABB04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9067" y="1606630"/>
            <a:ext cx="7235216" cy="3644740"/>
          </a:xfrm>
          <a:prstGeom prst="rect">
            <a:avLst/>
          </a:prstGeom>
        </p:spPr>
      </p:pic>
      <p:sp>
        <p:nvSpPr>
          <p:cNvPr id="16" name="Arrow: Down 15">
            <a:extLst>
              <a:ext uri="{FF2B5EF4-FFF2-40B4-BE49-F238E27FC236}">
                <a16:creationId xmlns:a16="http://schemas.microsoft.com/office/drawing/2014/main" id="{12EC07EC-C07E-4AF1-A072-2C22759E2D76}"/>
              </a:ext>
            </a:extLst>
          </p:cNvPr>
          <p:cNvSpPr/>
          <p:nvPr/>
        </p:nvSpPr>
        <p:spPr>
          <a:xfrm rot="8100000">
            <a:off x="7458282" y="3655558"/>
            <a:ext cx="203200" cy="22140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Arrow: Down 16">
            <a:extLst>
              <a:ext uri="{FF2B5EF4-FFF2-40B4-BE49-F238E27FC236}">
                <a16:creationId xmlns:a16="http://schemas.microsoft.com/office/drawing/2014/main" id="{57422FD9-FC26-434C-AFB0-ABC61CF4FF60}"/>
              </a:ext>
            </a:extLst>
          </p:cNvPr>
          <p:cNvSpPr/>
          <p:nvPr/>
        </p:nvSpPr>
        <p:spPr>
          <a:xfrm rot="13500000">
            <a:off x="9207861" y="3657519"/>
            <a:ext cx="203200" cy="22107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TextBox 17">
            <a:extLst>
              <a:ext uri="{FF2B5EF4-FFF2-40B4-BE49-F238E27FC236}">
                <a16:creationId xmlns:a16="http://schemas.microsoft.com/office/drawing/2014/main" id="{8EC825E8-F511-4FCA-B451-BAEAD827F3CC}"/>
              </a:ext>
            </a:extLst>
          </p:cNvPr>
          <p:cNvSpPr txBox="1"/>
          <p:nvPr/>
        </p:nvSpPr>
        <p:spPr>
          <a:xfrm>
            <a:off x="6670425" y="5634633"/>
            <a:ext cx="3492500" cy="369332"/>
          </a:xfrm>
          <a:prstGeom prst="rect">
            <a:avLst/>
          </a:prstGeom>
          <a:noFill/>
        </p:spPr>
        <p:txBody>
          <a:bodyPr wrap="square" rtlCol="0">
            <a:spAutoFit/>
          </a:bodyPr>
          <a:lstStyle/>
          <a:p>
            <a:pPr algn="ctr"/>
            <a:r>
              <a:rPr lang="en-SG" b="1" dirty="0"/>
              <a:t>Live Prediction Captions</a:t>
            </a:r>
          </a:p>
        </p:txBody>
      </p:sp>
    </p:spTree>
    <p:extLst>
      <p:ext uri="{BB962C8B-B14F-4D97-AF65-F5344CB8AC3E}">
        <p14:creationId xmlns:p14="http://schemas.microsoft.com/office/powerpoint/2010/main" val="296425035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355FE65-328E-450D-9962-9CDF1D3926EB}"/>
              </a:ext>
            </a:extLst>
          </p:cNvPr>
          <p:cNvSpPr>
            <a:spLocks noGrp="1"/>
          </p:cNvSpPr>
          <p:nvPr>
            <p:ph type="title"/>
          </p:nvPr>
        </p:nvSpPr>
        <p:spPr>
          <a:xfrm>
            <a:off x="451515" y="1734857"/>
            <a:ext cx="3765483" cy="3388287"/>
          </a:xfrm>
        </p:spPr>
        <p:txBody>
          <a:bodyPr anchor="ctr">
            <a:normAutofit/>
          </a:bodyPr>
          <a:lstStyle/>
          <a:p>
            <a:r>
              <a:rPr lang="en-SG" dirty="0"/>
              <a:t>Information Alerts for Leaving</a:t>
            </a:r>
            <a:br>
              <a:rPr lang="en-SG" dirty="0"/>
            </a:br>
            <a:r>
              <a:rPr lang="en-SG" dirty="0"/>
              <a:t>Room Page</a:t>
            </a:r>
          </a:p>
        </p:txBody>
      </p:sp>
      <p:pic>
        <p:nvPicPr>
          <p:cNvPr id="11" name="Picture 10">
            <a:extLst>
              <a:ext uri="{FF2B5EF4-FFF2-40B4-BE49-F238E27FC236}">
                <a16:creationId xmlns:a16="http://schemas.microsoft.com/office/drawing/2014/main" id="{4731D0FF-C4B4-409E-9504-F5412CA762A0}"/>
              </a:ext>
            </a:extLst>
          </p:cNvPr>
          <p:cNvPicPr>
            <a:picLocks noChangeAspect="1"/>
          </p:cNvPicPr>
          <p:nvPr/>
        </p:nvPicPr>
        <p:blipFill>
          <a:blip r:embed="rId2"/>
          <a:stretch>
            <a:fillRect/>
          </a:stretch>
        </p:blipFill>
        <p:spPr>
          <a:xfrm>
            <a:off x="6324937" y="1825829"/>
            <a:ext cx="5023267" cy="3206341"/>
          </a:xfrm>
          <a:prstGeom prst="rect">
            <a:avLst/>
          </a:prstGeom>
        </p:spPr>
      </p:pic>
    </p:spTree>
    <p:extLst>
      <p:ext uri="{BB962C8B-B14F-4D97-AF65-F5344CB8AC3E}">
        <p14:creationId xmlns:p14="http://schemas.microsoft.com/office/powerpoint/2010/main" val="2998060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D32AF291-B16C-4BD9-8A72-79514797E3C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8" b="21244"/>
          <a:stretch/>
        </p:blipFill>
        <p:spPr>
          <a:xfrm>
            <a:off x="-1" y="-9525"/>
            <a:ext cx="12192001" cy="4838312"/>
          </a:xfrm>
          <a:prstGeom prst="rect">
            <a:avLst/>
          </a:prstGeom>
        </p:spPr>
      </p:pic>
      <p:sp>
        <p:nvSpPr>
          <p:cNvPr id="12" name="Freeform 9">
            <a:extLst>
              <a:ext uri="{FF2B5EF4-FFF2-40B4-BE49-F238E27FC236}">
                <a16:creationId xmlns:a16="http://schemas.microsoft.com/office/drawing/2014/main" id="{AFB83730-58A8-42CA-90B3-5D5D2D1B0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4D7E8B-3CC7-40DC-AA45-80B6B4F35A30}"/>
              </a:ext>
            </a:extLst>
          </p:cNvPr>
          <p:cNvSpPr>
            <a:spLocks noGrp="1"/>
          </p:cNvSpPr>
          <p:nvPr>
            <p:ph type="title"/>
          </p:nvPr>
        </p:nvSpPr>
        <p:spPr>
          <a:xfrm>
            <a:off x="807212" y="4688549"/>
            <a:ext cx="10572000" cy="779529"/>
          </a:xfrm>
        </p:spPr>
        <p:txBody>
          <a:bodyPr vert="horz" lIns="91440" tIns="45720" rIns="91440" bIns="45720" rtlCol="0" anchor="b">
            <a:normAutofit/>
          </a:bodyPr>
          <a:lstStyle/>
          <a:p>
            <a:r>
              <a:rPr lang="en-US" dirty="0"/>
              <a:t>Call History Page</a:t>
            </a:r>
          </a:p>
        </p:txBody>
      </p:sp>
      <p:sp>
        <p:nvSpPr>
          <p:cNvPr id="6" name="TextBox 5">
            <a:extLst>
              <a:ext uri="{FF2B5EF4-FFF2-40B4-BE49-F238E27FC236}">
                <a16:creationId xmlns:a16="http://schemas.microsoft.com/office/drawing/2014/main" id="{AB5D0A07-3875-49F4-B3CD-5C25B03316D3}"/>
              </a:ext>
            </a:extLst>
          </p:cNvPr>
          <p:cNvSpPr txBox="1"/>
          <p:nvPr/>
        </p:nvSpPr>
        <p:spPr>
          <a:xfrm>
            <a:off x="807212" y="5354433"/>
            <a:ext cx="10572000" cy="1569660"/>
          </a:xfrm>
          <a:prstGeom prst="rect">
            <a:avLst/>
          </a:prstGeom>
          <a:noFill/>
        </p:spPr>
        <p:txBody>
          <a:bodyPr wrap="square" rtlCol="0">
            <a:spAutoFit/>
          </a:bodyPr>
          <a:lstStyle/>
          <a:p>
            <a:r>
              <a:rPr lang="en-SG" sz="1600" dirty="0"/>
              <a:t>From this page users can view their call history. They can see the Room ID they had their call in and who they were calling. And also the Timestamp.</a:t>
            </a:r>
          </a:p>
          <a:p>
            <a:r>
              <a:rPr lang="en-SG" sz="1600" dirty="0"/>
              <a:t>Users can click on the See More buttons to view the details of the call</a:t>
            </a:r>
          </a:p>
          <a:p>
            <a:r>
              <a:rPr lang="en-SG" sz="1600" dirty="0"/>
              <a:t>Users can also click on the Remove button to remove that call from their history</a:t>
            </a:r>
          </a:p>
          <a:p>
            <a:r>
              <a:rPr lang="en-SG" sz="1600" dirty="0"/>
              <a:t>At the top of the page you can see that users are able to search by Caller and Room ID and also sort by latest</a:t>
            </a:r>
          </a:p>
        </p:txBody>
      </p:sp>
    </p:spTree>
    <p:extLst>
      <p:ext uri="{BB962C8B-B14F-4D97-AF65-F5344CB8AC3E}">
        <p14:creationId xmlns:p14="http://schemas.microsoft.com/office/powerpoint/2010/main" val="2051092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D32AF291-B16C-4BD9-8A72-79514797E3C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0971"/>
          <a:stretch/>
        </p:blipFill>
        <p:spPr>
          <a:xfrm>
            <a:off x="-1" y="-3175"/>
            <a:ext cx="12192001" cy="4838312"/>
          </a:xfrm>
          <a:prstGeom prst="rect">
            <a:avLst/>
          </a:prstGeom>
        </p:spPr>
      </p:pic>
      <p:sp>
        <p:nvSpPr>
          <p:cNvPr id="12" name="Freeform 9">
            <a:extLst>
              <a:ext uri="{FF2B5EF4-FFF2-40B4-BE49-F238E27FC236}">
                <a16:creationId xmlns:a16="http://schemas.microsoft.com/office/drawing/2014/main" id="{AFB83730-58A8-42CA-90B3-5D5D2D1B0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4D7E8B-3CC7-40DC-AA45-80B6B4F35A30}"/>
              </a:ext>
            </a:extLst>
          </p:cNvPr>
          <p:cNvSpPr>
            <a:spLocks noGrp="1"/>
          </p:cNvSpPr>
          <p:nvPr>
            <p:ph type="title"/>
          </p:nvPr>
        </p:nvSpPr>
        <p:spPr>
          <a:xfrm>
            <a:off x="807212" y="4821899"/>
            <a:ext cx="10572000" cy="779529"/>
          </a:xfrm>
        </p:spPr>
        <p:txBody>
          <a:bodyPr vert="horz" lIns="91440" tIns="45720" rIns="91440" bIns="45720" rtlCol="0" anchor="b">
            <a:normAutofit/>
          </a:bodyPr>
          <a:lstStyle/>
          <a:p>
            <a:r>
              <a:rPr lang="en-US" dirty="0"/>
              <a:t>See More Details Page</a:t>
            </a:r>
          </a:p>
        </p:txBody>
      </p:sp>
      <p:sp>
        <p:nvSpPr>
          <p:cNvPr id="6" name="TextBox 5">
            <a:extLst>
              <a:ext uri="{FF2B5EF4-FFF2-40B4-BE49-F238E27FC236}">
                <a16:creationId xmlns:a16="http://schemas.microsoft.com/office/drawing/2014/main" id="{AB5D0A07-3875-49F4-B3CD-5C25B03316D3}"/>
              </a:ext>
            </a:extLst>
          </p:cNvPr>
          <p:cNvSpPr txBox="1"/>
          <p:nvPr/>
        </p:nvSpPr>
        <p:spPr>
          <a:xfrm>
            <a:off x="807212" y="5601428"/>
            <a:ext cx="10572000" cy="830997"/>
          </a:xfrm>
          <a:prstGeom prst="rect">
            <a:avLst/>
          </a:prstGeom>
          <a:noFill/>
        </p:spPr>
        <p:txBody>
          <a:bodyPr wrap="square" rtlCol="0">
            <a:spAutoFit/>
          </a:bodyPr>
          <a:lstStyle/>
          <a:p>
            <a:r>
              <a:rPr lang="en-SG" sz="1600" dirty="0"/>
              <a:t>After clicking See More on the previous page, it would bring you to this page, where you can see the transcript of predictions from both users. You can see that the transcript saves what we predicted just now in the call.</a:t>
            </a:r>
          </a:p>
        </p:txBody>
      </p:sp>
    </p:spTree>
    <p:extLst>
      <p:ext uri="{BB962C8B-B14F-4D97-AF65-F5344CB8AC3E}">
        <p14:creationId xmlns:p14="http://schemas.microsoft.com/office/powerpoint/2010/main" val="1698631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D32AF291-B16C-4BD9-8A72-79514797E3C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 r="-23" b="21094"/>
          <a:stretch/>
        </p:blipFill>
        <p:spPr>
          <a:xfrm>
            <a:off x="-1" y="-3175"/>
            <a:ext cx="12192001" cy="4838312"/>
          </a:xfrm>
          <a:prstGeom prst="rect">
            <a:avLst/>
          </a:prstGeom>
        </p:spPr>
      </p:pic>
      <p:sp>
        <p:nvSpPr>
          <p:cNvPr id="12" name="Freeform 9">
            <a:extLst>
              <a:ext uri="{FF2B5EF4-FFF2-40B4-BE49-F238E27FC236}">
                <a16:creationId xmlns:a16="http://schemas.microsoft.com/office/drawing/2014/main" id="{AFB83730-58A8-42CA-90B3-5D5D2D1B0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4D7E8B-3CC7-40DC-AA45-80B6B4F35A30}"/>
              </a:ext>
            </a:extLst>
          </p:cNvPr>
          <p:cNvSpPr>
            <a:spLocks noGrp="1"/>
          </p:cNvSpPr>
          <p:nvPr>
            <p:ph type="title"/>
          </p:nvPr>
        </p:nvSpPr>
        <p:spPr>
          <a:xfrm>
            <a:off x="807212" y="4821899"/>
            <a:ext cx="10572000" cy="779529"/>
          </a:xfrm>
        </p:spPr>
        <p:txBody>
          <a:bodyPr vert="horz" lIns="91440" tIns="45720" rIns="91440" bIns="45720" rtlCol="0" anchor="b">
            <a:normAutofit/>
          </a:bodyPr>
          <a:lstStyle/>
          <a:p>
            <a:r>
              <a:rPr lang="en-US" dirty="0"/>
              <a:t>Click letters to view details</a:t>
            </a:r>
          </a:p>
        </p:txBody>
      </p:sp>
      <p:sp>
        <p:nvSpPr>
          <p:cNvPr id="6" name="TextBox 5">
            <a:extLst>
              <a:ext uri="{FF2B5EF4-FFF2-40B4-BE49-F238E27FC236}">
                <a16:creationId xmlns:a16="http://schemas.microsoft.com/office/drawing/2014/main" id="{AB5D0A07-3875-49F4-B3CD-5C25B03316D3}"/>
              </a:ext>
            </a:extLst>
          </p:cNvPr>
          <p:cNvSpPr txBox="1"/>
          <p:nvPr/>
        </p:nvSpPr>
        <p:spPr>
          <a:xfrm>
            <a:off x="807212" y="5601428"/>
            <a:ext cx="10572000" cy="1077218"/>
          </a:xfrm>
          <a:prstGeom prst="rect">
            <a:avLst/>
          </a:prstGeom>
          <a:noFill/>
        </p:spPr>
        <p:txBody>
          <a:bodyPr wrap="square" rtlCol="0">
            <a:spAutoFit/>
          </a:bodyPr>
          <a:lstStyle/>
          <a:p>
            <a:r>
              <a:rPr lang="en-SG" sz="1600" dirty="0"/>
              <a:t>Clicking the letters in the transcript brings up a modal that shows more details about that letter.</a:t>
            </a:r>
          </a:p>
          <a:p>
            <a:r>
              <a:rPr lang="en-SG" sz="1600" dirty="0"/>
              <a:t>For example, I clicked the Letter O in the transcript and it brings up this modal. The modal shows what our model interpreted that </a:t>
            </a:r>
            <a:r>
              <a:rPr lang="en-SG" sz="1600" dirty="0" err="1"/>
              <a:t>handsign</a:t>
            </a:r>
            <a:r>
              <a:rPr lang="en-SG" sz="1600" dirty="0"/>
              <a:t> as and also our interpreter’s confidence on its interpretation using a </a:t>
            </a:r>
            <a:r>
              <a:rPr lang="en-SG" sz="1600" dirty="0" err="1"/>
              <a:t>softmax</a:t>
            </a:r>
            <a:r>
              <a:rPr lang="en-SG" sz="1600" dirty="0"/>
              <a:t> graph.</a:t>
            </a:r>
          </a:p>
        </p:txBody>
      </p:sp>
    </p:spTree>
    <p:extLst>
      <p:ext uri="{BB962C8B-B14F-4D97-AF65-F5344CB8AC3E}">
        <p14:creationId xmlns:p14="http://schemas.microsoft.com/office/powerpoint/2010/main" val="4106558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08122-3A2E-4F63-B041-573E832EB59D}"/>
              </a:ext>
            </a:extLst>
          </p:cNvPr>
          <p:cNvSpPr>
            <a:spLocks noGrp="1"/>
          </p:cNvSpPr>
          <p:nvPr>
            <p:ph type="title"/>
          </p:nvPr>
        </p:nvSpPr>
        <p:spPr/>
        <p:txBody>
          <a:bodyPr/>
          <a:lstStyle/>
          <a:p>
            <a:r>
              <a:rPr lang="en-SG" dirty="0"/>
              <a:t>Displaying Our </a:t>
            </a:r>
            <a:r>
              <a:rPr lang="en-SG" dirty="0" err="1"/>
              <a:t>Pytest</a:t>
            </a:r>
            <a:endParaRPr lang="en-SG" dirty="0"/>
          </a:p>
        </p:txBody>
      </p:sp>
      <p:sp>
        <p:nvSpPr>
          <p:cNvPr id="3" name="Text Placeholder 2">
            <a:extLst>
              <a:ext uri="{FF2B5EF4-FFF2-40B4-BE49-F238E27FC236}">
                <a16:creationId xmlns:a16="http://schemas.microsoft.com/office/drawing/2014/main" id="{D2630D0A-B8F2-4550-98DD-BB096F9D17FC}"/>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3262090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88AFF-23AE-4FD4-A875-B9E2ADF200F1}"/>
              </a:ext>
            </a:extLst>
          </p:cNvPr>
          <p:cNvSpPr>
            <a:spLocks noGrp="1"/>
          </p:cNvSpPr>
          <p:nvPr>
            <p:ph type="title"/>
          </p:nvPr>
        </p:nvSpPr>
        <p:spPr/>
        <p:txBody>
          <a:bodyPr/>
          <a:lstStyle/>
          <a:p>
            <a:r>
              <a:rPr lang="en-SG" dirty="0"/>
              <a:t>Tested Features for Rooms</a:t>
            </a:r>
          </a:p>
        </p:txBody>
      </p:sp>
      <p:sp>
        <p:nvSpPr>
          <p:cNvPr id="3" name="Content Placeholder 2">
            <a:extLst>
              <a:ext uri="{FF2B5EF4-FFF2-40B4-BE49-F238E27FC236}">
                <a16:creationId xmlns:a16="http://schemas.microsoft.com/office/drawing/2014/main" id="{BC8CC963-2A86-42A0-96BB-2BC2C10DE3BC}"/>
              </a:ext>
            </a:extLst>
          </p:cNvPr>
          <p:cNvSpPr>
            <a:spLocks noGrp="1"/>
          </p:cNvSpPr>
          <p:nvPr>
            <p:ph idx="1"/>
          </p:nvPr>
        </p:nvSpPr>
        <p:spPr>
          <a:xfrm>
            <a:off x="818712" y="2222287"/>
            <a:ext cx="10554574" cy="4635713"/>
          </a:xfrm>
        </p:spPr>
        <p:txBody>
          <a:bodyPr/>
          <a:lstStyle/>
          <a:p>
            <a:r>
              <a:rPr lang="en-US" b="1" u="sng" dirty="0"/>
              <a:t>Unit Testing</a:t>
            </a:r>
            <a:r>
              <a:rPr lang="en-US" b="1" dirty="0"/>
              <a:t> </a:t>
            </a:r>
            <a:r>
              <a:rPr lang="en-US" dirty="0"/>
              <a:t>of Joining Room✅ </a:t>
            </a:r>
          </a:p>
          <a:p>
            <a:r>
              <a:rPr lang="en-US" b="1" u="sng" dirty="0"/>
              <a:t>Expected Failure Test</a:t>
            </a:r>
            <a:r>
              <a:rPr lang="en-US" b="1" dirty="0"/>
              <a:t> </a:t>
            </a:r>
            <a:r>
              <a:rPr lang="en-US" dirty="0"/>
              <a:t>of Joining Other Room While Currently In Room✅</a:t>
            </a:r>
          </a:p>
          <a:p>
            <a:r>
              <a:rPr lang="en-US" b="1" u="sng" dirty="0"/>
              <a:t>Expected Failure Test</a:t>
            </a:r>
            <a:r>
              <a:rPr lang="en-US" b="1" dirty="0"/>
              <a:t> </a:t>
            </a:r>
            <a:r>
              <a:rPr lang="en-US" dirty="0"/>
              <a:t>of Joining Room with bad Room ID✅</a:t>
            </a:r>
          </a:p>
          <a:p>
            <a:r>
              <a:rPr lang="en-US" b="1" u="sng" dirty="0"/>
              <a:t>Expected Failure Test</a:t>
            </a:r>
            <a:r>
              <a:rPr lang="en-US" b="1" dirty="0"/>
              <a:t> </a:t>
            </a:r>
            <a:r>
              <a:rPr lang="en-US" dirty="0"/>
              <a:t>of Joining Non-existing Room✅</a:t>
            </a:r>
          </a:p>
          <a:p>
            <a:r>
              <a:rPr lang="en-US" b="1" u="sng" dirty="0"/>
              <a:t>Expected Failure Test</a:t>
            </a:r>
            <a:r>
              <a:rPr lang="en-US" b="1" dirty="0"/>
              <a:t> </a:t>
            </a:r>
            <a:r>
              <a:rPr lang="en-US" dirty="0"/>
              <a:t>of Joining Room that is full✅</a:t>
            </a:r>
          </a:p>
          <a:p>
            <a:r>
              <a:rPr lang="en-US" b="1" u="sng" dirty="0"/>
              <a:t>Unexpected Failure Test</a:t>
            </a:r>
            <a:r>
              <a:rPr lang="en-US" b="1" dirty="0"/>
              <a:t> </a:t>
            </a:r>
            <a:r>
              <a:rPr lang="en-US" dirty="0"/>
              <a:t>when Joining Room when ALL Rooms are full (0-999999) ✅</a:t>
            </a:r>
          </a:p>
          <a:p>
            <a:r>
              <a:rPr lang="en-US" b="1" u="sng" dirty="0"/>
              <a:t>Unit Testing</a:t>
            </a:r>
            <a:r>
              <a:rPr lang="en-US" b="1" dirty="0"/>
              <a:t> </a:t>
            </a:r>
            <a:r>
              <a:rPr lang="en-US" dirty="0"/>
              <a:t>of Create Room✅</a:t>
            </a:r>
          </a:p>
          <a:p>
            <a:r>
              <a:rPr lang="en-US" b="1" u="sng" dirty="0"/>
              <a:t>Unit Testing</a:t>
            </a:r>
            <a:r>
              <a:rPr lang="en-US" b="1" dirty="0"/>
              <a:t> </a:t>
            </a:r>
            <a:r>
              <a:rPr lang="en-US" dirty="0"/>
              <a:t>of Leave Room✅</a:t>
            </a:r>
            <a:endParaRPr lang="en-SG" dirty="0"/>
          </a:p>
        </p:txBody>
      </p:sp>
    </p:spTree>
    <p:extLst>
      <p:ext uri="{BB962C8B-B14F-4D97-AF65-F5344CB8AC3E}">
        <p14:creationId xmlns:p14="http://schemas.microsoft.com/office/powerpoint/2010/main" val="3569072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D88D1-4605-4BF9-8E27-3CDC04C4EBB6}"/>
              </a:ext>
            </a:extLst>
          </p:cNvPr>
          <p:cNvSpPr>
            <a:spLocks noGrp="1"/>
          </p:cNvSpPr>
          <p:nvPr>
            <p:ph type="title"/>
          </p:nvPr>
        </p:nvSpPr>
        <p:spPr/>
        <p:txBody>
          <a:bodyPr/>
          <a:lstStyle/>
          <a:p>
            <a:r>
              <a:rPr lang="en-SG" dirty="0"/>
              <a:t>Tested Features for Users</a:t>
            </a:r>
          </a:p>
        </p:txBody>
      </p:sp>
      <p:sp>
        <p:nvSpPr>
          <p:cNvPr id="3" name="Content Placeholder 2">
            <a:extLst>
              <a:ext uri="{FF2B5EF4-FFF2-40B4-BE49-F238E27FC236}">
                <a16:creationId xmlns:a16="http://schemas.microsoft.com/office/drawing/2014/main" id="{619992FD-17F5-4043-BC52-68D9308CC290}"/>
              </a:ext>
            </a:extLst>
          </p:cNvPr>
          <p:cNvSpPr>
            <a:spLocks noGrp="1"/>
          </p:cNvSpPr>
          <p:nvPr>
            <p:ph idx="1"/>
          </p:nvPr>
        </p:nvSpPr>
        <p:spPr/>
        <p:txBody>
          <a:bodyPr/>
          <a:lstStyle/>
          <a:p>
            <a:r>
              <a:rPr lang="en-SG" b="1" u="sng" dirty="0"/>
              <a:t>Validity Testing</a:t>
            </a:r>
            <a:r>
              <a:rPr lang="en-SG" b="1" dirty="0"/>
              <a:t> </a:t>
            </a:r>
            <a:r>
              <a:rPr lang="en-SG" dirty="0"/>
              <a:t>for Upper and Lower case arguments for string fields✅</a:t>
            </a:r>
          </a:p>
          <a:p>
            <a:r>
              <a:rPr lang="en-SG" b="1" u="sng" dirty="0"/>
              <a:t>Expected Failure and Range Testing</a:t>
            </a:r>
            <a:r>
              <a:rPr lang="en-SG" b="1" dirty="0"/>
              <a:t> </a:t>
            </a:r>
            <a:r>
              <a:rPr lang="en-SG" dirty="0"/>
              <a:t>for user credentials with arguments beyond valid range✅</a:t>
            </a:r>
          </a:p>
          <a:p>
            <a:r>
              <a:rPr lang="en-SG" b="1" u="sng" dirty="0"/>
              <a:t>Expected Failure and Validity Testing</a:t>
            </a:r>
            <a:r>
              <a:rPr lang="en-SG" b="1" dirty="0"/>
              <a:t> </a:t>
            </a:r>
            <a:r>
              <a:rPr lang="en-SG" dirty="0"/>
              <a:t>for user credentials with arguments as 0✅</a:t>
            </a:r>
          </a:p>
          <a:p>
            <a:r>
              <a:rPr lang="en-SG" b="1" u="sng" dirty="0"/>
              <a:t>Expected Failure and Validity Testing</a:t>
            </a:r>
            <a:r>
              <a:rPr lang="en-SG" b="1" dirty="0"/>
              <a:t> </a:t>
            </a:r>
            <a:r>
              <a:rPr lang="en-SG" dirty="0"/>
              <a:t>for user credentials with arguments as None✅</a:t>
            </a:r>
          </a:p>
          <a:p>
            <a:r>
              <a:rPr lang="en-SG" b="1" u="sng" dirty="0"/>
              <a:t>Expected Failure and Validity Testing</a:t>
            </a:r>
            <a:r>
              <a:rPr lang="en-SG" b="1" dirty="0"/>
              <a:t> </a:t>
            </a:r>
            <a:r>
              <a:rPr lang="en-SG" dirty="0"/>
              <a:t>for duplicated emails✅</a:t>
            </a:r>
          </a:p>
        </p:txBody>
      </p:sp>
    </p:spTree>
    <p:extLst>
      <p:ext uri="{BB962C8B-B14F-4D97-AF65-F5344CB8AC3E}">
        <p14:creationId xmlns:p14="http://schemas.microsoft.com/office/powerpoint/2010/main" val="3727841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7895-8EA9-4C85-AE53-CB58EAD50777}"/>
              </a:ext>
            </a:extLst>
          </p:cNvPr>
          <p:cNvSpPr>
            <a:spLocks noGrp="1"/>
          </p:cNvSpPr>
          <p:nvPr>
            <p:ph type="title"/>
          </p:nvPr>
        </p:nvSpPr>
        <p:spPr/>
        <p:txBody>
          <a:bodyPr/>
          <a:lstStyle/>
          <a:p>
            <a:r>
              <a:rPr lang="en-SG" dirty="0"/>
              <a:t>Tested Features For Predictions</a:t>
            </a:r>
          </a:p>
        </p:txBody>
      </p:sp>
      <p:sp>
        <p:nvSpPr>
          <p:cNvPr id="3" name="Content Placeholder 2">
            <a:extLst>
              <a:ext uri="{FF2B5EF4-FFF2-40B4-BE49-F238E27FC236}">
                <a16:creationId xmlns:a16="http://schemas.microsoft.com/office/drawing/2014/main" id="{F8CA1D59-D52F-47A5-95BB-DB24B430C993}"/>
              </a:ext>
            </a:extLst>
          </p:cNvPr>
          <p:cNvSpPr>
            <a:spLocks noGrp="1"/>
          </p:cNvSpPr>
          <p:nvPr>
            <p:ph idx="1"/>
          </p:nvPr>
        </p:nvSpPr>
        <p:spPr>
          <a:xfrm>
            <a:off x="818713" y="2393737"/>
            <a:ext cx="10554574" cy="4635713"/>
          </a:xfrm>
        </p:spPr>
        <p:txBody>
          <a:bodyPr>
            <a:normAutofit lnSpcReduction="10000"/>
          </a:bodyPr>
          <a:lstStyle/>
          <a:p>
            <a:r>
              <a:rPr lang="en-SG" b="1" u="sng" dirty="0"/>
              <a:t>Validity Testing</a:t>
            </a:r>
            <a:r>
              <a:rPr lang="en-SG" b="1" dirty="0"/>
              <a:t> </a:t>
            </a:r>
            <a:r>
              <a:rPr lang="en-SG" dirty="0"/>
              <a:t>for Database Entry✅</a:t>
            </a:r>
          </a:p>
          <a:p>
            <a:r>
              <a:rPr lang="en-SG" b="1" u="sng" dirty="0"/>
              <a:t>Expected Failure and Range Testing</a:t>
            </a:r>
            <a:r>
              <a:rPr lang="en-SG" b="1" dirty="0"/>
              <a:t> </a:t>
            </a:r>
            <a:r>
              <a:rPr lang="en-SG" dirty="0"/>
              <a:t>for Database Entry with invalid data types✅</a:t>
            </a:r>
          </a:p>
          <a:p>
            <a:r>
              <a:rPr lang="en-SG" b="1" u="sng" dirty="0"/>
              <a:t>Expected Failure and Validity Testing</a:t>
            </a:r>
            <a:r>
              <a:rPr lang="en-SG" dirty="0"/>
              <a:t> for Database Entry with None as input✅</a:t>
            </a:r>
          </a:p>
          <a:p>
            <a:r>
              <a:rPr lang="en-SG" b="1" u="sng" dirty="0"/>
              <a:t>Expected Failure and Consistency Testing</a:t>
            </a:r>
            <a:r>
              <a:rPr lang="en-SG" b="1" dirty="0"/>
              <a:t> </a:t>
            </a:r>
            <a:r>
              <a:rPr lang="en-SG" dirty="0"/>
              <a:t>for Database Entry with input data in the wrong format✅</a:t>
            </a:r>
          </a:p>
          <a:p>
            <a:r>
              <a:rPr lang="en-SG" b="1" u="sng" dirty="0"/>
              <a:t>Validity Testing</a:t>
            </a:r>
            <a:r>
              <a:rPr lang="en-SG" b="1" dirty="0"/>
              <a:t> </a:t>
            </a:r>
            <a:r>
              <a:rPr lang="en-SG" dirty="0"/>
              <a:t>for submission of prediction where we verify if the results have been received, if database entries been entered and also if image been saved✅</a:t>
            </a:r>
          </a:p>
          <a:p>
            <a:r>
              <a:rPr lang="en-SG" b="1" u="sng" dirty="0"/>
              <a:t>Unexpected Failure Test</a:t>
            </a:r>
            <a:r>
              <a:rPr lang="en-SG" b="1" dirty="0"/>
              <a:t> </a:t>
            </a:r>
            <a:r>
              <a:rPr lang="en-SG" dirty="0"/>
              <a:t>if the image is missing or corrupted✅</a:t>
            </a:r>
          </a:p>
          <a:p>
            <a:r>
              <a:rPr lang="en-SG" b="1" u="sng" dirty="0"/>
              <a:t>Unexpected Failure Test</a:t>
            </a:r>
            <a:r>
              <a:rPr lang="en-SG" b="1" dirty="0"/>
              <a:t> </a:t>
            </a:r>
            <a:r>
              <a:rPr lang="en-SG" dirty="0"/>
              <a:t>if the image is None✅</a:t>
            </a:r>
          </a:p>
          <a:p>
            <a:r>
              <a:rPr lang="en-SG" b="1" u="sng" dirty="0"/>
              <a:t>Unit Testing</a:t>
            </a:r>
            <a:r>
              <a:rPr lang="en-SG" dirty="0"/>
              <a:t> if the image API returns the image✅</a:t>
            </a:r>
          </a:p>
          <a:p>
            <a:r>
              <a:rPr lang="en-SG" b="1" u="sng" dirty="0"/>
              <a:t>Unexpected Failure Test</a:t>
            </a:r>
            <a:r>
              <a:rPr lang="en-SG" b="1" dirty="0"/>
              <a:t> </a:t>
            </a:r>
            <a:r>
              <a:rPr lang="en-SG" dirty="0"/>
              <a:t>if the image API does not return any images✅</a:t>
            </a:r>
          </a:p>
          <a:p>
            <a:r>
              <a:rPr lang="en-SG" b="1" u="sng" dirty="0"/>
              <a:t>Validity Test</a:t>
            </a:r>
            <a:r>
              <a:rPr lang="en-SG" b="1" dirty="0"/>
              <a:t> </a:t>
            </a:r>
            <a:r>
              <a:rPr lang="en-SG" dirty="0"/>
              <a:t>for deletion of prediction where we verify if the images have been deleted and if the database entries have been deleted✅</a:t>
            </a:r>
          </a:p>
          <a:p>
            <a:endParaRPr lang="en-SG" dirty="0"/>
          </a:p>
        </p:txBody>
      </p:sp>
    </p:spTree>
    <p:extLst>
      <p:ext uri="{BB962C8B-B14F-4D97-AF65-F5344CB8AC3E}">
        <p14:creationId xmlns:p14="http://schemas.microsoft.com/office/powerpoint/2010/main" val="2173861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5" name="Content Placeholder 4" descr="Diagram&#10;&#10;Description automatically generated with medium confidence">
            <a:extLst>
              <a:ext uri="{FF2B5EF4-FFF2-40B4-BE49-F238E27FC236}">
                <a16:creationId xmlns:a16="http://schemas.microsoft.com/office/drawing/2014/main" id="{4AE39139-87F9-4E82-B43E-AD8662AA0BBF}"/>
              </a:ext>
            </a:extLst>
          </p:cNvPr>
          <p:cNvPicPr>
            <a:picLocks noGrp="1" noChangeAspect="1"/>
          </p:cNvPicPr>
          <p:nvPr>
            <p:ph idx="1"/>
          </p:nvPr>
        </p:nvPicPr>
        <p:blipFill rotWithShape="1">
          <a:blip r:embed="rId2"/>
          <a:srcRect t="8715" b="11577"/>
          <a:stretch/>
        </p:blipFill>
        <p:spPr>
          <a:xfrm>
            <a:off x="-1" y="-1"/>
            <a:ext cx="12192001" cy="4883281"/>
          </a:xfrm>
          <a:prstGeom prst="rect">
            <a:avLst/>
          </a:prstGeom>
        </p:spPr>
      </p:pic>
      <p:sp>
        <p:nvSpPr>
          <p:cNvPr id="12" name="Freeform 9">
            <a:extLst>
              <a:ext uri="{FF2B5EF4-FFF2-40B4-BE49-F238E27FC236}">
                <a16:creationId xmlns:a16="http://schemas.microsoft.com/office/drawing/2014/main" id="{AFB83730-58A8-42CA-90B3-5D5D2D1B0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5E5EB9-B3F7-4ECE-B55D-F0B045D7DBDC}"/>
              </a:ext>
            </a:extLst>
          </p:cNvPr>
          <p:cNvSpPr>
            <a:spLocks noGrp="1"/>
          </p:cNvSpPr>
          <p:nvPr>
            <p:ph type="title"/>
          </p:nvPr>
        </p:nvSpPr>
        <p:spPr>
          <a:xfrm>
            <a:off x="812788" y="4895558"/>
            <a:ext cx="10572000" cy="779529"/>
          </a:xfrm>
        </p:spPr>
        <p:txBody>
          <a:bodyPr vert="horz" lIns="91440" tIns="45720" rIns="91440" bIns="45720" rtlCol="0" anchor="b">
            <a:normAutofit/>
          </a:bodyPr>
          <a:lstStyle/>
          <a:p>
            <a:r>
              <a:rPr lang="en-US" dirty="0"/>
              <a:t>Landing Page</a:t>
            </a:r>
          </a:p>
        </p:txBody>
      </p:sp>
      <p:sp>
        <p:nvSpPr>
          <p:cNvPr id="6" name="TextBox 5">
            <a:extLst>
              <a:ext uri="{FF2B5EF4-FFF2-40B4-BE49-F238E27FC236}">
                <a16:creationId xmlns:a16="http://schemas.microsoft.com/office/drawing/2014/main" id="{2C6D0166-2C5B-481F-8A1C-E7DA52B3516A}"/>
              </a:ext>
            </a:extLst>
          </p:cNvPr>
          <p:cNvSpPr txBox="1"/>
          <p:nvPr/>
        </p:nvSpPr>
        <p:spPr>
          <a:xfrm>
            <a:off x="812788" y="5675087"/>
            <a:ext cx="9175750" cy="584775"/>
          </a:xfrm>
          <a:prstGeom prst="rect">
            <a:avLst/>
          </a:prstGeom>
          <a:noFill/>
        </p:spPr>
        <p:txBody>
          <a:bodyPr wrap="square" rtlCol="0">
            <a:spAutoFit/>
          </a:bodyPr>
          <a:lstStyle/>
          <a:p>
            <a:r>
              <a:rPr lang="en-SG" sz="1600" dirty="0"/>
              <a:t>This is the page that users see when they are not logged into an account.</a:t>
            </a:r>
          </a:p>
          <a:p>
            <a:r>
              <a:rPr lang="en-SG" sz="1600" dirty="0"/>
              <a:t>Existing Users are able to access the login page from here by clicking the login button</a:t>
            </a:r>
          </a:p>
        </p:txBody>
      </p:sp>
    </p:spTree>
    <p:extLst>
      <p:ext uri="{BB962C8B-B14F-4D97-AF65-F5344CB8AC3E}">
        <p14:creationId xmlns:p14="http://schemas.microsoft.com/office/powerpoint/2010/main" val="609410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13B3E-9D19-439E-9B9C-C2481620D7E2}"/>
              </a:ext>
            </a:extLst>
          </p:cNvPr>
          <p:cNvSpPr>
            <a:spLocks noGrp="1"/>
          </p:cNvSpPr>
          <p:nvPr>
            <p:ph type="title"/>
          </p:nvPr>
        </p:nvSpPr>
        <p:spPr/>
        <p:txBody>
          <a:bodyPr/>
          <a:lstStyle/>
          <a:p>
            <a:r>
              <a:rPr lang="en-SG" dirty="0"/>
              <a:t>Links To Heroku,</a:t>
            </a:r>
            <a:br>
              <a:rPr lang="en-SG" dirty="0"/>
            </a:br>
            <a:r>
              <a:rPr lang="en-SG" dirty="0"/>
              <a:t>And</a:t>
            </a:r>
            <a:br>
              <a:rPr lang="en-SG" dirty="0"/>
            </a:br>
            <a:r>
              <a:rPr lang="en-SG" dirty="0"/>
              <a:t>Account Details</a:t>
            </a:r>
          </a:p>
        </p:txBody>
      </p:sp>
      <p:sp>
        <p:nvSpPr>
          <p:cNvPr id="3" name="Text Placeholder 2">
            <a:extLst>
              <a:ext uri="{FF2B5EF4-FFF2-40B4-BE49-F238E27FC236}">
                <a16:creationId xmlns:a16="http://schemas.microsoft.com/office/drawing/2014/main" id="{CD5B35D0-8C72-4F23-AE02-51D1DA992561}"/>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1919488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EFCCE-3453-4EF7-92E9-47B037D7F729}"/>
              </a:ext>
            </a:extLst>
          </p:cNvPr>
          <p:cNvSpPr>
            <a:spLocks noGrp="1"/>
          </p:cNvSpPr>
          <p:nvPr>
            <p:ph type="title"/>
          </p:nvPr>
        </p:nvSpPr>
        <p:spPr/>
        <p:txBody>
          <a:bodyPr/>
          <a:lstStyle/>
          <a:p>
            <a:r>
              <a:rPr lang="en-SG" dirty="0"/>
              <a:t>Heroku Links (depreciated)</a:t>
            </a:r>
          </a:p>
        </p:txBody>
      </p:sp>
      <p:sp>
        <p:nvSpPr>
          <p:cNvPr id="3" name="Content Placeholder 2">
            <a:extLst>
              <a:ext uri="{FF2B5EF4-FFF2-40B4-BE49-F238E27FC236}">
                <a16:creationId xmlns:a16="http://schemas.microsoft.com/office/drawing/2014/main" id="{8FAE814B-1D3B-4733-90AD-448E00ABB609}"/>
              </a:ext>
            </a:extLst>
          </p:cNvPr>
          <p:cNvSpPr>
            <a:spLocks noGrp="1"/>
          </p:cNvSpPr>
          <p:nvPr>
            <p:ph idx="1"/>
          </p:nvPr>
        </p:nvSpPr>
        <p:spPr>
          <a:xfrm>
            <a:off x="810000" y="2425487"/>
            <a:ext cx="10554574" cy="3636511"/>
          </a:xfrm>
        </p:spPr>
        <p:txBody>
          <a:bodyPr/>
          <a:lstStyle/>
          <a:p>
            <a:r>
              <a:rPr lang="en-SG" dirty="0"/>
              <a:t>Heroku Website Link : </a:t>
            </a:r>
            <a:r>
              <a:rPr lang="en-SG" dirty="0">
                <a:hlinkClick r:id="rId2"/>
              </a:rPr>
              <a:t>https://signal-staging-web.herokuapp.com/</a:t>
            </a:r>
            <a:endParaRPr lang="en-SG" dirty="0"/>
          </a:p>
          <a:p>
            <a:r>
              <a:rPr lang="en-SG" dirty="0"/>
              <a:t>Heroku Model Link : </a:t>
            </a:r>
            <a:r>
              <a:rPr lang="en-SG" dirty="0">
                <a:hlinkClick r:id="rId3"/>
              </a:rPr>
              <a:t>https://signal-server-heroku.herokuapp.com/</a:t>
            </a:r>
            <a:endParaRPr lang="en-SG" dirty="0"/>
          </a:p>
          <a:p>
            <a:pPr marL="0" indent="0">
              <a:buNone/>
            </a:pPr>
            <a:r>
              <a:rPr lang="en-SG" dirty="0"/>
              <a:t>This web app was once hosted on Heroku before they removed the free hosting plans.</a:t>
            </a:r>
          </a:p>
        </p:txBody>
      </p:sp>
    </p:spTree>
    <p:extLst>
      <p:ext uri="{BB962C8B-B14F-4D97-AF65-F5344CB8AC3E}">
        <p14:creationId xmlns:p14="http://schemas.microsoft.com/office/powerpoint/2010/main" val="1002973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4F5E-CD0B-4A8B-93B2-8E17D4B1B51D}"/>
              </a:ext>
            </a:extLst>
          </p:cNvPr>
          <p:cNvSpPr>
            <a:spLocks noGrp="1"/>
          </p:cNvSpPr>
          <p:nvPr>
            <p:ph type="title"/>
          </p:nvPr>
        </p:nvSpPr>
        <p:spPr/>
        <p:txBody>
          <a:bodyPr/>
          <a:lstStyle/>
          <a:p>
            <a:r>
              <a:rPr lang="en-SG" dirty="0"/>
              <a:t>User Accounts (depreciated)</a:t>
            </a:r>
          </a:p>
        </p:txBody>
      </p:sp>
      <p:sp>
        <p:nvSpPr>
          <p:cNvPr id="3" name="Content Placeholder 2">
            <a:extLst>
              <a:ext uri="{FF2B5EF4-FFF2-40B4-BE49-F238E27FC236}">
                <a16:creationId xmlns:a16="http://schemas.microsoft.com/office/drawing/2014/main" id="{E1C5EB59-F206-4282-9526-3E0C7CDC1736}"/>
              </a:ext>
            </a:extLst>
          </p:cNvPr>
          <p:cNvSpPr>
            <a:spLocks noGrp="1"/>
          </p:cNvSpPr>
          <p:nvPr>
            <p:ph idx="1"/>
          </p:nvPr>
        </p:nvSpPr>
        <p:spPr/>
        <p:txBody>
          <a:bodyPr/>
          <a:lstStyle/>
          <a:p>
            <a:r>
              <a:rPr lang="en-SG" dirty="0">
                <a:hlinkClick r:id="rId2"/>
              </a:rPr>
              <a:t>Andric.Ang@gmail.com</a:t>
            </a:r>
            <a:r>
              <a:rPr lang="en-SG" dirty="0"/>
              <a:t> (Password: andricpassword123)</a:t>
            </a:r>
          </a:p>
          <a:p>
            <a:r>
              <a:rPr lang="en-SG" dirty="0">
                <a:hlinkClick r:id="rId3"/>
              </a:rPr>
              <a:t>ZhaoWu@gmail.com</a:t>
            </a:r>
            <a:r>
              <a:rPr lang="en-SG" dirty="0"/>
              <a:t> (Password: zhaowupassword123)</a:t>
            </a:r>
          </a:p>
          <a:p>
            <a:r>
              <a:rPr lang="en-SG" dirty="0">
                <a:hlinkClick r:id="rId4"/>
              </a:rPr>
              <a:t>Steven@gmail.com</a:t>
            </a:r>
            <a:r>
              <a:rPr lang="en-SG" dirty="0"/>
              <a:t> (Password: stevenpassword123)</a:t>
            </a:r>
          </a:p>
        </p:txBody>
      </p:sp>
    </p:spTree>
    <p:extLst>
      <p:ext uri="{BB962C8B-B14F-4D97-AF65-F5344CB8AC3E}">
        <p14:creationId xmlns:p14="http://schemas.microsoft.com/office/powerpoint/2010/main" val="2892128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B0534E-7955-40E4-B30F-D37AAB3FC4D4}"/>
              </a:ext>
            </a:extLst>
          </p:cNvPr>
          <p:cNvSpPr>
            <a:spLocks noGrp="1"/>
          </p:cNvSpPr>
          <p:nvPr>
            <p:ph type="ctrTitle"/>
          </p:nvPr>
        </p:nvSpPr>
        <p:spPr/>
        <p:txBody>
          <a:bodyPr/>
          <a:lstStyle/>
          <a:p>
            <a:r>
              <a:rPr lang="en-US" dirty="0"/>
              <a:t>Thank You.</a:t>
            </a:r>
            <a:endParaRPr lang="en-SG" dirty="0"/>
          </a:p>
        </p:txBody>
      </p:sp>
      <p:sp>
        <p:nvSpPr>
          <p:cNvPr id="5" name="Subtitle 4">
            <a:extLst>
              <a:ext uri="{FF2B5EF4-FFF2-40B4-BE49-F238E27FC236}">
                <a16:creationId xmlns:a16="http://schemas.microsoft.com/office/drawing/2014/main" id="{C4663338-FEFA-4E6A-A635-6E3D31A4711F}"/>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3484523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9" name="Content Placeholder 8">
            <a:extLst>
              <a:ext uri="{FF2B5EF4-FFF2-40B4-BE49-F238E27FC236}">
                <a16:creationId xmlns:a16="http://schemas.microsoft.com/office/drawing/2014/main" id="{010F9111-4035-4AB1-B9DA-49AF9D00ACE7}"/>
              </a:ext>
            </a:extLst>
          </p:cNvPr>
          <p:cNvPicPr>
            <a:picLocks noGrp="1" noChangeAspect="1"/>
          </p:cNvPicPr>
          <p:nvPr>
            <p:ph idx="1"/>
          </p:nvPr>
        </p:nvPicPr>
        <p:blipFill rotWithShape="1">
          <a:blip r:embed="rId3"/>
          <a:srcRect b="20292"/>
          <a:stretch/>
        </p:blipFill>
        <p:spPr>
          <a:xfrm>
            <a:off x="-1" y="-1"/>
            <a:ext cx="12192001" cy="4883281"/>
          </a:xfrm>
          <a:prstGeom prst="rect">
            <a:avLst/>
          </a:prstGeom>
        </p:spPr>
      </p:pic>
      <p:sp>
        <p:nvSpPr>
          <p:cNvPr id="19" name="Freeform 9">
            <a:extLst>
              <a:ext uri="{FF2B5EF4-FFF2-40B4-BE49-F238E27FC236}">
                <a16:creationId xmlns:a16="http://schemas.microsoft.com/office/drawing/2014/main" id="{AFB83730-58A8-42CA-90B3-5D5D2D1B0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E78DE-8AAC-4857-B5E9-C53A57D73370}"/>
              </a:ext>
            </a:extLst>
          </p:cNvPr>
          <p:cNvSpPr>
            <a:spLocks noGrp="1"/>
          </p:cNvSpPr>
          <p:nvPr>
            <p:ph type="title"/>
          </p:nvPr>
        </p:nvSpPr>
        <p:spPr>
          <a:xfrm>
            <a:off x="812788" y="4895558"/>
            <a:ext cx="10572000" cy="779529"/>
          </a:xfrm>
        </p:spPr>
        <p:txBody>
          <a:bodyPr vert="horz" lIns="91440" tIns="45720" rIns="91440" bIns="45720" rtlCol="0" anchor="b">
            <a:normAutofit/>
          </a:bodyPr>
          <a:lstStyle/>
          <a:p>
            <a:r>
              <a:rPr lang="en-US" dirty="0"/>
              <a:t>Login Page</a:t>
            </a:r>
          </a:p>
        </p:txBody>
      </p:sp>
      <p:sp>
        <p:nvSpPr>
          <p:cNvPr id="13" name="TextBox 12">
            <a:extLst>
              <a:ext uri="{FF2B5EF4-FFF2-40B4-BE49-F238E27FC236}">
                <a16:creationId xmlns:a16="http://schemas.microsoft.com/office/drawing/2014/main" id="{E9F4A697-544F-47B6-84F1-BD7920F447E3}"/>
              </a:ext>
            </a:extLst>
          </p:cNvPr>
          <p:cNvSpPr txBox="1"/>
          <p:nvPr/>
        </p:nvSpPr>
        <p:spPr>
          <a:xfrm>
            <a:off x="807212" y="5675087"/>
            <a:ext cx="10572000" cy="830997"/>
          </a:xfrm>
          <a:prstGeom prst="rect">
            <a:avLst/>
          </a:prstGeom>
          <a:noFill/>
        </p:spPr>
        <p:txBody>
          <a:bodyPr wrap="square" rtlCol="0">
            <a:spAutoFit/>
          </a:bodyPr>
          <a:lstStyle/>
          <a:p>
            <a:r>
              <a:rPr lang="en-SG" sz="1600" dirty="0"/>
              <a:t>This is the page users visit to login to their accounts.</a:t>
            </a:r>
          </a:p>
          <a:p>
            <a:r>
              <a:rPr lang="en-SG" sz="1600" dirty="0"/>
              <a:t>As you can see here, there is an alert that will appear when there are invalid credentials inputted into the fields</a:t>
            </a:r>
          </a:p>
        </p:txBody>
      </p:sp>
    </p:spTree>
    <p:extLst>
      <p:ext uri="{BB962C8B-B14F-4D97-AF65-F5344CB8AC3E}">
        <p14:creationId xmlns:p14="http://schemas.microsoft.com/office/powerpoint/2010/main" val="390299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5" name="Content Placeholder 4" descr="Graphical user interface, website&#10;&#10;Description automatically generated">
            <a:extLst>
              <a:ext uri="{FF2B5EF4-FFF2-40B4-BE49-F238E27FC236}">
                <a16:creationId xmlns:a16="http://schemas.microsoft.com/office/drawing/2014/main" id="{225DF85A-6F6E-4155-B0E0-08384CCED0FD}"/>
              </a:ext>
            </a:extLst>
          </p:cNvPr>
          <p:cNvPicPr>
            <a:picLocks noGrp="1" noChangeAspect="1"/>
          </p:cNvPicPr>
          <p:nvPr>
            <p:ph idx="1"/>
          </p:nvPr>
        </p:nvPicPr>
        <p:blipFill rotWithShape="1">
          <a:blip r:embed="rId3"/>
          <a:srcRect b="20292"/>
          <a:stretch/>
        </p:blipFill>
        <p:spPr>
          <a:xfrm>
            <a:off x="-1" y="-1"/>
            <a:ext cx="12192001" cy="4883281"/>
          </a:xfrm>
          <a:prstGeom prst="rect">
            <a:avLst/>
          </a:prstGeom>
        </p:spPr>
      </p:pic>
      <p:sp>
        <p:nvSpPr>
          <p:cNvPr id="12" name="Freeform 9">
            <a:extLst>
              <a:ext uri="{FF2B5EF4-FFF2-40B4-BE49-F238E27FC236}">
                <a16:creationId xmlns:a16="http://schemas.microsoft.com/office/drawing/2014/main" id="{AFB83730-58A8-42CA-90B3-5D5D2D1B0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A5A909-9DB5-45E3-93F0-F79D7B5FD273}"/>
              </a:ext>
            </a:extLst>
          </p:cNvPr>
          <p:cNvSpPr>
            <a:spLocks noGrp="1"/>
          </p:cNvSpPr>
          <p:nvPr>
            <p:ph type="title"/>
          </p:nvPr>
        </p:nvSpPr>
        <p:spPr>
          <a:xfrm>
            <a:off x="812788" y="4895558"/>
            <a:ext cx="10572000" cy="779529"/>
          </a:xfrm>
        </p:spPr>
        <p:txBody>
          <a:bodyPr vert="horz" lIns="91440" tIns="45720" rIns="91440" bIns="45720" rtlCol="0" anchor="b">
            <a:normAutofit/>
          </a:bodyPr>
          <a:lstStyle/>
          <a:p>
            <a:r>
              <a:rPr lang="en-US" dirty="0"/>
              <a:t>Login Page Validations</a:t>
            </a:r>
          </a:p>
        </p:txBody>
      </p:sp>
      <p:sp>
        <p:nvSpPr>
          <p:cNvPr id="6" name="TextBox 5">
            <a:extLst>
              <a:ext uri="{FF2B5EF4-FFF2-40B4-BE49-F238E27FC236}">
                <a16:creationId xmlns:a16="http://schemas.microsoft.com/office/drawing/2014/main" id="{FDC863B4-9AC2-472A-B599-FCAC4ADA39D8}"/>
              </a:ext>
            </a:extLst>
          </p:cNvPr>
          <p:cNvSpPr txBox="1"/>
          <p:nvPr/>
        </p:nvSpPr>
        <p:spPr>
          <a:xfrm>
            <a:off x="812788" y="5772150"/>
            <a:ext cx="10578362" cy="338554"/>
          </a:xfrm>
          <a:prstGeom prst="rect">
            <a:avLst/>
          </a:prstGeom>
          <a:noFill/>
        </p:spPr>
        <p:txBody>
          <a:bodyPr wrap="square" rtlCol="0">
            <a:spAutoFit/>
          </a:bodyPr>
          <a:lstStyle/>
          <a:p>
            <a:r>
              <a:rPr lang="en-SG" sz="1600" dirty="0"/>
              <a:t>This shows the empty field validation, insufficient length validation and also invalid field validation</a:t>
            </a:r>
          </a:p>
        </p:txBody>
      </p:sp>
      <p:pic>
        <p:nvPicPr>
          <p:cNvPr id="8" name="Picture 7">
            <a:extLst>
              <a:ext uri="{FF2B5EF4-FFF2-40B4-BE49-F238E27FC236}">
                <a16:creationId xmlns:a16="http://schemas.microsoft.com/office/drawing/2014/main" id="{BA55E560-6A2F-4F06-9040-3EDA2784E753}"/>
              </a:ext>
            </a:extLst>
          </p:cNvPr>
          <p:cNvPicPr>
            <a:picLocks noChangeAspect="1"/>
          </p:cNvPicPr>
          <p:nvPr/>
        </p:nvPicPr>
        <p:blipFill>
          <a:blip r:embed="rId4"/>
          <a:stretch>
            <a:fillRect/>
          </a:stretch>
        </p:blipFill>
        <p:spPr>
          <a:xfrm>
            <a:off x="1703032" y="529446"/>
            <a:ext cx="3289982" cy="3026407"/>
          </a:xfrm>
          <a:prstGeom prst="rect">
            <a:avLst/>
          </a:prstGeom>
        </p:spPr>
      </p:pic>
      <p:pic>
        <p:nvPicPr>
          <p:cNvPr id="11" name="Picture 10">
            <a:extLst>
              <a:ext uri="{FF2B5EF4-FFF2-40B4-BE49-F238E27FC236}">
                <a16:creationId xmlns:a16="http://schemas.microsoft.com/office/drawing/2014/main" id="{2A7A6A90-E170-4165-ADB2-A7E058E52453}"/>
              </a:ext>
            </a:extLst>
          </p:cNvPr>
          <p:cNvPicPr>
            <a:picLocks noChangeAspect="1"/>
          </p:cNvPicPr>
          <p:nvPr/>
        </p:nvPicPr>
        <p:blipFill>
          <a:blip r:embed="rId5"/>
          <a:stretch>
            <a:fillRect/>
          </a:stretch>
        </p:blipFill>
        <p:spPr>
          <a:xfrm>
            <a:off x="7677965" y="638106"/>
            <a:ext cx="2262017" cy="2648094"/>
          </a:xfrm>
          <a:prstGeom prst="rect">
            <a:avLst/>
          </a:prstGeom>
        </p:spPr>
      </p:pic>
    </p:spTree>
    <p:extLst>
      <p:ext uri="{BB962C8B-B14F-4D97-AF65-F5344CB8AC3E}">
        <p14:creationId xmlns:p14="http://schemas.microsoft.com/office/powerpoint/2010/main" val="154271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9" name="Content Placeholder 8">
            <a:extLst>
              <a:ext uri="{FF2B5EF4-FFF2-40B4-BE49-F238E27FC236}">
                <a16:creationId xmlns:a16="http://schemas.microsoft.com/office/drawing/2014/main" id="{010F9111-4035-4AB1-B9DA-49AF9D00ACE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0118" b="10118"/>
          <a:stretch/>
        </p:blipFill>
        <p:spPr>
          <a:xfrm>
            <a:off x="0" y="-3175"/>
            <a:ext cx="12192001" cy="4883281"/>
          </a:xfrm>
          <a:prstGeom prst="rect">
            <a:avLst/>
          </a:prstGeom>
        </p:spPr>
      </p:pic>
      <p:sp>
        <p:nvSpPr>
          <p:cNvPr id="19" name="Freeform 9">
            <a:extLst>
              <a:ext uri="{FF2B5EF4-FFF2-40B4-BE49-F238E27FC236}">
                <a16:creationId xmlns:a16="http://schemas.microsoft.com/office/drawing/2014/main" id="{AFB83730-58A8-42CA-90B3-5D5D2D1B0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E78DE-8AAC-4857-B5E9-C53A57D73370}"/>
              </a:ext>
            </a:extLst>
          </p:cNvPr>
          <p:cNvSpPr>
            <a:spLocks noGrp="1"/>
          </p:cNvSpPr>
          <p:nvPr>
            <p:ph type="title"/>
          </p:nvPr>
        </p:nvSpPr>
        <p:spPr>
          <a:xfrm>
            <a:off x="812788" y="4895558"/>
            <a:ext cx="10572000" cy="779529"/>
          </a:xfrm>
        </p:spPr>
        <p:txBody>
          <a:bodyPr vert="horz" lIns="91440" tIns="45720" rIns="91440" bIns="45720" rtlCol="0" anchor="b">
            <a:normAutofit/>
          </a:bodyPr>
          <a:lstStyle/>
          <a:p>
            <a:r>
              <a:rPr lang="en-US" dirty="0"/>
              <a:t>Home Page</a:t>
            </a:r>
          </a:p>
        </p:txBody>
      </p:sp>
      <p:sp>
        <p:nvSpPr>
          <p:cNvPr id="13" name="TextBox 12">
            <a:extLst>
              <a:ext uri="{FF2B5EF4-FFF2-40B4-BE49-F238E27FC236}">
                <a16:creationId xmlns:a16="http://schemas.microsoft.com/office/drawing/2014/main" id="{E9F4A697-544F-47B6-84F1-BD7920F447E3}"/>
              </a:ext>
            </a:extLst>
          </p:cNvPr>
          <p:cNvSpPr txBox="1"/>
          <p:nvPr/>
        </p:nvSpPr>
        <p:spPr>
          <a:xfrm>
            <a:off x="807212" y="5675087"/>
            <a:ext cx="10572000" cy="584775"/>
          </a:xfrm>
          <a:prstGeom prst="rect">
            <a:avLst/>
          </a:prstGeom>
          <a:noFill/>
        </p:spPr>
        <p:txBody>
          <a:bodyPr wrap="square" rtlCol="0">
            <a:spAutoFit/>
          </a:bodyPr>
          <a:lstStyle/>
          <a:p>
            <a:r>
              <a:rPr lang="en-SG" sz="1600" dirty="0"/>
              <a:t>This is the page users see when they are logged into their accounts.</a:t>
            </a:r>
          </a:p>
          <a:p>
            <a:r>
              <a:rPr lang="en-SG" sz="1600" dirty="0"/>
              <a:t>From this page, they can create a room and also join rooms.</a:t>
            </a:r>
          </a:p>
        </p:txBody>
      </p:sp>
    </p:spTree>
    <p:extLst>
      <p:ext uri="{BB962C8B-B14F-4D97-AF65-F5344CB8AC3E}">
        <p14:creationId xmlns:p14="http://schemas.microsoft.com/office/powerpoint/2010/main" val="1962193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355FE65-328E-450D-9962-9CDF1D3926EB}"/>
              </a:ext>
            </a:extLst>
          </p:cNvPr>
          <p:cNvSpPr>
            <a:spLocks noGrp="1"/>
          </p:cNvSpPr>
          <p:nvPr>
            <p:ph type="title"/>
          </p:nvPr>
        </p:nvSpPr>
        <p:spPr>
          <a:xfrm>
            <a:off x="451515" y="1734857"/>
            <a:ext cx="3765483" cy="3388287"/>
          </a:xfrm>
        </p:spPr>
        <p:txBody>
          <a:bodyPr anchor="ctr">
            <a:normAutofit/>
          </a:bodyPr>
          <a:lstStyle/>
          <a:p>
            <a:r>
              <a:rPr lang="en-SG" dirty="0"/>
              <a:t>Validation for</a:t>
            </a:r>
            <a:br>
              <a:rPr lang="en-SG" dirty="0"/>
            </a:br>
            <a:r>
              <a:rPr lang="en-SG" dirty="0"/>
              <a:t>Home Page</a:t>
            </a:r>
          </a:p>
        </p:txBody>
      </p:sp>
      <p:pic>
        <p:nvPicPr>
          <p:cNvPr id="5" name="Content Placeholder 4">
            <a:extLst>
              <a:ext uri="{FF2B5EF4-FFF2-40B4-BE49-F238E27FC236}">
                <a16:creationId xmlns:a16="http://schemas.microsoft.com/office/drawing/2014/main" id="{7FFFDA53-430E-48EA-B133-C000D44CE542}"/>
              </a:ext>
            </a:extLst>
          </p:cNvPr>
          <p:cNvPicPr>
            <a:picLocks noGrp="1" noChangeAspect="1"/>
          </p:cNvPicPr>
          <p:nvPr>
            <p:ph idx="1"/>
          </p:nvPr>
        </p:nvPicPr>
        <p:blipFill>
          <a:blip r:embed="rId2"/>
          <a:stretch>
            <a:fillRect/>
          </a:stretch>
        </p:blipFill>
        <p:spPr>
          <a:xfrm>
            <a:off x="6635450" y="2123430"/>
            <a:ext cx="3641850" cy="2611138"/>
          </a:xfrm>
          <a:effectLst/>
        </p:spPr>
      </p:pic>
    </p:spTree>
    <p:extLst>
      <p:ext uri="{BB962C8B-B14F-4D97-AF65-F5344CB8AC3E}">
        <p14:creationId xmlns:p14="http://schemas.microsoft.com/office/powerpoint/2010/main" val="2059903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A2605-FA53-4677-A417-CD9D190E97EE}"/>
              </a:ext>
            </a:extLst>
          </p:cNvPr>
          <p:cNvSpPr>
            <a:spLocks noGrp="1"/>
          </p:cNvSpPr>
          <p:nvPr>
            <p:ph type="title"/>
          </p:nvPr>
        </p:nvSpPr>
        <p:spPr/>
        <p:txBody>
          <a:bodyPr/>
          <a:lstStyle/>
          <a:p>
            <a:r>
              <a:rPr lang="en-SG" dirty="0"/>
              <a:t>Logging Out</a:t>
            </a:r>
          </a:p>
        </p:txBody>
      </p:sp>
      <p:pic>
        <p:nvPicPr>
          <p:cNvPr id="5" name="Content Placeholder 4">
            <a:extLst>
              <a:ext uri="{FF2B5EF4-FFF2-40B4-BE49-F238E27FC236}">
                <a16:creationId xmlns:a16="http://schemas.microsoft.com/office/drawing/2014/main" id="{E524A65D-8EBD-47CD-A660-521F299A86F8}"/>
              </a:ext>
            </a:extLst>
          </p:cNvPr>
          <p:cNvPicPr>
            <a:picLocks noGrp="1" noChangeAspect="1"/>
          </p:cNvPicPr>
          <p:nvPr>
            <p:ph idx="1"/>
          </p:nvPr>
        </p:nvPicPr>
        <p:blipFill>
          <a:blip r:embed="rId2"/>
          <a:stretch>
            <a:fillRect/>
          </a:stretch>
        </p:blipFill>
        <p:spPr>
          <a:xfrm>
            <a:off x="1150844" y="1891587"/>
            <a:ext cx="9890312" cy="4966413"/>
          </a:xfrm>
        </p:spPr>
      </p:pic>
      <p:sp>
        <p:nvSpPr>
          <p:cNvPr id="6" name="Arrow: Right 5">
            <a:extLst>
              <a:ext uri="{FF2B5EF4-FFF2-40B4-BE49-F238E27FC236}">
                <a16:creationId xmlns:a16="http://schemas.microsoft.com/office/drawing/2014/main" id="{590378AD-272A-476B-ACAE-E600FA2A4A22}"/>
              </a:ext>
            </a:extLst>
          </p:cNvPr>
          <p:cNvSpPr/>
          <p:nvPr/>
        </p:nvSpPr>
        <p:spPr>
          <a:xfrm rot="8100000">
            <a:off x="1244060" y="2125363"/>
            <a:ext cx="1185962" cy="587439"/>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595561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D32AF291-B16C-4BD9-8A72-79514797E3C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 r="-23" b="21274"/>
          <a:stretch/>
        </p:blipFill>
        <p:spPr>
          <a:xfrm>
            <a:off x="0" y="-3175"/>
            <a:ext cx="12192001" cy="4835138"/>
          </a:xfrm>
          <a:prstGeom prst="rect">
            <a:avLst/>
          </a:prstGeom>
        </p:spPr>
      </p:pic>
      <p:sp>
        <p:nvSpPr>
          <p:cNvPr id="12" name="Freeform 9">
            <a:extLst>
              <a:ext uri="{FF2B5EF4-FFF2-40B4-BE49-F238E27FC236}">
                <a16:creationId xmlns:a16="http://schemas.microsoft.com/office/drawing/2014/main" id="{AFB83730-58A8-42CA-90B3-5D5D2D1B0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4D7E8B-3CC7-40DC-AA45-80B6B4F35A30}"/>
              </a:ext>
            </a:extLst>
          </p:cNvPr>
          <p:cNvSpPr>
            <a:spLocks noGrp="1"/>
          </p:cNvSpPr>
          <p:nvPr>
            <p:ph type="title"/>
          </p:nvPr>
        </p:nvSpPr>
        <p:spPr>
          <a:xfrm>
            <a:off x="812788" y="4895558"/>
            <a:ext cx="10572000" cy="779529"/>
          </a:xfrm>
        </p:spPr>
        <p:txBody>
          <a:bodyPr vert="horz" lIns="91440" tIns="45720" rIns="91440" bIns="45720" rtlCol="0" anchor="b">
            <a:normAutofit/>
          </a:bodyPr>
          <a:lstStyle/>
          <a:p>
            <a:r>
              <a:rPr lang="en-US" dirty="0"/>
              <a:t>Creating New Room</a:t>
            </a:r>
          </a:p>
        </p:txBody>
      </p:sp>
      <p:sp>
        <p:nvSpPr>
          <p:cNvPr id="6" name="TextBox 5">
            <a:extLst>
              <a:ext uri="{FF2B5EF4-FFF2-40B4-BE49-F238E27FC236}">
                <a16:creationId xmlns:a16="http://schemas.microsoft.com/office/drawing/2014/main" id="{AB5D0A07-3875-49F4-B3CD-5C25B03316D3}"/>
              </a:ext>
            </a:extLst>
          </p:cNvPr>
          <p:cNvSpPr txBox="1"/>
          <p:nvPr/>
        </p:nvSpPr>
        <p:spPr>
          <a:xfrm>
            <a:off x="807212" y="5675087"/>
            <a:ext cx="10572000" cy="1077218"/>
          </a:xfrm>
          <a:prstGeom prst="rect">
            <a:avLst/>
          </a:prstGeom>
          <a:noFill/>
        </p:spPr>
        <p:txBody>
          <a:bodyPr wrap="square" rtlCol="0">
            <a:spAutoFit/>
          </a:bodyPr>
          <a:lstStyle/>
          <a:p>
            <a:r>
              <a:rPr lang="en-SG" sz="1600" dirty="0"/>
              <a:t>After creating clicking the create room button, users are taken to this page. Where they can give whoever they want to video call the room code that can be found on the top left of the screen.</a:t>
            </a:r>
          </a:p>
          <a:p>
            <a:r>
              <a:rPr lang="en-SG" sz="1600" dirty="0"/>
              <a:t>They can also disable their webcams, mute their microphones and also disconnect from the call using the buttons at the bottom of the screen.</a:t>
            </a:r>
          </a:p>
        </p:txBody>
      </p:sp>
    </p:spTree>
    <p:extLst>
      <p:ext uri="{BB962C8B-B14F-4D97-AF65-F5344CB8AC3E}">
        <p14:creationId xmlns:p14="http://schemas.microsoft.com/office/powerpoint/2010/main" val="27870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355FE65-328E-450D-9962-9CDF1D3926EB}"/>
              </a:ext>
            </a:extLst>
          </p:cNvPr>
          <p:cNvSpPr>
            <a:spLocks noGrp="1"/>
          </p:cNvSpPr>
          <p:nvPr>
            <p:ph type="title"/>
          </p:nvPr>
        </p:nvSpPr>
        <p:spPr>
          <a:xfrm>
            <a:off x="451515" y="1734857"/>
            <a:ext cx="3765483" cy="3388287"/>
          </a:xfrm>
        </p:spPr>
        <p:txBody>
          <a:bodyPr anchor="ctr">
            <a:normAutofit/>
          </a:bodyPr>
          <a:lstStyle/>
          <a:p>
            <a:r>
              <a:rPr lang="en-SG" dirty="0"/>
              <a:t>Validation and Information Alerts for Room Page</a:t>
            </a:r>
          </a:p>
        </p:txBody>
      </p:sp>
      <p:pic>
        <p:nvPicPr>
          <p:cNvPr id="8" name="Content Placeholder 4">
            <a:extLst>
              <a:ext uri="{FF2B5EF4-FFF2-40B4-BE49-F238E27FC236}">
                <a16:creationId xmlns:a16="http://schemas.microsoft.com/office/drawing/2014/main" id="{F58811BB-2224-4C89-B946-F40880799130}"/>
              </a:ext>
            </a:extLst>
          </p:cNvPr>
          <p:cNvPicPr>
            <a:picLocks noChangeAspect="1"/>
          </p:cNvPicPr>
          <p:nvPr/>
        </p:nvPicPr>
        <p:blipFill>
          <a:blip r:embed="rId2"/>
          <a:stretch>
            <a:fillRect/>
          </a:stretch>
        </p:blipFill>
        <p:spPr>
          <a:xfrm>
            <a:off x="6892556" y="203930"/>
            <a:ext cx="3353858" cy="2157315"/>
          </a:xfrm>
          <a:prstGeom prst="rect">
            <a:avLst/>
          </a:prstGeom>
          <a:effectLst>
            <a:outerShdw blurRad="50800" dir="14400000">
              <a:srgbClr val="000000">
                <a:alpha val="40000"/>
              </a:srgbClr>
            </a:outerShdw>
          </a:effectLst>
        </p:spPr>
      </p:pic>
      <p:pic>
        <p:nvPicPr>
          <p:cNvPr id="9" name="Content Placeholder 4">
            <a:extLst>
              <a:ext uri="{FF2B5EF4-FFF2-40B4-BE49-F238E27FC236}">
                <a16:creationId xmlns:a16="http://schemas.microsoft.com/office/drawing/2014/main" id="{DA253BED-EE52-4C58-B559-6ABA53A023E7}"/>
              </a:ext>
            </a:extLst>
          </p:cNvPr>
          <p:cNvPicPr>
            <a:picLocks noGrp="1" noChangeAspect="1"/>
          </p:cNvPicPr>
          <p:nvPr>
            <p:ph idx="1"/>
          </p:nvPr>
        </p:nvPicPr>
        <p:blipFill>
          <a:blip r:embed="rId3"/>
          <a:stretch>
            <a:fillRect/>
          </a:stretch>
        </p:blipFill>
        <p:spPr>
          <a:xfrm>
            <a:off x="6892554" y="2361245"/>
            <a:ext cx="3353858" cy="2167018"/>
          </a:xfrm>
        </p:spPr>
      </p:pic>
      <p:pic>
        <p:nvPicPr>
          <p:cNvPr id="10" name="Picture 9">
            <a:extLst>
              <a:ext uri="{FF2B5EF4-FFF2-40B4-BE49-F238E27FC236}">
                <a16:creationId xmlns:a16="http://schemas.microsoft.com/office/drawing/2014/main" id="{0885C6D7-6D71-4976-A3CE-5DD3BE382E6D}"/>
              </a:ext>
            </a:extLst>
          </p:cNvPr>
          <p:cNvPicPr>
            <a:picLocks noChangeAspect="1"/>
          </p:cNvPicPr>
          <p:nvPr/>
        </p:nvPicPr>
        <p:blipFill>
          <a:blip r:embed="rId4"/>
          <a:stretch>
            <a:fillRect/>
          </a:stretch>
        </p:blipFill>
        <p:spPr>
          <a:xfrm>
            <a:off x="6892555" y="4530798"/>
            <a:ext cx="3353857" cy="2154780"/>
          </a:xfrm>
          <a:prstGeom prst="rect">
            <a:avLst/>
          </a:prstGeom>
        </p:spPr>
      </p:pic>
    </p:spTree>
    <p:extLst>
      <p:ext uri="{BB962C8B-B14F-4D97-AF65-F5344CB8AC3E}">
        <p14:creationId xmlns:p14="http://schemas.microsoft.com/office/powerpoint/2010/main" val="3500090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206</TotalTime>
  <Words>970</Words>
  <Application>Microsoft Office PowerPoint</Application>
  <PresentationFormat>Widescreen</PresentationFormat>
  <Paragraphs>80</Paragraphs>
  <Slides>23</Slides>
  <Notes>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Quotable</vt:lpstr>
      <vt:lpstr>Team Signal Your Sign Language Interpreter</vt:lpstr>
      <vt:lpstr>Landing Page</vt:lpstr>
      <vt:lpstr>Login Page</vt:lpstr>
      <vt:lpstr>Login Page Validations</vt:lpstr>
      <vt:lpstr>Home Page</vt:lpstr>
      <vt:lpstr>Validation for Home Page</vt:lpstr>
      <vt:lpstr>Logging Out</vt:lpstr>
      <vt:lpstr>Creating New Room</vt:lpstr>
      <vt:lpstr>Validation and Information Alerts for Room Page</vt:lpstr>
      <vt:lpstr>Predicting Handsigns</vt:lpstr>
      <vt:lpstr>After predicting a Handsign The prediction for that handsign will be shown as a caption underneath the camera frame. The captions can be seen by both users in the call and the captions will be underneath the video of the person who predicted it</vt:lpstr>
      <vt:lpstr>Information Alerts for Leaving Room Page</vt:lpstr>
      <vt:lpstr>Call History Page</vt:lpstr>
      <vt:lpstr>See More Details Page</vt:lpstr>
      <vt:lpstr>Click letters to view details</vt:lpstr>
      <vt:lpstr>Displaying Our Pytest</vt:lpstr>
      <vt:lpstr>Tested Features for Rooms</vt:lpstr>
      <vt:lpstr>Tested Features for Users</vt:lpstr>
      <vt:lpstr>Tested Features For Predictions</vt:lpstr>
      <vt:lpstr>Links To Heroku, And Account Details</vt:lpstr>
      <vt:lpstr>Heroku Links (depreciated)</vt:lpstr>
      <vt:lpstr>User Accounts (depreciated)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CA2 Team Signal Your Sign Language Interpreter</dc:title>
  <dc:creator>ANDRIC ANG</dc:creator>
  <cp:lastModifiedBy>Wong</cp:lastModifiedBy>
  <cp:revision>28</cp:revision>
  <dcterms:created xsi:type="dcterms:W3CDTF">2022-02-10T16:05:40Z</dcterms:created>
  <dcterms:modified xsi:type="dcterms:W3CDTF">2023-01-27T03:18:37Z</dcterms:modified>
</cp:coreProperties>
</file>