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2" r:id="rId8"/>
    <p:sldId id="293" r:id="rId9"/>
    <p:sldId id="290" r:id="rId10"/>
    <p:sldId id="291" r:id="rId11"/>
    <p:sldId id="28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0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6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7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F1BA-1B60-4838-B9A6-04B476DB0A4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D6AE-E254-4F34-8848-0BFE131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、创建工程时，使用的工程模板：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41" y="1605189"/>
            <a:ext cx="8178574" cy="429815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013857" y="2438400"/>
            <a:ext cx="4180114" cy="2503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7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接口配置窗口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93" y="1605188"/>
            <a:ext cx="6750776" cy="440372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16629" y="2416628"/>
            <a:ext cx="5878285" cy="6923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一、电路图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、电路元器件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BUZZER: </a:t>
            </a:r>
            <a:r>
              <a:rPr lang="zh-CN" altLang="en-US" dirty="0" smtClean="0"/>
              <a:t>蜂鸣器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8550:PNP</a:t>
            </a:r>
            <a:r>
              <a:rPr lang="zh-CN" altLang="en-US" dirty="0" smtClean="0"/>
              <a:t>三极管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(</a:t>
            </a:r>
            <a:r>
              <a:rPr lang="zh-CN" altLang="en-US" dirty="0" smtClean="0"/>
              <a:t>功能：开关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P0.7</a:t>
            </a:r>
            <a:r>
              <a:rPr lang="zh-CN" altLang="en-US" dirty="0" smtClean="0"/>
              <a:t>引脚：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电路控制端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37" y="1339283"/>
            <a:ext cx="6975566" cy="52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一、电路图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、工作原理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p0.7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FF0000"/>
                </a:solidFill>
              </a:rPr>
              <a:t>高电平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（基极）高电平，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（发射机）高电平，</a:t>
            </a:r>
            <a:r>
              <a:rPr lang="en-US" altLang="zh-CN" dirty="0" smtClean="0"/>
              <a:t>EB</a:t>
            </a:r>
            <a:r>
              <a:rPr lang="zh-CN" altLang="en-US" dirty="0" smtClean="0"/>
              <a:t>无电流流过，导致</a:t>
            </a:r>
            <a:r>
              <a:rPr lang="en-US" altLang="zh-CN" dirty="0" smtClean="0"/>
              <a:t>EC</a:t>
            </a:r>
            <a:r>
              <a:rPr lang="zh-CN" altLang="en-US" dirty="0" smtClean="0"/>
              <a:t>关闭，蜂鸣器未加电，</a:t>
            </a:r>
            <a:r>
              <a:rPr lang="zh-CN" altLang="en-US" dirty="0" smtClean="0">
                <a:solidFill>
                  <a:srgbClr val="FF0000"/>
                </a:solidFill>
              </a:rPr>
              <a:t>不响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p0.7</a:t>
            </a:r>
            <a:r>
              <a:rPr lang="zh-CN" altLang="en-US" dirty="0" smtClean="0"/>
              <a:t>输出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  <a:r>
              <a:rPr lang="zh-CN" altLang="en-US" dirty="0" smtClean="0">
                <a:solidFill>
                  <a:srgbClr val="FF0000"/>
                </a:solidFill>
              </a:rPr>
              <a:t>电平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（基极）低电平，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（发射机）高电平，</a:t>
            </a:r>
            <a:r>
              <a:rPr lang="en-US" altLang="zh-CN" dirty="0" smtClean="0"/>
              <a:t>EB</a:t>
            </a:r>
            <a:r>
              <a:rPr lang="zh-CN" altLang="en-US" dirty="0" smtClean="0"/>
              <a:t>有电流流过，导致</a:t>
            </a:r>
            <a:r>
              <a:rPr lang="en-US" altLang="zh-CN" dirty="0" smtClean="0"/>
              <a:t>EC</a:t>
            </a:r>
            <a:r>
              <a:rPr lang="zh-CN" altLang="en-US" dirty="0" smtClean="0"/>
              <a:t>导通，蜂鸣器加电，</a:t>
            </a:r>
            <a:r>
              <a:rPr lang="zh-CN" altLang="en-US" dirty="0" smtClean="0">
                <a:solidFill>
                  <a:srgbClr val="FF0000"/>
                </a:solidFill>
              </a:rPr>
              <a:t>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7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二、实验内容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>
                <a:latin typeface="+mn-ea"/>
              </a:rPr>
              <a:t>[0x40003100]</a:t>
            </a:r>
          </a:p>
          <a:p>
            <a:pPr marL="0" indent="0">
              <a:buNone/>
            </a:pPr>
            <a:r>
              <a:rPr lang="zh-CN" altLang="en-US" sz="3600" b="1" dirty="0">
                <a:latin typeface="+mn-ea"/>
              </a:rPr>
              <a:t> </a:t>
            </a:r>
            <a:r>
              <a:rPr lang="zh-CN" altLang="en-US" sz="3600" b="1" dirty="0" smtClean="0">
                <a:latin typeface="+mn-ea"/>
              </a:rPr>
              <a:t>  </a:t>
            </a:r>
            <a:r>
              <a:rPr lang="en-US" altLang="zh-CN" sz="3600" b="1" dirty="0" smtClean="0">
                <a:latin typeface="+mn-ea"/>
              </a:rPr>
              <a:t>=00   P0.7</a:t>
            </a:r>
            <a:r>
              <a:rPr lang="zh-CN" altLang="en-US" sz="3600" b="1" dirty="0" smtClean="0">
                <a:latin typeface="+mn-ea"/>
              </a:rPr>
              <a:t>输出高电平，蜂鸣器不响；</a:t>
            </a:r>
            <a:endParaRPr lang="en-US" altLang="zh-CN" sz="3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b="1" dirty="0" smtClean="0">
                <a:latin typeface="+mn-ea"/>
              </a:rPr>
              <a:t>   =01   </a:t>
            </a:r>
            <a:r>
              <a:rPr lang="zh-CN" altLang="en-US" sz="3600" b="1" dirty="0" smtClean="0">
                <a:latin typeface="+mn-ea"/>
              </a:rPr>
              <a:t>控制</a:t>
            </a:r>
            <a:r>
              <a:rPr lang="en-US" altLang="zh-CN" sz="3600" b="1" dirty="0" smtClean="0">
                <a:latin typeface="+mn-ea"/>
              </a:rPr>
              <a:t>P0.7</a:t>
            </a:r>
            <a:r>
              <a:rPr lang="zh-CN" altLang="en-US" sz="3600" b="1" dirty="0" smtClean="0">
                <a:latin typeface="+mn-ea"/>
              </a:rPr>
              <a:t>输出高低电平，蜂鸣器响</a:t>
            </a:r>
            <a:r>
              <a:rPr lang="en-US" altLang="zh-CN" sz="3600" b="1" dirty="0" smtClean="0">
                <a:latin typeface="+mn-ea"/>
              </a:rPr>
              <a:t>2</a:t>
            </a:r>
            <a:r>
              <a:rPr lang="zh-CN" altLang="en-US" sz="3600" b="1" dirty="0" smtClean="0">
                <a:latin typeface="+mn-ea"/>
              </a:rPr>
              <a:t>声；</a:t>
            </a:r>
            <a:endParaRPr lang="en-US" altLang="zh-CN" sz="36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+mn-ea"/>
              </a:rPr>
              <a:t>   </a:t>
            </a:r>
            <a:r>
              <a:rPr lang="en-US" altLang="zh-CN" sz="3600" b="1" dirty="0" smtClean="0">
                <a:latin typeface="+mn-ea"/>
              </a:rPr>
              <a:t>=02</a:t>
            </a:r>
            <a:r>
              <a:rPr lang="zh-CN" altLang="en-US" sz="3600" b="1" dirty="0" smtClean="0">
                <a:latin typeface="+mn-ea"/>
              </a:rPr>
              <a:t>   控制</a:t>
            </a:r>
            <a:r>
              <a:rPr lang="en-US" altLang="zh-CN" sz="3600" b="1" dirty="0" smtClean="0">
                <a:latin typeface="+mn-ea"/>
              </a:rPr>
              <a:t>P0.7</a:t>
            </a:r>
            <a:r>
              <a:rPr lang="zh-CN" altLang="en-US" sz="3600" b="1" dirty="0" smtClean="0">
                <a:latin typeface="+mn-ea"/>
              </a:rPr>
              <a:t>输出高低电平，蜂鸣器响</a:t>
            </a:r>
            <a:r>
              <a:rPr lang="en-US" altLang="zh-CN" sz="3600" b="1" dirty="0" smtClean="0">
                <a:latin typeface="+mn-ea"/>
              </a:rPr>
              <a:t>3</a:t>
            </a:r>
            <a:r>
              <a:rPr lang="zh-CN" altLang="en-US" sz="3600" b="1" dirty="0" smtClean="0">
                <a:latin typeface="+mn-ea"/>
              </a:rPr>
              <a:t>声；</a:t>
            </a:r>
            <a:endParaRPr lang="en-US" altLang="zh-CN" sz="36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1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三、编程关键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P0.7</a:t>
            </a:r>
            <a:r>
              <a:rPr lang="zh-CN" altLang="en-US" sz="3600" dirty="0" smtClean="0">
                <a:latin typeface="+mn-ea"/>
              </a:rPr>
              <a:t>引脚配置为</a:t>
            </a:r>
            <a:r>
              <a:rPr lang="en-US" altLang="zh-CN" sz="3600" dirty="0" smtClean="0">
                <a:latin typeface="+mn-ea"/>
              </a:rPr>
              <a:t>GPIO</a:t>
            </a:r>
            <a:r>
              <a:rPr lang="zh-CN" altLang="en-US" sz="3600" dirty="0" smtClean="0">
                <a:latin typeface="+mn-ea"/>
              </a:rPr>
              <a:t>输出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(1)</a:t>
            </a:r>
            <a:r>
              <a:rPr lang="zh-CN" altLang="en-US" sz="3600" dirty="0" smtClean="0">
                <a:latin typeface="+mn-ea"/>
              </a:rPr>
              <a:t>配置</a:t>
            </a:r>
            <a:r>
              <a:rPr lang="en-US" altLang="zh-CN" sz="3600" dirty="0" smtClean="0">
                <a:latin typeface="+mn-ea"/>
              </a:rPr>
              <a:t>pinsel0   [15:14]=00 P0.7</a:t>
            </a:r>
            <a:r>
              <a:rPr lang="zh-CN" altLang="en-US" sz="3600" dirty="0" smtClean="0">
                <a:latin typeface="+mn-ea"/>
              </a:rPr>
              <a:t>为</a:t>
            </a:r>
            <a:r>
              <a:rPr lang="en-US" altLang="zh-CN" sz="3600" dirty="0" smtClean="0">
                <a:latin typeface="+mn-ea"/>
              </a:rPr>
              <a:t>GPIO</a:t>
            </a:r>
            <a:r>
              <a:rPr lang="zh-CN" altLang="en-US" sz="3600" dirty="0" smtClean="0">
                <a:latin typeface="+mn-ea"/>
              </a:rPr>
              <a:t>功能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5" y="2909004"/>
            <a:ext cx="7172325" cy="223776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722914" y="3017520"/>
            <a:ext cx="2939143" cy="509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三、编程关键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(2)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P0.7</a:t>
            </a:r>
            <a:r>
              <a:rPr lang="zh-CN" altLang="en-US" sz="3600" dirty="0" smtClean="0">
                <a:latin typeface="+mn-ea"/>
              </a:rPr>
              <a:t>引脚配置为</a:t>
            </a:r>
            <a:r>
              <a:rPr lang="en-US" altLang="zh-CN" sz="3600" dirty="0" smtClean="0">
                <a:latin typeface="+mn-ea"/>
              </a:rPr>
              <a:t>GPIO</a:t>
            </a:r>
            <a:r>
              <a:rPr lang="zh-CN" altLang="en-US" sz="3600" dirty="0" smtClean="0">
                <a:latin typeface="+mn-ea"/>
              </a:rPr>
              <a:t>输出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IO0DIR</a:t>
            </a:r>
            <a:r>
              <a:rPr lang="zh-CN" altLang="en-US" sz="3600" dirty="0" smtClean="0">
                <a:latin typeface="+mn-ea"/>
              </a:rPr>
              <a:t>控制引脚</a:t>
            </a:r>
            <a:r>
              <a:rPr lang="en-US" altLang="zh-CN" sz="3600" dirty="0" smtClean="0">
                <a:latin typeface="+mn-ea"/>
              </a:rPr>
              <a:t>GPIO</a:t>
            </a:r>
            <a:r>
              <a:rPr lang="zh-CN" altLang="en-US" sz="3600" dirty="0" smtClean="0">
                <a:latin typeface="+mn-ea"/>
              </a:rPr>
              <a:t>方向</a:t>
            </a:r>
            <a:r>
              <a:rPr lang="en-US" altLang="zh-CN" sz="3600" dirty="0" smtClean="0">
                <a:latin typeface="+mn-ea"/>
              </a:rPr>
              <a:t>,32</a:t>
            </a:r>
            <a:r>
              <a:rPr lang="zh-CN" altLang="en-US" sz="3600" dirty="0" smtClean="0">
                <a:latin typeface="+mn-ea"/>
              </a:rPr>
              <a:t>位寄存器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位序号与引脚序号相同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当配置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[7]=1 </a:t>
            </a:r>
            <a:r>
              <a:rPr lang="en-US" altLang="zh-CN" sz="3600" dirty="0" smtClean="0">
                <a:latin typeface="+mn-ea"/>
              </a:rPr>
              <a:t>,P0.7</a:t>
            </a:r>
            <a:r>
              <a:rPr lang="zh-CN" altLang="en-US" sz="3600" dirty="0" smtClean="0">
                <a:latin typeface="+mn-ea"/>
              </a:rPr>
              <a:t>引脚</a:t>
            </a:r>
            <a:r>
              <a:rPr lang="en-US" altLang="zh-CN" sz="3600" dirty="0" smtClean="0">
                <a:latin typeface="+mn-ea"/>
              </a:rPr>
              <a:t>GPIO</a:t>
            </a:r>
            <a:r>
              <a:rPr lang="zh-CN" altLang="en-US" sz="3600" dirty="0" smtClean="0">
                <a:latin typeface="+mn-ea"/>
              </a:rPr>
              <a:t>输出</a:t>
            </a:r>
            <a:r>
              <a:rPr lang="en-US" altLang="zh-CN" sz="3600" dirty="0" smtClean="0">
                <a:latin typeface="+mn-ea"/>
              </a:rPr>
              <a:t> 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3069771"/>
            <a:ext cx="6126480" cy="29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5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三、编程关键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2</a:t>
            </a:r>
            <a:r>
              <a:rPr lang="zh-CN" altLang="en-US" sz="3600" dirty="0" smtClean="0">
                <a:latin typeface="+mn-ea"/>
              </a:rPr>
              <a:t>、控制</a:t>
            </a:r>
            <a:r>
              <a:rPr lang="en-US" altLang="zh-CN" sz="3600" dirty="0" smtClean="0">
                <a:latin typeface="+mn-ea"/>
              </a:rPr>
              <a:t>P0.7</a:t>
            </a:r>
            <a:r>
              <a:rPr lang="zh-CN" altLang="en-US" sz="3600" dirty="0" smtClean="0">
                <a:latin typeface="+mn-ea"/>
              </a:rPr>
              <a:t>输出高低电平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(1)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IO0SET</a:t>
            </a:r>
            <a:r>
              <a:rPr lang="zh-CN" altLang="en-US" sz="3600" dirty="0" smtClean="0">
                <a:latin typeface="+mn-ea"/>
              </a:rPr>
              <a:t>控制引脚输出高电平</a:t>
            </a:r>
            <a:r>
              <a:rPr lang="en-US" altLang="zh-CN" sz="3600" dirty="0" smtClean="0">
                <a:latin typeface="+mn-ea"/>
              </a:rPr>
              <a:t>, 32</a:t>
            </a:r>
            <a:r>
              <a:rPr lang="zh-CN" altLang="en-US" sz="3600" dirty="0" smtClean="0">
                <a:latin typeface="+mn-ea"/>
              </a:rPr>
              <a:t>位寄存器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位序号与引脚序号相同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当向某位写</a:t>
            </a: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时，对应引脚输出高电平</a:t>
            </a:r>
            <a:r>
              <a:rPr lang="en-US" altLang="zh-CN" sz="3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(2)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IO0CLR</a:t>
            </a:r>
            <a:r>
              <a:rPr lang="zh-CN" altLang="en-US" sz="3600" dirty="0" smtClean="0">
                <a:latin typeface="+mn-ea"/>
              </a:rPr>
              <a:t>控制引脚输出低电平</a:t>
            </a:r>
            <a:r>
              <a:rPr lang="en-US" altLang="zh-CN" sz="3600" dirty="0" smtClean="0">
                <a:latin typeface="+mn-ea"/>
              </a:rPr>
              <a:t>, 32</a:t>
            </a:r>
            <a:r>
              <a:rPr lang="zh-CN" altLang="en-US" sz="3600" dirty="0" smtClean="0">
                <a:latin typeface="+mn-ea"/>
              </a:rPr>
              <a:t>位寄存器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位序号与引脚序号相同</a:t>
            </a:r>
            <a:r>
              <a:rPr lang="en-US" altLang="zh-CN" sz="3600" dirty="0" smtClean="0">
                <a:latin typeface="+mn-ea"/>
              </a:rPr>
              <a:t>,</a:t>
            </a:r>
            <a:r>
              <a:rPr lang="zh-CN" altLang="en-US" sz="3600" dirty="0" smtClean="0">
                <a:latin typeface="+mn-ea"/>
              </a:rPr>
              <a:t>当向某位写</a:t>
            </a: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时，对应引脚输出低电平</a:t>
            </a:r>
            <a:r>
              <a:rPr lang="en-US" altLang="zh-CN" sz="36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(3)</a:t>
            </a:r>
            <a:r>
              <a:rPr lang="zh-CN" altLang="en-US" sz="3600" dirty="0" smtClean="0">
                <a:latin typeface="+mn-ea"/>
              </a:rPr>
              <a:t>、</a:t>
            </a:r>
            <a:r>
              <a:rPr lang="en-US" altLang="zh-CN" sz="3600" dirty="0" smtClean="0">
                <a:latin typeface="+mn-ea"/>
              </a:rPr>
              <a:t>P0.7</a:t>
            </a:r>
            <a:r>
              <a:rPr lang="zh-CN" altLang="en-US" sz="3600" dirty="0" smtClean="0">
                <a:latin typeface="+mn-ea"/>
              </a:rPr>
              <a:t>控制     </a:t>
            </a:r>
            <a:r>
              <a:rPr lang="en-US" altLang="zh-CN" sz="3600" dirty="0" smtClean="0">
                <a:latin typeface="+mn-ea"/>
              </a:rPr>
              <a:t>IO0SET[7]=1  P0.7</a:t>
            </a:r>
            <a:r>
              <a:rPr lang="zh-CN" altLang="en-US" sz="3600" dirty="0" smtClean="0">
                <a:latin typeface="+mn-ea"/>
              </a:rPr>
              <a:t>输出高电平</a:t>
            </a:r>
            <a:r>
              <a:rPr lang="en-US" altLang="zh-CN" sz="3600" dirty="0" smtClean="0">
                <a:latin typeface="+mn-ea"/>
              </a:rPr>
              <a:t> 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                  IO0CLR[7]=1  P0.7</a:t>
            </a:r>
            <a:r>
              <a:rPr lang="zh-CN" altLang="en-US" sz="3600" dirty="0" smtClean="0">
                <a:latin typeface="+mn-ea"/>
              </a:rPr>
              <a:t>输出低电平</a:t>
            </a: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0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四、编写测试蜂鸣器程序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#include "</a:t>
            </a:r>
            <a:r>
              <a:rPr lang="en-US" altLang="zh-CN" sz="3600" dirty="0" err="1" smtClean="0"/>
              <a:t>config.h</a:t>
            </a:r>
            <a:r>
              <a:rPr lang="en-US" altLang="zh-CN" sz="3600" dirty="0" smtClean="0"/>
              <a:t>“</a:t>
            </a:r>
          </a:p>
          <a:p>
            <a:pPr marL="0" indent="0">
              <a:buNone/>
            </a:pPr>
            <a:r>
              <a:rPr lang="en-US" altLang="zh-CN" sz="3600" dirty="0" smtClean="0"/>
              <a:t>uint8   x=0;</a:t>
            </a:r>
            <a:endParaRPr lang="zh-CN" altLang="zh-CN" sz="3600" dirty="0"/>
          </a:p>
          <a:p>
            <a:pPr marL="0" indent="0">
              <a:buNone/>
            </a:pPr>
            <a:r>
              <a:rPr lang="pt-BR" altLang="zh-CN" sz="3600" dirty="0" smtClean="0"/>
              <a:t>int </a:t>
            </a:r>
            <a:r>
              <a:rPr lang="pt-BR" altLang="zh-CN" sz="3600" dirty="0"/>
              <a:t>main (void)</a:t>
            </a:r>
            <a:endParaRPr lang="zh-CN" altLang="zh-CN" sz="3600" dirty="0"/>
          </a:p>
          <a:p>
            <a:pPr marL="0" indent="0">
              <a:buNone/>
            </a:pPr>
            <a:r>
              <a:rPr lang="pt-BR" altLang="zh-CN" sz="3600" dirty="0" smtClean="0"/>
              <a:t>{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 </a:t>
            </a:r>
            <a:r>
              <a:rPr lang="pt-BR" altLang="zh-CN" sz="3600" dirty="0"/>
              <a:t>PINSEL0=PINSEL0&amp;(~(3&lt;&lt;14));  	</a:t>
            </a:r>
            <a:r>
              <a:rPr lang="pt-BR" altLang="zh-CN" sz="3600" dirty="0" smtClean="0">
                <a:solidFill>
                  <a:srgbClr val="FF0000"/>
                </a:solidFill>
              </a:rPr>
              <a:t>//15:14=00</a:t>
            </a:r>
            <a:endParaRPr lang="zh-CN" altLang="zh-CN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zh-CN" sz="3600" dirty="0"/>
              <a:t>   IO0DIR</a:t>
            </a:r>
            <a:r>
              <a:rPr lang="pt-BR" altLang="zh-CN" sz="3600" dirty="0" smtClean="0"/>
              <a:t>= 1</a:t>
            </a:r>
            <a:r>
              <a:rPr lang="pt-BR" altLang="zh-CN" sz="3600" dirty="0"/>
              <a:t>&lt;&lt;</a:t>
            </a:r>
            <a:r>
              <a:rPr lang="pt-BR" altLang="zh-CN" sz="3600" dirty="0" smtClean="0"/>
              <a:t>7;        </a:t>
            </a:r>
            <a:r>
              <a:rPr lang="pt-BR" altLang="zh-CN" sz="3600" dirty="0"/>
              <a:t>	</a:t>
            </a:r>
            <a:r>
              <a:rPr lang="pt-BR" altLang="zh-CN" sz="3600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pt-BR" altLang="zh-CN" sz="3600" dirty="0">
                <a:solidFill>
                  <a:srgbClr val="FF0000"/>
                </a:solidFill>
                <a:latin typeface="+mn-ea"/>
              </a:rPr>
              <a:t>P0.7  </a:t>
            </a:r>
            <a:r>
              <a:rPr lang="zh-CN" altLang="zh-CN" sz="3600" dirty="0" smtClean="0">
                <a:solidFill>
                  <a:srgbClr val="FF0000"/>
                </a:solidFill>
                <a:latin typeface="+mn-ea"/>
              </a:rPr>
              <a:t>输出</a:t>
            </a:r>
            <a:endParaRPr lang="zh-CN" altLang="zh-CN" sz="36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pt-BR" altLang="zh-CN" sz="3600" dirty="0"/>
              <a:t>   </a:t>
            </a:r>
            <a:r>
              <a:rPr lang="pt-BR" altLang="zh-CN" sz="3600" dirty="0" smtClean="0"/>
              <a:t>IO0SET=1</a:t>
            </a:r>
            <a:r>
              <a:rPr lang="pt-BR" altLang="zh-CN" sz="3600" dirty="0"/>
              <a:t>&lt;&lt;</a:t>
            </a:r>
            <a:r>
              <a:rPr lang="pt-BR" altLang="zh-CN" sz="3600" dirty="0" smtClean="0"/>
              <a:t>7;       </a:t>
            </a:r>
            <a:r>
              <a:rPr lang="pt-BR" altLang="zh-CN" sz="3600" dirty="0"/>
              <a:t>	</a:t>
            </a:r>
            <a:r>
              <a:rPr lang="pt-BR" altLang="zh-CN" sz="3600" dirty="0" smtClean="0"/>
              <a:t>//</a:t>
            </a:r>
            <a:r>
              <a:rPr lang="zh-CN" altLang="zh-CN" sz="3600" dirty="0" smtClean="0"/>
              <a:t>蜂鸣器</a:t>
            </a:r>
            <a:r>
              <a:rPr lang="zh-CN" altLang="en-US" sz="3600" dirty="0" smtClean="0"/>
              <a:t>初始化</a:t>
            </a:r>
            <a:r>
              <a:rPr lang="zh-CN" altLang="zh-CN" sz="3600" dirty="0" smtClean="0"/>
              <a:t>不</a:t>
            </a:r>
            <a:r>
              <a:rPr lang="zh-CN" altLang="zh-CN" sz="3600" dirty="0"/>
              <a:t>响</a:t>
            </a:r>
          </a:p>
          <a:p>
            <a:pPr marL="0" indent="0">
              <a:buNone/>
            </a:pPr>
            <a:r>
              <a:rPr lang="pt-BR" altLang="zh-CN" sz="3600" dirty="0" smtClean="0"/>
              <a:t>  while(1)  {</a:t>
            </a:r>
          </a:p>
          <a:p>
            <a:pPr marL="0" indent="0">
              <a:buNone/>
            </a:pPr>
            <a:r>
              <a:rPr lang="pt-BR" altLang="zh-CN" sz="3600" dirty="0"/>
              <a:t> </a:t>
            </a:r>
            <a:r>
              <a:rPr lang="pt-BR" altLang="zh-CN" sz="3600" dirty="0" smtClean="0"/>
              <a:t>     if (x==0)   { </a:t>
            </a:r>
            <a:r>
              <a:rPr lang="zh-CN" altLang="en-US" sz="3600" dirty="0" smtClean="0"/>
              <a:t> </a:t>
            </a:r>
            <a:r>
              <a:rPr lang="pt-BR" altLang="zh-CN" sz="3600" dirty="0" smtClean="0"/>
              <a:t>IO0CLR=1&lt;&lt;7; </a:t>
            </a:r>
          </a:p>
          <a:p>
            <a:pPr marL="0" indent="0">
              <a:buNone/>
            </a:pPr>
            <a:r>
              <a:rPr lang="pt-BR" altLang="zh-CN" sz="3600" dirty="0"/>
              <a:t> </a:t>
            </a:r>
            <a:r>
              <a:rPr lang="pt-BR" altLang="zh-CN" sz="3600" dirty="0" smtClean="0"/>
              <a:t>                          x=1</a:t>
            </a:r>
            <a:r>
              <a:rPr lang="pt-BR" altLang="zh-CN" sz="3600" dirty="0" smtClean="0">
                <a:solidFill>
                  <a:srgbClr val="FF0000"/>
                </a:solidFill>
              </a:rPr>
              <a:t>;                               //</a:t>
            </a:r>
            <a:r>
              <a:rPr lang="zh-CN" altLang="en-US" sz="3600" dirty="0" smtClean="0">
                <a:solidFill>
                  <a:srgbClr val="FF0000"/>
                </a:solidFill>
              </a:rPr>
              <a:t>调试时，设断点</a:t>
            </a:r>
            <a:endParaRPr lang="pt-BR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zh-CN" sz="3600" dirty="0"/>
              <a:t> </a:t>
            </a:r>
            <a:r>
              <a:rPr lang="pt-BR" altLang="zh-CN" sz="3600" dirty="0" smtClean="0"/>
              <a:t>                        }</a:t>
            </a:r>
          </a:p>
          <a:p>
            <a:pPr marL="0" indent="0">
              <a:buNone/>
            </a:pPr>
            <a:r>
              <a:rPr lang="pt-BR" altLang="zh-CN" sz="3600" dirty="0"/>
              <a:t> </a:t>
            </a:r>
            <a:r>
              <a:rPr lang="pt-BR" altLang="zh-CN" sz="3600" dirty="0" smtClean="0"/>
              <a:t>     else          { </a:t>
            </a:r>
            <a:r>
              <a:rPr lang="zh-CN" altLang="en-US" sz="3600" dirty="0" smtClean="0"/>
              <a:t> </a:t>
            </a:r>
            <a:r>
              <a:rPr lang="pt-BR" altLang="zh-CN" sz="3600" dirty="0" smtClean="0"/>
              <a:t>IO0SET=1&lt;&lt;7;</a:t>
            </a:r>
          </a:p>
          <a:p>
            <a:pPr marL="0" indent="0">
              <a:buNone/>
            </a:pPr>
            <a:r>
              <a:rPr lang="pt-BR" altLang="zh-CN" sz="3600" dirty="0"/>
              <a:t> </a:t>
            </a:r>
            <a:r>
              <a:rPr lang="pt-BR" altLang="zh-CN" sz="3600" dirty="0" smtClean="0"/>
              <a:t>                         </a:t>
            </a:r>
            <a:r>
              <a:rPr lang="zh-CN" altLang="en-US" sz="3600" dirty="0" smtClean="0"/>
              <a:t> </a:t>
            </a:r>
            <a:r>
              <a:rPr lang="pt-BR" altLang="zh-CN" sz="3600" dirty="0" smtClean="0"/>
              <a:t>x=0;</a:t>
            </a:r>
            <a:r>
              <a:rPr lang="zh-CN" altLang="en-US" sz="3600" dirty="0" smtClean="0"/>
              <a:t>                             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pt-BR" altLang="zh-CN" sz="3600" dirty="0" smtClean="0">
                <a:solidFill>
                  <a:srgbClr val="FF0000"/>
                </a:solidFill>
              </a:rPr>
              <a:t>//</a:t>
            </a:r>
            <a:r>
              <a:rPr lang="zh-CN" altLang="en-US" sz="3600" dirty="0" smtClean="0">
                <a:solidFill>
                  <a:srgbClr val="FF0000"/>
                </a:solidFill>
              </a:rPr>
              <a:t>调试时，设断点</a:t>
            </a:r>
            <a:endParaRPr lang="pt-BR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/>
              <a:t>                         </a:t>
            </a:r>
            <a:r>
              <a:rPr lang="pt-BR" altLang="zh-CN" sz="3600" dirty="0" smtClean="0"/>
              <a:t>} }}</a:t>
            </a: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五、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C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语言访问存储器技术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(1)</a:t>
            </a:r>
            <a:r>
              <a:rPr lang="zh-CN" altLang="en-US" sz="3600" dirty="0" smtClean="0">
                <a:latin typeface="+mn-ea"/>
              </a:rPr>
              <a:t>定义字符指针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unsigned char *p=(unsigned char *)0x40003100;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(2)</a:t>
            </a:r>
            <a:r>
              <a:rPr lang="zh-CN" altLang="en-US" sz="3600" dirty="0" smtClean="0">
                <a:latin typeface="+mn-ea"/>
              </a:rPr>
              <a:t>从存储单元读数据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  char x=*p;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(3)</a:t>
            </a:r>
            <a:r>
              <a:rPr lang="zh-CN" altLang="en-US" sz="3600" dirty="0" smtClean="0">
                <a:latin typeface="+mn-ea"/>
              </a:rPr>
              <a:t>向存储单元写数据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char x=‘A’; </a:t>
            </a: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*p=x; 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(4)</a:t>
            </a:r>
            <a:r>
              <a:rPr lang="zh-CN" altLang="en-US" sz="3600" dirty="0" smtClean="0">
                <a:latin typeface="+mn-ea"/>
              </a:rPr>
              <a:t>指向下一存储单元    </a:t>
            </a:r>
            <a:r>
              <a:rPr lang="en-US" altLang="zh-CN" sz="3600" dirty="0" smtClean="0">
                <a:latin typeface="+mn-ea"/>
              </a:rPr>
              <a:t>p++;</a:t>
            </a:r>
          </a:p>
          <a:p>
            <a:pPr marL="0" indent="0">
              <a:buNone/>
            </a:pP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六、程序调试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(1)</a:t>
            </a:r>
            <a:r>
              <a:rPr lang="zh-CN" altLang="en-US" sz="3600" dirty="0" smtClean="0">
                <a:latin typeface="+mn-ea"/>
              </a:rPr>
              <a:t>仔细检查引脚初始化函数编写是否正确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/>
              <a:t>      void </a:t>
            </a:r>
            <a:r>
              <a:rPr lang="en-US" altLang="zh-CN" sz="3600" dirty="0" err="1"/>
              <a:t>GPIO_Init</a:t>
            </a:r>
            <a:r>
              <a:rPr lang="en-US" altLang="zh-CN" sz="3600" dirty="0"/>
              <a:t>(void)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(2)</a:t>
            </a:r>
            <a:r>
              <a:rPr lang="zh-CN" altLang="en-US" sz="3600" dirty="0" smtClean="0">
                <a:latin typeface="+mn-ea"/>
              </a:rPr>
              <a:t>断点配置</a:t>
            </a: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/>
              <a:t>函数</a:t>
            </a:r>
            <a:r>
              <a:rPr lang="en-US" altLang="zh-CN" sz="3600" dirty="0" smtClean="0"/>
              <a:t>void Warn(void)</a:t>
            </a:r>
            <a:r>
              <a:rPr lang="zh-CN" altLang="en-US" sz="3600" dirty="0" smtClean="0"/>
              <a:t>中，在语句</a:t>
            </a:r>
            <a:r>
              <a:rPr lang="en-US" altLang="zh-CN" sz="3600" dirty="0"/>
              <a:t>if((x&amp;0x01)==0x01) </a:t>
            </a:r>
            <a:r>
              <a:rPr lang="zh-CN" altLang="en-US" sz="3600" dirty="0" smtClean="0"/>
              <a:t>前设置断点。</a:t>
            </a:r>
            <a:endParaRPr lang="en-US" altLang="zh-CN" sz="3600" dirty="0" smtClean="0"/>
          </a:p>
          <a:p>
            <a:r>
              <a:rPr lang="zh-CN" altLang="en-US" sz="3600" dirty="0" smtClean="0"/>
              <a:t>点击运行按钮      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程序停在此处</a:t>
            </a:r>
            <a:endParaRPr lang="en-US" altLang="zh-CN" sz="3600" dirty="0" smtClean="0"/>
          </a:p>
          <a:p>
            <a:r>
              <a:rPr lang="zh-CN" altLang="en-US" sz="3600" dirty="0" smtClean="0"/>
              <a:t>观察变量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的值，从而确认</a:t>
            </a:r>
            <a:r>
              <a:rPr lang="en-US" altLang="zh-CN" sz="3600" dirty="0" smtClean="0"/>
              <a:t>0x40003100</a:t>
            </a:r>
            <a:r>
              <a:rPr lang="zh-CN" altLang="en-US" sz="3600" dirty="0" smtClean="0"/>
              <a:t>存储单元值配置是否正确</a:t>
            </a:r>
            <a:r>
              <a:rPr lang="en-US" altLang="zh-CN" sz="3600" dirty="0" smtClean="0"/>
              <a:t>.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18" y="3964305"/>
            <a:ext cx="577438" cy="5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、调试时目标设备配置  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调用目标设备配置窗口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26" y="1605189"/>
            <a:ext cx="9060317" cy="506376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936377" y="3583781"/>
            <a:ext cx="2416629" cy="583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09806" y="2076994"/>
            <a:ext cx="1149531" cy="5747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1.2.1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蜂鸣器实验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六、程序调试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(3)</a:t>
            </a:r>
            <a:r>
              <a:rPr lang="zh-CN" altLang="en-US" sz="3600" dirty="0" smtClean="0">
                <a:latin typeface="+mn-ea"/>
              </a:rPr>
              <a:t>断点配置</a:t>
            </a:r>
            <a:r>
              <a:rPr lang="en-US" altLang="zh-CN" sz="3600" dirty="0" smtClean="0">
                <a:latin typeface="+mn-ea"/>
              </a:rPr>
              <a:t>2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/>
              <a:t>函数</a:t>
            </a:r>
            <a:r>
              <a:rPr lang="en-US" altLang="zh-CN" sz="3600" dirty="0" smtClean="0"/>
              <a:t>void Warn(void)</a:t>
            </a:r>
            <a:r>
              <a:rPr lang="zh-CN" altLang="en-US" sz="3600" dirty="0" smtClean="0"/>
              <a:t>中，在两个</a:t>
            </a:r>
            <a:r>
              <a:rPr lang="en-US" altLang="zh-CN" sz="3600" dirty="0" err="1" smtClean="0"/>
              <a:t>DelayNs</a:t>
            </a:r>
            <a:r>
              <a:rPr lang="en-US" altLang="zh-CN" sz="3600" dirty="0" smtClean="0"/>
              <a:t>(3)</a:t>
            </a:r>
            <a:r>
              <a:rPr lang="zh-CN" altLang="en-US" sz="3600" dirty="0" smtClean="0"/>
              <a:t>语句位置都设置断点。</a:t>
            </a:r>
            <a:endParaRPr lang="en-US" altLang="zh-CN" sz="3600" dirty="0" smtClean="0"/>
          </a:p>
          <a:p>
            <a:r>
              <a:rPr lang="zh-CN" altLang="en-US" sz="3600" dirty="0" smtClean="0"/>
              <a:t>点击运行按钮      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依据</a:t>
            </a:r>
            <a:r>
              <a:rPr lang="en-US" altLang="zh-CN" sz="3600" dirty="0" smtClean="0"/>
              <a:t>0x40003100</a:t>
            </a:r>
            <a:r>
              <a:rPr lang="zh-CN" altLang="en-US" sz="3600" dirty="0" smtClean="0"/>
              <a:t>单元的值观察</a:t>
            </a:r>
            <a:r>
              <a:rPr lang="en-US" altLang="zh-CN" sz="3600" dirty="0" smtClean="0"/>
              <a:t>Beep()</a:t>
            </a:r>
            <a:r>
              <a:rPr lang="zh-CN" altLang="en-US" sz="3600" dirty="0" smtClean="0"/>
              <a:t>函数执行是否正确</a:t>
            </a:r>
            <a:r>
              <a:rPr lang="en-US" altLang="zh-CN" sz="3600" dirty="0" smtClean="0"/>
              <a:t>.</a:t>
            </a:r>
          </a:p>
          <a:p>
            <a:r>
              <a:rPr lang="zh-CN" altLang="en-US" sz="3600" dirty="0" smtClean="0">
                <a:latin typeface="+mn-ea"/>
              </a:rPr>
              <a:t> 错误情况：不响，检查初始化</a:t>
            </a:r>
            <a:r>
              <a:rPr lang="en-US" altLang="zh-CN" sz="3600" dirty="0" err="1"/>
              <a:t>GPIO_Init</a:t>
            </a:r>
            <a:r>
              <a:rPr lang="en-US" altLang="zh-CN" sz="3600" dirty="0"/>
              <a:t>(void)</a:t>
            </a:r>
            <a:r>
              <a:rPr lang="zh-CN" altLang="en-US" sz="3600" dirty="0" smtClean="0">
                <a:latin typeface="+mn-ea"/>
              </a:rPr>
              <a:t>、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         Beep</a:t>
            </a:r>
            <a:r>
              <a:rPr lang="zh-CN" altLang="en-US" sz="3600" dirty="0" smtClean="0">
                <a:latin typeface="+mn-ea"/>
              </a:rPr>
              <a:t>（）函数、或 蜂鸣器元件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</a:t>
            </a: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707" y="2671082"/>
            <a:ext cx="577438" cy="5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一、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LED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电路图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、电路元器件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、工作原理：  </a:t>
            </a:r>
            <a:r>
              <a:rPr lang="en-US" altLang="zh-CN" sz="3200" b="1" dirty="0" smtClean="0">
                <a:latin typeface="+mn-ea"/>
              </a:rPr>
              <a:t>P2.16</a:t>
            </a:r>
            <a:r>
              <a:rPr lang="zh-CN" altLang="en-US" sz="3200" b="1" dirty="0" smtClean="0">
                <a:latin typeface="+mn-ea"/>
              </a:rPr>
              <a:t>输出低电平， </a:t>
            </a:r>
            <a:r>
              <a:rPr lang="en-US" altLang="zh-CN" sz="3200" b="1" dirty="0" smtClean="0">
                <a:latin typeface="+mn-ea"/>
              </a:rPr>
              <a:t>LED1</a:t>
            </a:r>
            <a:r>
              <a:rPr lang="zh-CN" altLang="en-US" sz="3200" b="1" dirty="0" smtClean="0">
                <a:latin typeface="+mn-ea"/>
              </a:rPr>
              <a:t>亮</a:t>
            </a: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3200" b="1" dirty="0" smtClean="0">
                <a:latin typeface="+mn-ea"/>
              </a:rPr>
              <a:t>                    输出高电平， </a:t>
            </a:r>
            <a:r>
              <a:rPr lang="en-US" altLang="zh-CN" sz="3200" b="1" dirty="0" smtClean="0">
                <a:latin typeface="+mn-ea"/>
              </a:rPr>
              <a:t>LED1</a:t>
            </a:r>
            <a:r>
              <a:rPr lang="zh-CN" altLang="en-US" sz="3200" b="1" dirty="0" smtClean="0">
                <a:latin typeface="+mn-ea"/>
              </a:rPr>
              <a:t>不亮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27" y="1506228"/>
            <a:ext cx="6374427" cy="32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二、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电路图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、电路元器件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、工作原理：</a:t>
            </a:r>
            <a:r>
              <a:rPr lang="en-US" altLang="zh-CN" sz="3200" b="1" dirty="0" smtClean="0">
                <a:latin typeface="+mn-ea"/>
              </a:rPr>
              <a:t>Key1</a:t>
            </a:r>
            <a:r>
              <a:rPr lang="zh-CN" altLang="en-US" sz="3200" b="1" dirty="0" smtClean="0">
                <a:latin typeface="+mn-ea"/>
              </a:rPr>
              <a:t>释放状态，</a:t>
            </a:r>
            <a:r>
              <a:rPr lang="en-US" altLang="zh-CN" sz="3200" b="1" dirty="0" smtClean="0">
                <a:latin typeface="+mn-ea"/>
              </a:rPr>
              <a:t>P0.20</a:t>
            </a:r>
            <a:r>
              <a:rPr lang="zh-CN" altLang="en-US" sz="3200" b="1" dirty="0" smtClean="0">
                <a:latin typeface="+mn-ea"/>
              </a:rPr>
              <a:t>输入高电平</a:t>
            </a: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3200" b="1" dirty="0" smtClean="0">
                <a:latin typeface="+mn-ea"/>
              </a:rPr>
              <a:t>             </a:t>
            </a:r>
            <a:r>
              <a:rPr lang="en-US" altLang="zh-CN" sz="3200" b="1" dirty="0" smtClean="0">
                <a:latin typeface="+mn-ea"/>
              </a:rPr>
              <a:t>Key1</a:t>
            </a:r>
            <a:r>
              <a:rPr lang="zh-CN" altLang="en-US" sz="3200" b="1" dirty="0" smtClean="0">
                <a:latin typeface="+mn-ea"/>
              </a:rPr>
              <a:t>按下状态，</a:t>
            </a:r>
            <a:r>
              <a:rPr lang="en-US" altLang="zh-CN" sz="3200" b="1" dirty="0" smtClean="0">
                <a:latin typeface="+mn-ea"/>
              </a:rPr>
              <a:t>P0.20</a:t>
            </a:r>
            <a:r>
              <a:rPr lang="zh-CN" altLang="en-US" sz="3200" b="1" dirty="0" smtClean="0">
                <a:latin typeface="+mn-ea"/>
              </a:rPr>
              <a:t>输入低电平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0" y="1594304"/>
            <a:ext cx="9009833" cy="27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三、实验内容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4000" b="1" dirty="0" smtClean="0">
                <a:latin typeface="+mn-ea"/>
              </a:rPr>
              <a:t>  </a:t>
            </a:r>
            <a:r>
              <a:rPr lang="en-US" altLang="zh-CN" sz="4000" b="1" dirty="0" smtClean="0">
                <a:latin typeface="+mn-ea"/>
              </a:rPr>
              <a:t>KEY1</a:t>
            </a:r>
            <a:r>
              <a:rPr lang="zh-CN" altLang="en-US" sz="4000" b="1" dirty="0" smtClean="0">
                <a:latin typeface="+mn-ea"/>
              </a:rPr>
              <a:t>释放状态，</a:t>
            </a:r>
            <a:r>
              <a:rPr lang="en-US" altLang="zh-CN" sz="4000" b="1" dirty="0" smtClean="0">
                <a:latin typeface="+mn-ea"/>
              </a:rPr>
              <a:t> 8</a:t>
            </a:r>
            <a:r>
              <a:rPr lang="zh-CN" altLang="zh-CN" sz="4000" b="1" dirty="0" smtClean="0">
                <a:latin typeface="+mn-ea"/>
              </a:rPr>
              <a:t>个</a:t>
            </a:r>
            <a:r>
              <a:rPr lang="en-US" altLang="zh-CN" sz="4000" b="1" dirty="0" smtClean="0">
                <a:latin typeface="+mn-ea"/>
              </a:rPr>
              <a:t>LED</a:t>
            </a:r>
            <a:r>
              <a:rPr lang="zh-CN" altLang="zh-CN" sz="4000" b="1" dirty="0" smtClean="0">
                <a:latin typeface="+mn-ea"/>
              </a:rPr>
              <a:t>按流水方式显示</a:t>
            </a:r>
            <a:r>
              <a:rPr lang="zh-CN" altLang="en-US" sz="4000" b="1" dirty="0" smtClean="0">
                <a:latin typeface="+mn-ea"/>
              </a:rPr>
              <a:t>；</a:t>
            </a:r>
            <a:endParaRPr lang="en-US" altLang="zh-CN" sz="40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b="1" dirty="0" smtClean="0">
                <a:latin typeface="+mn-ea"/>
              </a:rPr>
              <a:t>  </a:t>
            </a:r>
            <a:r>
              <a:rPr lang="en-US" altLang="zh-CN" sz="4000" b="1" dirty="0" smtClean="0">
                <a:latin typeface="+mn-ea"/>
              </a:rPr>
              <a:t>KEY1</a:t>
            </a:r>
            <a:r>
              <a:rPr lang="zh-CN" altLang="en-US" sz="4000" b="1" dirty="0" smtClean="0">
                <a:latin typeface="+mn-ea"/>
              </a:rPr>
              <a:t>按下状态，</a:t>
            </a:r>
            <a:r>
              <a:rPr lang="zh-CN" altLang="zh-CN" sz="4000" b="1" dirty="0" smtClean="0">
                <a:latin typeface="+mn-ea"/>
              </a:rPr>
              <a:t>当前</a:t>
            </a:r>
            <a:r>
              <a:rPr lang="en-US" altLang="zh-CN" sz="4000" b="1" dirty="0" smtClean="0">
                <a:latin typeface="+mn-ea"/>
              </a:rPr>
              <a:t>LED</a:t>
            </a:r>
            <a:r>
              <a:rPr lang="zh-CN" altLang="zh-CN" sz="4000" b="1" dirty="0" smtClean="0">
                <a:latin typeface="+mn-ea"/>
              </a:rPr>
              <a:t>状态</a:t>
            </a:r>
            <a:r>
              <a:rPr lang="zh-CN" altLang="zh-CN" sz="4000" b="1" dirty="0">
                <a:latin typeface="+mn-ea"/>
              </a:rPr>
              <a:t>保持</a:t>
            </a:r>
            <a:r>
              <a:rPr lang="zh-CN" altLang="zh-CN" sz="4000" b="1" dirty="0" smtClean="0">
                <a:latin typeface="+mn-ea"/>
              </a:rPr>
              <a:t>不变</a:t>
            </a:r>
            <a:r>
              <a:rPr lang="en-US" altLang="zh-CN" sz="4000" b="1" dirty="0" smtClean="0">
                <a:latin typeface="+mn-ea"/>
              </a:rPr>
              <a:t>.</a:t>
            </a:r>
            <a:endParaRPr lang="zh-CN" altLang="en-US" sz="4000" b="1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2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四、编程关键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 smtClean="0">
                <a:latin typeface="+mn-ea"/>
              </a:rPr>
              <a:t>1</a:t>
            </a:r>
            <a:r>
              <a:rPr lang="zh-CN" altLang="en-US" sz="4000" b="1" dirty="0" smtClean="0">
                <a:latin typeface="+mn-ea"/>
              </a:rPr>
              <a:t>、与</a:t>
            </a:r>
            <a:r>
              <a:rPr lang="en-US" altLang="zh-CN" sz="4000" b="1" dirty="0" smtClean="0">
                <a:latin typeface="+mn-ea"/>
              </a:rPr>
              <a:t>Key1</a:t>
            </a:r>
            <a:r>
              <a:rPr lang="zh-CN" altLang="en-US" sz="4000" b="1" dirty="0" smtClean="0">
                <a:latin typeface="+mn-ea"/>
              </a:rPr>
              <a:t>连接的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P0.20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引脚配置为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GPIO</a:t>
            </a:r>
          </a:p>
          <a:p>
            <a:pPr marL="0" indent="0">
              <a:buNone/>
            </a:pP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+mn-ea"/>
              </a:rPr>
              <a:t>配置</a:t>
            </a:r>
            <a:r>
              <a:rPr lang="en-US" altLang="zh-CN" sz="3200" dirty="0" smtClean="0">
                <a:latin typeface="+mn-ea"/>
              </a:rPr>
              <a:t>pinsel1   [9:8]=</a:t>
            </a:r>
            <a:r>
              <a:rPr lang="en-US" altLang="zh-CN" sz="3200" dirty="0">
                <a:latin typeface="+mn-ea"/>
              </a:rPr>
              <a:t>00 </a:t>
            </a:r>
            <a:r>
              <a:rPr lang="en-US" altLang="zh-CN" sz="3200" dirty="0" smtClean="0">
                <a:latin typeface="+mn-ea"/>
              </a:rPr>
              <a:t>  p0.20=&gt;GPIO</a:t>
            </a: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en-US" altLang="zh-CN" sz="32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843212"/>
            <a:ext cx="6981825" cy="24145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394856" y="2843211"/>
            <a:ext cx="5192486" cy="71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7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四、编程关键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 smtClean="0">
                <a:latin typeface="+mn-ea"/>
              </a:rPr>
              <a:t>2</a:t>
            </a:r>
            <a:r>
              <a:rPr lang="zh-CN" altLang="en-US" sz="4000" b="1" dirty="0" smtClean="0">
                <a:latin typeface="+mn-ea"/>
              </a:rPr>
              <a:t>、</a:t>
            </a:r>
            <a:r>
              <a:rPr lang="zh-CN" altLang="en-US" sz="4000" b="1" dirty="0">
                <a:latin typeface="+mn-ea"/>
              </a:rPr>
              <a:t>与</a:t>
            </a:r>
            <a:r>
              <a:rPr lang="en-US" altLang="zh-CN" sz="4000" b="1" dirty="0">
                <a:latin typeface="+mn-ea"/>
              </a:rPr>
              <a:t>Key1</a:t>
            </a:r>
            <a:r>
              <a:rPr lang="zh-CN" altLang="en-US" sz="4000" b="1" dirty="0">
                <a:latin typeface="+mn-ea"/>
              </a:rPr>
              <a:t>连接的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</a:rPr>
              <a:t>P0.20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引脚配置为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GPIO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输入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     IO0DIR </a:t>
            </a:r>
            <a:r>
              <a:rPr lang="zh-CN" altLang="en-US" sz="3200" dirty="0" smtClean="0">
                <a:latin typeface="+mn-ea"/>
              </a:rPr>
              <a:t>位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[20]=0 </a:t>
            </a:r>
            <a:r>
              <a:rPr lang="en-US" altLang="zh-CN" sz="3200" dirty="0" smtClean="0">
                <a:latin typeface="+mn-ea"/>
              </a:rPr>
              <a:t>,P0.20</a:t>
            </a:r>
            <a:r>
              <a:rPr lang="zh-CN" altLang="en-US" sz="3200" dirty="0" smtClean="0">
                <a:latin typeface="+mn-ea"/>
              </a:rPr>
              <a:t>引脚</a:t>
            </a:r>
            <a:r>
              <a:rPr lang="en-US" altLang="zh-CN" sz="3200" dirty="0" smtClean="0">
                <a:latin typeface="+mn-ea"/>
              </a:rPr>
              <a:t>GPIO</a:t>
            </a:r>
            <a:r>
              <a:rPr lang="zh-CN" altLang="en-US" sz="3200" dirty="0" smtClean="0">
                <a:latin typeface="+mn-ea"/>
              </a:rPr>
              <a:t>输入</a:t>
            </a:r>
            <a:r>
              <a:rPr lang="en-US" altLang="zh-CN" sz="3200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3263945"/>
            <a:ext cx="6126480" cy="29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四、编程关键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>
                <a:latin typeface="+mn-ea"/>
              </a:rPr>
              <a:t>3</a:t>
            </a:r>
            <a:r>
              <a:rPr lang="zh-CN" altLang="en-US" sz="4000" b="1" dirty="0" smtClean="0">
                <a:latin typeface="+mn-ea"/>
              </a:rPr>
              <a:t>、与</a:t>
            </a:r>
            <a:r>
              <a:rPr lang="en-US" altLang="zh-CN" sz="4000" b="1" dirty="0" smtClean="0">
                <a:latin typeface="+mn-ea"/>
              </a:rPr>
              <a:t>LED</a:t>
            </a:r>
            <a:r>
              <a:rPr lang="zh-CN" altLang="en-US" sz="4000" b="1" dirty="0" smtClean="0">
                <a:latin typeface="+mn-ea"/>
              </a:rPr>
              <a:t>连接的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P2.16..P2.23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引脚配置为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GPIO</a:t>
            </a:r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输出</a:t>
            </a:r>
            <a:endParaRPr lang="en-US" altLang="zh-CN" sz="4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4000" b="1" dirty="0" smtClean="0">
                <a:latin typeface="+mn-ea"/>
              </a:rPr>
              <a:t>P2</a:t>
            </a:r>
            <a:r>
              <a:rPr lang="zh-CN" altLang="en-US" sz="4000" b="1" dirty="0" smtClean="0">
                <a:latin typeface="+mn-ea"/>
              </a:rPr>
              <a:t>口默认为</a:t>
            </a:r>
            <a:r>
              <a:rPr lang="en-US" altLang="zh-CN" sz="4000" b="1" dirty="0" smtClean="0">
                <a:latin typeface="+mn-ea"/>
              </a:rPr>
              <a:t>GPIO</a:t>
            </a:r>
            <a:r>
              <a:rPr lang="zh-CN" altLang="en-US" sz="4000" b="1" dirty="0" smtClean="0">
                <a:latin typeface="+mn-ea"/>
              </a:rPr>
              <a:t>功能</a:t>
            </a:r>
            <a:endParaRPr lang="en-US" altLang="zh-CN" sz="4000" b="1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IO2DIR</a:t>
            </a:r>
            <a:r>
              <a:rPr lang="zh-CN" altLang="en-US" sz="4000" dirty="0" smtClean="0">
                <a:latin typeface="+mn-ea"/>
              </a:rPr>
              <a:t>为</a:t>
            </a:r>
            <a:r>
              <a:rPr lang="en-US" altLang="zh-CN" sz="4000" dirty="0" smtClean="0">
                <a:latin typeface="+mn-ea"/>
              </a:rPr>
              <a:t>32</a:t>
            </a:r>
            <a:r>
              <a:rPr lang="zh-CN" altLang="en-US" sz="4000" dirty="0" smtClean="0">
                <a:latin typeface="+mn-ea"/>
              </a:rPr>
              <a:t>为寄存器，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配置位</a:t>
            </a:r>
            <a:r>
              <a:rPr lang="en-US" altLang="zh-CN" sz="4000" dirty="0" smtClean="0">
                <a:latin typeface="+mn-ea"/>
              </a:rPr>
              <a:t>[23..16]=0b11111111,</a:t>
            </a:r>
            <a:r>
              <a:rPr lang="zh-CN" altLang="en-US" sz="4000" dirty="0" smtClean="0">
                <a:latin typeface="+mn-ea"/>
              </a:rPr>
              <a:t>则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 P2.16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</a:rPr>
              <a:t>..P2.23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引脚配置为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GPIO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</a:rPr>
              <a:t>输出</a:t>
            </a:r>
            <a:endParaRPr lang="en-US" altLang="zh-CN" sz="40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endParaRPr lang="en-US" altLang="zh-CN" sz="32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0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四、编程关键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lnSpcReduction="10000"/>
          </a:bodyPr>
          <a:lstStyle/>
          <a:p>
            <a:r>
              <a:rPr lang="en-US" altLang="zh-CN" sz="4000" b="1" dirty="0" smtClean="0">
                <a:latin typeface="+mn-ea"/>
              </a:rPr>
              <a:t>LED</a:t>
            </a:r>
            <a:r>
              <a:rPr lang="zh-CN" altLang="en-US" sz="4000" b="1" dirty="0" smtClean="0">
                <a:latin typeface="+mn-ea"/>
              </a:rPr>
              <a:t>编码表</a:t>
            </a:r>
            <a:endParaRPr lang="en-US" altLang="zh-CN" sz="40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LED1</a:t>
            </a:r>
            <a:r>
              <a:rPr lang="zh-CN" altLang="en-US" sz="2400" b="1" dirty="0" smtClean="0">
                <a:latin typeface="+mn-ea"/>
              </a:rPr>
              <a:t>亮，其它不亮，</a:t>
            </a:r>
            <a:r>
              <a:rPr lang="en-US" altLang="zh-CN" sz="2400" b="1" dirty="0" smtClean="0">
                <a:latin typeface="+mn-ea"/>
              </a:rPr>
              <a:t>P2.16</a:t>
            </a:r>
            <a:r>
              <a:rPr lang="zh-CN" altLang="en-US" sz="2400" b="1" dirty="0" smtClean="0">
                <a:latin typeface="+mn-ea"/>
              </a:rPr>
              <a:t>输出低电平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其它高电平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编码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        数据</a:t>
            </a:r>
            <a:r>
              <a:rPr lang="en-US" altLang="zh-CN" sz="2400" b="1" dirty="0" smtClean="0">
                <a:latin typeface="+mn-ea"/>
              </a:rPr>
              <a:t>0b11111111 00000001 11111111 11111111=0xFF01FFFF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LED2</a:t>
            </a:r>
            <a:r>
              <a:rPr lang="zh-CN" altLang="en-US" sz="2400" b="1" dirty="0" smtClean="0">
                <a:latin typeface="+mn-ea"/>
              </a:rPr>
              <a:t>亮</a:t>
            </a:r>
            <a:r>
              <a:rPr lang="zh-CN" altLang="en-US" sz="2400" b="1" dirty="0">
                <a:latin typeface="+mn-ea"/>
              </a:rPr>
              <a:t>，其它不亮，</a:t>
            </a:r>
            <a:r>
              <a:rPr lang="en-US" altLang="zh-CN" sz="2400" b="1" dirty="0" smtClean="0">
                <a:latin typeface="+mn-ea"/>
              </a:rPr>
              <a:t>P2.17</a:t>
            </a:r>
            <a:r>
              <a:rPr lang="zh-CN" altLang="en-US" sz="2400" b="1" dirty="0" smtClean="0">
                <a:latin typeface="+mn-ea"/>
              </a:rPr>
              <a:t>输出</a:t>
            </a:r>
            <a:r>
              <a:rPr lang="zh-CN" altLang="en-US" sz="2400" b="1" dirty="0">
                <a:latin typeface="+mn-ea"/>
              </a:rPr>
              <a:t>低电平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其它高电平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编码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        数据</a:t>
            </a:r>
            <a:r>
              <a:rPr lang="en-US" altLang="zh-CN" sz="2400" b="1" dirty="0">
                <a:latin typeface="+mn-ea"/>
              </a:rPr>
              <a:t>0b11111111 </a:t>
            </a:r>
            <a:r>
              <a:rPr lang="en-US" altLang="zh-CN" sz="2400" b="1" dirty="0" smtClean="0">
                <a:latin typeface="+mn-ea"/>
              </a:rPr>
              <a:t>00000010 </a:t>
            </a:r>
            <a:r>
              <a:rPr lang="en-US" altLang="zh-CN" sz="2400" b="1" dirty="0">
                <a:latin typeface="+mn-ea"/>
              </a:rPr>
              <a:t>11111111 </a:t>
            </a:r>
            <a:r>
              <a:rPr lang="en-US" altLang="zh-CN" sz="2400" b="1" dirty="0" smtClean="0">
                <a:latin typeface="+mn-ea"/>
              </a:rPr>
              <a:t>11111111=0xFF02FFFF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依次类推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LED8</a:t>
            </a:r>
            <a:r>
              <a:rPr lang="zh-CN" altLang="en-US" sz="2400" b="1" dirty="0" smtClean="0">
                <a:latin typeface="+mn-ea"/>
              </a:rPr>
              <a:t>亮</a:t>
            </a:r>
            <a:r>
              <a:rPr lang="zh-CN" altLang="en-US" sz="2400" b="1" dirty="0">
                <a:latin typeface="+mn-ea"/>
              </a:rPr>
              <a:t>，其它不亮，</a:t>
            </a:r>
            <a:r>
              <a:rPr lang="en-US" altLang="zh-CN" sz="2400" b="1" dirty="0" smtClean="0">
                <a:latin typeface="+mn-ea"/>
              </a:rPr>
              <a:t>P2.23</a:t>
            </a:r>
            <a:r>
              <a:rPr lang="zh-CN" altLang="en-US" sz="2400" b="1" dirty="0" smtClean="0">
                <a:latin typeface="+mn-ea"/>
              </a:rPr>
              <a:t>输出</a:t>
            </a:r>
            <a:r>
              <a:rPr lang="zh-CN" altLang="en-US" sz="2400" b="1" dirty="0">
                <a:latin typeface="+mn-ea"/>
              </a:rPr>
              <a:t>低电平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其它高电平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编码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        数据</a:t>
            </a:r>
            <a:r>
              <a:rPr lang="en-US" altLang="zh-CN" sz="2400" b="1" dirty="0">
                <a:latin typeface="+mn-ea"/>
              </a:rPr>
              <a:t>0b11111111 </a:t>
            </a:r>
            <a:r>
              <a:rPr lang="en-US" altLang="zh-CN" sz="2400" b="1" dirty="0" smtClean="0">
                <a:latin typeface="+mn-ea"/>
              </a:rPr>
              <a:t>10000000 </a:t>
            </a:r>
            <a:r>
              <a:rPr lang="en-US" altLang="zh-CN" sz="2400" b="1" dirty="0">
                <a:latin typeface="+mn-ea"/>
              </a:rPr>
              <a:t>11111111 </a:t>
            </a:r>
            <a:r>
              <a:rPr lang="en-US" altLang="zh-CN" sz="2400" b="1" dirty="0" smtClean="0">
                <a:latin typeface="+mn-ea"/>
              </a:rPr>
              <a:t>11111111=0xFF80FFFF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编码表：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pt-BR" altLang="zh-CN" sz="2400" dirty="0"/>
              <a:t>const uint32 DISP_TAB[8]={0xff01ffff,0xff02ffff</a:t>
            </a:r>
            <a:r>
              <a:rPr lang="pt-BR" altLang="zh-CN" sz="2400" dirty="0" smtClean="0"/>
              <a:t>, </a:t>
            </a:r>
            <a:r>
              <a:rPr lang="pt-BR" altLang="zh-CN" sz="2400" dirty="0"/>
              <a:t>0xff04ffff,0xff08ffff</a:t>
            </a:r>
            <a:r>
              <a:rPr lang="pt-BR" altLang="zh-CN" sz="2400" dirty="0" smtClean="0"/>
              <a:t>, 10ffff,0xff20ffff</a:t>
            </a:r>
            <a:r>
              <a:rPr lang="pt-BR" altLang="zh-CN" sz="2400" dirty="0"/>
              <a:t>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                                         </a:t>
            </a:r>
            <a:r>
              <a:rPr lang="en-US" altLang="zh-CN" sz="2400" dirty="0"/>
              <a:t>0xff40ffff,0xff80ffff</a:t>
            </a:r>
            <a:r>
              <a:rPr lang="en-US" altLang="zh-CN" sz="2400" dirty="0" smtClean="0"/>
              <a:t>};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7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五、编写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按键测试程序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4000" dirty="0"/>
              <a:t>#include "</a:t>
            </a:r>
            <a:r>
              <a:rPr lang="en-US" altLang="zh-CN" sz="4000" dirty="0" err="1" smtClean="0"/>
              <a:t>config.h</a:t>
            </a:r>
            <a:r>
              <a:rPr lang="en-US" altLang="zh-CN" sz="4000" dirty="0" smtClean="0"/>
              <a:t>“</a:t>
            </a:r>
          </a:p>
          <a:p>
            <a:pPr marL="0" indent="0">
              <a:buNone/>
            </a:pPr>
            <a:r>
              <a:rPr lang="pt-BR" altLang="zh-CN" sz="4000" dirty="0" smtClean="0"/>
              <a:t>uint32 x;</a:t>
            </a:r>
          </a:p>
          <a:p>
            <a:pPr marL="0" indent="0">
              <a:buNone/>
            </a:pPr>
            <a:r>
              <a:rPr lang="pt-BR" altLang="zh-CN" sz="4000" dirty="0" smtClean="0"/>
              <a:t>int </a:t>
            </a:r>
            <a:r>
              <a:rPr lang="pt-BR" altLang="zh-CN" sz="4000" dirty="0"/>
              <a:t>main (void)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b="1" dirty="0" smtClean="0">
                <a:latin typeface="+mn-ea"/>
              </a:rPr>
              <a:t>{ </a:t>
            </a:r>
            <a:r>
              <a:rPr lang="en-US" altLang="zh-CN" sz="4000" dirty="0" smtClean="0"/>
              <a:t>PINSEL1=PINSEL1</a:t>
            </a:r>
            <a:r>
              <a:rPr lang="en-US" altLang="zh-CN" sz="4000" dirty="0"/>
              <a:t>&amp;(~(3&lt;&lt;8));  //P0.20 </a:t>
            </a:r>
            <a:r>
              <a:rPr lang="en-US" altLang="zh-CN" sz="4000" dirty="0" smtClean="0"/>
              <a:t>GPIO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IO0DIR=IO0DIR</a:t>
            </a:r>
            <a:r>
              <a:rPr lang="en-US" altLang="zh-CN" sz="4000" dirty="0"/>
              <a:t>&amp;(~(1&lt;&lt;20</a:t>
            </a:r>
            <a:r>
              <a:rPr lang="en-US" altLang="zh-CN" sz="4000" dirty="0" smtClean="0"/>
              <a:t>));     //P0.20 </a:t>
            </a:r>
            <a:r>
              <a:rPr lang="zh-CN" altLang="en-US" sz="4000" dirty="0" smtClean="0"/>
              <a:t>输入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while(1)</a:t>
            </a:r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{</a:t>
            </a:r>
          </a:p>
          <a:p>
            <a:pPr marL="0" indent="0">
              <a:buNone/>
            </a:pPr>
            <a:r>
              <a:rPr lang="en-US" altLang="zh-CN" sz="4000" dirty="0" smtClean="0"/>
              <a:t>      x=IO0PIN;     //</a:t>
            </a:r>
            <a:r>
              <a:rPr lang="zh-CN" altLang="en-US" sz="4000" dirty="0" smtClean="0"/>
              <a:t>获取</a:t>
            </a:r>
            <a:r>
              <a:rPr lang="en-US" altLang="zh-CN" sz="4000" dirty="0" smtClean="0"/>
              <a:t>p0</a:t>
            </a:r>
            <a:r>
              <a:rPr lang="zh-CN" altLang="en-US" sz="4000" dirty="0" smtClean="0"/>
              <a:t>口引脚状态，位</a:t>
            </a:r>
            <a:r>
              <a:rPr lang="en-US" altLang="zh-CN" sz="4000" dirty="0" smtClean="0"/>
              <a:t>20=〉P0.20   </a:t>
            </a:r>
          </a:p>
          <a:p>
            <a:pPr marL="0" indent="0">
              <a:buNone/>
            </a:pPr>
            <a:r>
              <a:rPr lang="en-US" altLang="zh-CN" sz="4000" dirty="0" smtClean="0"/>
              <a:t>  }</a:t>
            </a:r>
          </a:p>
          <a:p>
            <a:pPr marL="0" indent="0">
              <a:buNone/>
            </a:pPr>
            <a:r>
              <a:rPr lang="en-US" altLang="zh-CN" sz="4000" b="1" dirty="0" smtClean="0">
                <a:latin typeface="+mn-ea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8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五、编写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按键测试程序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调试策略：</a:t>
            </a:r>
            <a:endParaRPr lang="en-US" altLang="zh-CN" sz="4000" dirty="0" smtClean="0"/>
          </a:p>
          <a:p>
            <a:r>
              <a:rPr lang="zh-CN" altLang="en-US" sz="4000" dirty="0" smtClean="0"/>
              <a:t>在语句</a:t>
            </a:r>
            <a:r>
              <a:rPr lang="en-US" altLang="zh-CN" sz="4000" dirty="0" smtClean="0"/>
              <a:t>x=IO0PIN</a:t>
            </a:r>
            <a:r>
              <a:rPr lang="zh-CN" altLang="en-US" sz="4000" dirty="0" smtClean="0"/>
              <a:t>位置配置断点</a:t>
            </a:r>
            <a:endParaRPr lang="en-US" altLang="zh-CN" sz="4000" dirty="0" smtClean="0"/>
          </a:p>
          <a:p>
            <a:r>
              <a:rPr lang="zh-CN" altLang="en-US" sz="4000" b="1" dirty="0" smtClean="0">
                <a:latin typeface="+mn-ea"/>
              </a:rPr>
              <a:t>程序指针定位在断点处</a:t>
            </a:r>
            <a:endParaRPr lang="en-US" altLang="zh-CN" sz="4000" b="1" dirty="0" smtClean="0">
              <a:latin typeface="+mn-ea"/>
            </a:endParaRPr>
          </a:p>
          <a:p>
            <a:r>
              <a:rPr lang="en-US" altLang="zh-CN" sz="4000" b="1" dirty="0" smtClean="0">
                <a:latin typeface="+mn-ea"/>
              </a:rPr>
              <a:t>Key1</a:t>
            </a:r>
            <a:r>
              <a:rPr lang="zh-CN" altLang="en-US" sz="4000" b="1" dirty="0" smtClean="0">
                <a:latin typeface="+mn-ea"/>
              </a:rPr>
              <a:t>按键处于释放状态，单击运行按钮，观察变量</a:t>
            </a:r>
            <a:r>
              <a:rPr lang="en-US" altLang="zh-CN" sz="4000" b="1" dirty="0" smtClean="0">
                <a:latin typeface="+mn-ea"/>
              </a:rPr>
              <a:t>X</a:t>
            </a:r>
            <a:r>
              <a:rPr lang="zh-CN" altLang="en-US" sz="4000" b="1" dirty="0" smtClean="0">
                <a:latin typeface="+mn-ea"/>
              </a:rPr>
              <a:t>的位</a:t>
            </a:r>
            <a:r>
              <a:rPr lang="en-US" altLang="zh-CN" sz="4000" b="1" dirty="0" smtClean="0">
                <a:latin typeface="+mn-ea"/>
              </a:rPr>
              <a:t>20,[20]=1</a:t>
            </a:r>
            <a:r>
              <a:rPr lang="zh-CN" altLang="en-US" sz="4000" b="1" dirty="0" smtClean="0">
                <a:latin typeface="+mn-ea"/>
              </a:rPr>
              <a:t>正确，否则错误</a:t>
            </a:r>
            <a:endParaRPr lang="en-US" altLang="zh-CN" sz="4000" b="1" dirty="0" smtClean="0">
              <a:latin typeface="+mn-ea"/>
            </a:endParaRPr>
          </a:p>
          <a:p>
            <a:r>
              <a:rPr lang="en-US" altLang="zh-CN" sz="4000" b="1" dirty="0">
                <a:latin typeface="+mn-ea"/>
              </a:rPr>
              <a:t>Key1</a:t>
            </a:r>
            <a:r>
              <a:rPr lang="zh-CN" altLang="en-US" sz="4000" b="1" dirty="0">
                <a:latin typeface="+mn-ea"/>
              </a:rPr>
              <a:t>按键</a:t>
            </a:r>
            <a:r>
              <a:rPr lang="zh-CN" altLang="en-US" sz="4000" b="1" dirty="0" smtClean="0">
                <a:latin typeface="+mn-ea"/>
              </a:rPr>
              <a:t>处于按下状态</a:t>
            </a:r>
            <a:r>
              <a:rPr lang="zh-CN" altLang="en-US" sz="4000" b="1" dirty="0">
                <a:latin typeface="+mn-ea"/>
              </a:rPr>
              <a:t>，单击运行按钮，观察变量</a:t>
            </a:r>
            <a:r>
              <a:rPr lang="en-US" altLang="zh-CN" sz="4000" b="1" dirty="0">
                <a:latin typeface="+mn-ea"/>
              </a:rPr>
              <a:t>X</a:t>
            </a:r>
            <a:r>
              <a:rPr lang="zh-CN" altLang="en-US" sz="4000" b="1" dirty="0">
                <a:latin typeface="+mn-ea"/>
              </a:rPr>
              <a:t>的位</a:t>
            </a:r>
            <a:r>
              <a:rPr lang="en-US" altLang="zh-CN" sz="4000" b="1" dirty="0">
                <a:latin typeface="+mn-ea"/>
              </a:rPr>
              <a:t>20,[20</a:t>
            </a:r>
            <a:r>
              <a:rPr lang="en-US" altLang="zh-CN" sz="4000" b="1" dirty="0" smtClean="0">
                <a:latin typeface="+mn-ea"/>
              </a:rPr>
              <a:t>]=0</a:t>
            </a:r>
            <a:r>
              <a:rPr lang="zh-CN" altLang="en-US" sz="4000" b="1" dirty="0" smtClean="0">
                <a:latin typeface="+mn-ea"/>
              </a:rPr>
              <a:t>正确</a:t>
            </a:r>
            <a:r>
              <a:rPr lang="zh-CN" altLang="en-US" sz="4000" b="1" dirty="0">
                <a:latin typeface="+mn-ea"/>
              </a:rPr>
              <a:t>，否则错误</a:t>
            </a:r>
            <a:endParaRPr lang="en-US" altLang="zh-CN" sz="4000" b="1" dirty="0">
              <a:latin typeface="+mn-ea"/>
            </a:endParaRPr>
          </a:p>
          <a:p>
            <a:endParaRPr lang="en-US" altLang="zh-CN" sz="4000" b="1" dirty="0" smtClean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8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、目标设备配置窗口，单击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按钮，显示增加目标设备窗口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24049"/>
            <a:ext cx="9640389" cy="4803321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44446" y="2495006"/>
            <a:ext cx="1332411" cy="6270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3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六、编写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LED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测试程序  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>
                <a:latin typeface="+mn-ea"/>
              </a:rPr>
              <a:t>与蜂鸣器类似</a:t>
            </a:r>
            <a:endParaRPr lang="en-US" altLang="zh-CN" sz="4000" b="1" dirty="0" smtClean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5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七、程序调试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(1)</a:t>
            </a:r>
            <a:r>
              <a:rPr lang="zh-CN" altLang="en-US" sz="3600" dirty="0" smtClean="0">
                <a:latin typeface="+mn-ea"/>
              </a:rPr>
              <a:t>仔细检查引脚初始化函数编写是否正确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(2)</a:t>
            </a:r>
            <a:r>
              <a:rPr lang="zh-CN" altLang="en-US" sz="3600" dirty="0" smtClean="0">
                <a:latin typeface="+mn-ea"/>
              </a:rPr>
              <a:t>断点配置</a:t>
            </a:r>
            <a:r>
              <a:rPr lang="en-US" altLang="zh-CN" sz="3600" dirty="0" smtClean="0">
                <a:latin typeface="+mn-ea"/>
              </a:rPr>
              <a:t>1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r>
              <a:rPr lang="en-US" altLang="zh-CN" sz="3600" dirty="0" smtClean="0"/>
              <a:t>main</a:t>
            </a:r>
            <a:r>
              <a:rPr lang="zh-CN" altLang="en-US" sz="3600" dirty="0" smtClean="0"/>
              <a:t>中，在语句</a:t>
            </a:r>
            <a:r>
              <a:rPr lang="en-US" altLang="zh-CN" sz="3600" dirty="0"/>
              <a:t>if(!</a:t>
            </a:r>
            <a:r>
              <a:rPr lang="en-US" altLang="zh-CN" sz="3600" dirty="0" err="1"/>
              <a:t>IsPressedKEY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设置断点。</a:t>
            </a:r>
            <a:endParaRPr lang="en-US" altLang="zh-CN" sz="3600" dirty="0" smtClean="0"/>
          </a:p>
          <a:p>
            <a:r>
              <a:rPr lang="zh-CN" altLang="en-US" sz="3600" dirty="0" smtClean="0"/>
              <a:t>观察</a:t>
            </a:r>
            <a:r>
              <a:rPr lang="en-US" altLang="zh-CN" sz="3600" dirty="0" err="1"/>
              <a:t>IsPressedKEY</a:t>
            </a:r>
            <a:r>
              <a:rPr lang="en-US" altLang="zh-CN" sz="3600" dirty="0" smtClean="0"/>
              <a:t>()</a:t>
            </a:r>
            <a:r>
              <a:rPr lang="zh-CN" altLang="en-US" sz="3600" dirty="0" smtClean="0"/>
              <a:t>函数是否准确读取</a:t>
            </a:r>
            <a:r>
              <a:rPr lang="en-US" altLang="zh-CN" sz="3600" dirty="0" smtClean="0"/>
              <a:t>Key1</a:t>
            </a:r>
            <a:r>
              <a:rPr lang="zh-CN" altLang="en-US" sz="3600" dirty="0" smtClean="0"/>
              <a:t>按键值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注意：</a:t>
            </a:r>
            <a:r>
              <a:rPr lang="en-US" altLang="zh-CN" sz="3600" dirty="0" smtClean="0">
                <a:latin typeface="+mn-ea"/>
              </a:rPr>
              <a:t>Key1</a:t>
            </a:r>
            <a:r>
              <a:rPr lang="zh-CN" altLang="en-US" sz="3600" dirty="0" smtClean="0">
                <a:latin typeface="+mn-ea"/>
              </a:rPr>
              <a:t>键是否准确按下；</a:t>
            </a:r>
            <a:r>
              <a:rPr lang="en-US" altLang="zh-CN" sz="3600" dirty="0" smtClean="0">
                <a:latin typeface="+mn-ea"/>
              </a:rPr>
              <a:t>Key1</a:t>
            </a:r>
            <a:r>
              <a:rPr lang="zh-CN" altLang="en-US" sz="3600" dirty="0" smtClean="0">
                <a:latin typeface="+mn-ea"/>
              </a:rPr>
              <a:t>键是否损坏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2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1.2.2 LED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Key1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</a:rPr>
              <a:t>七、程序调试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+mn-ea"/>
              </a:rPr>
              <a:t>(3)</a:t>
            </a:r>
            <a:r>
              <a:rPr lang="zh-CN" altLang="en-US" sz="3600" dirty="0" smtClean="0">
                <a:latin typeface="+mn-ea"/>
              </a:rPr>
              <a:t>断点配置</a:t>
            </a:r>
            <a:r>
              <a:rPr lang="en-US" altLang="zh-CN" sz="3600" dirty="0" smtClean="0">
                <a:latin typeface="+mn-ea"/>
              </a:rPr>
              <a:t>2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r>
              <a:rPr lang="en-US" altLang="zh-CN" sz="3600" dirty="0" smtClean="0"/>
              <a:t>main</a:t>
            </a:r>
            <a:r>
              <a:rPr lang="zh-CN" altLang="en-US" sz="3600" dirty="0" smtClean="0"/>
              <a:t>中，在语句</a:t>
            </a:r>
            <a:r>
              <a:rPr lang="en-US" altLang="zh-CN" sz="3600" dirty="0"/>
              <a:t>IO2CLR=DISP_TAB[</a:t>
            </a:r>
            <a:r>
              <a:rPr lang="en-US" altLang="zh-CN" sz="3600" dirty="0" err="1"/>
              <a:t>nStep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设置断点。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观察是否控制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亮</a:t>
            </a:r>
            <a:endParaRPr lang="en-US" altLang="zh-CN" sz="3600" dirty="0" smtClean="0"/>
          </a:p>
          <a:p>
            <a:r>
              <a:rPr lang="en-US" altLang="zh-CN" sz="3600" dirty="0"/>
              <a:t>main</a:t>
            </a:r>
            <a:r>
              <a:rPr lang="zh-CN" altLang="en-US" sz="3600" dirty="0"/>
              <a:t>中，在语句</a:t>
            </a:r>
            <a:r>
              <a:rPr lang="en-US" altLang="zh-CN" sz="3600" dirty="0" smtClean="0"/>
              <a:t>IO2SET=DISP_TAB[</a:t>
            </a:r>
            <a:r>
              <a:rPr lang="en-US" altLang="zh-CN" sz="3600" dirty="0" err="1" smtClean="0"/>
              <a:t>nStep</a:t>
            </a:r>
            <a:r>
              <a:rPr lang="en-US" altLang="zh-CN" sz="3600" dirty="0"/>
              <a:t>]</a:t>
            </a:r>
            <a:r>
              <a:rPr lang="zh-CN" altLang="en-US" sz="3600" dirty="0"/>
              <a:t>设置断点。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  观察是否控制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不亮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endParaRPr lang="zh-CN" altLang="en-US" sz="3600" dirty="0">
              <a:latin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5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一、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UART0</a:t>
            </a:r>
            <a:r>
              <a:rPr lang="zh-CN" altLang="zh-CN" sz="3600" b="1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数据发送寄存器部署图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31713"/>
              </p:ext>
            </p:extLst>
          </p:nvPr>
        </p:nvGraphicFramePr>
        <p:xfrm>
          <a:off x="838200" y="1097280"/>
          <a:ext cx="10515600" cy="530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icture" r:id="rId3" imgW="4337950" imgH="1780482" progId="Word.Picture.8">
                  <p:embed/>
                </p:oleObj>
              </mc:Choice>
              <mc:Fallback>
                <p:oleObj name="Picture" r:id="rId3" imgW="4337950" imgH="178048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08" r="1265" b="6781"/>
                      <a:stretch>
                        <a:fillRect/>
                      </a:stretch>
                    </p:blipFill>
                    <p:spPr bwMode="auto">
                      <a:xfrm>
                        <a:off x="838200" y="1097280"/>
                        <a:ext cx="10515600" cy="530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142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二、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Uart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初始化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、发送策略：查询方式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、</a:t>
            </a:r>
            <a:r>
              <a:rPr lang="en-US" altLang="zh-CN" sz="3200" b="1" dirty="0" smtClean="0">
                <a:latin typeface="+mn-ea"/>
              </a:rPr>
              <a:t>U0DLM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sz="3200" b="1" dirty="0" smtClean="0">
                <a:latin typeface="+mn-ea"/>
              </a:rPr>
              <a:t>U0DLL</a:t>
            </a:r>
            <a:r>
              <a:rPr lang="zh-CN" altLang="en-US" sz="3200" b="1" dirty="0" smtClean="0">
                <a:latin typeface="+mn-ea"/>
              </a:rPr>
              <a:t>配置波特率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3200" b="1" dirty="0"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 smtClean="0"/>
              <a:t> UART0</a:t>
            </a:r>
            <a:r>
              <a:rPr lang="zh-CN" altLang="zh-CN" sz="3200" dirty="0"/>
              <a:t>波特率</a:t>
            </a:r>
            <a:r>
              <a:rPr lang="en-US" altLang="zh-CN" sz="3200" dirty="0"/>
              <a:t>=PCLK/(16×(U0DLM×256+U0DLL</a:t>
            </a:r>
            <a:r>
              <a:rPr lang="en-US" altLang="zh-CN" sz="3200" dirty="0" smtClean="0"/>
              <a:t>))</a:t>
            </a:r>
          </a:p>
          <a:p>
            <a:r>
              <a:rPr lang="zh-CN" altLang="en-US" sz="3200" b="1" dirty="0" smtClean="0">
                <a:latin typeface="+mn-ea"/>
              </a:rPr>
              <a:t>注意：配置</a:t>
            </a:r>
            <a:r>
              <a:rPr lang="en-US" altLang="zh-CN" sz="3200" b="1" dirty="0" smtClean="0">
                <a:latin typeface="+mn-ea"/>
              </a:rPr>
              <a:t>U0DLM</a:t>
            </a:r>
            <a:r>
              <a:rPr lang="zh-CN" altLang="en-US" sz="3200" b="1" dirty="0" smtClean="0">
                <a:latin typeface="+mn-ea"/>
              </a:rPr>
              <a:t>、</a:t>
            </a:r>
            <a:r>
              <a:rPr lang="en-US" altLang="zh-CN" sz="3200" b="1" dirty="0" smtClean="0">
                <a:latin typeface="+mn-ea"/>
              </a:rPr>
              <a:t>U0DLL</a:t>
            </a:r>
            <a:r>
              <a:rPr lang="zh-CN" altLang="en-US" sz="3200" b="1" dirty="0" smtClean="0">
                <a:latin typeface="+mn-ea"/>
              </a:rPr>
              <a:t>时，事先</a:t>
            </a:r>
            <a:r>
              <a:rPr lang="zh-CN" altLang="zh-CN" sz="3200" dirty="0"/>
              <a:t>必须设置</a:t>
            </a:r>
            <a:r>
              <a:rPr lang="en-US" altLang="zh-CN" sz="3200" dirty="0">
                <a:solidFill>
                  <a:srgbClr val="C00000"/>
                </a:solidFill>
              </a:rPr>
              <a:t>U0LCR[7]=1</a:t>
            </a:r>
            <a:endParaRPr lang="en-US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294027"/>
            <a:ext cx="9274629" cy="21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二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、</a:t>
            </a:r>
            <a:r>
              <a:rPr lang="en-US" altLang="zh-CN" sz="3600" b="1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Uart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初始化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3</a:t>
            </a:r>
            <a:r>
              <a:rPr lang="zh-CN" altLang="en-US" sz="3200" b="1" dirty="0" smtClean="0">
                <a:latin typeface="+mn-ea"/>
              </a:rPr>
              <a:t>、</a:t>
            </a:r>
            <a:r>
              <a:rPr lang="en-US" altLang="zh-CN" sz="3200" b="1" dirty="0" smtClean="0">
                <a:latin typeface="+mn-ea"/>
              </a:rPr>
              <a:t>U0LCR</a:t>
            </a:r>
            <a:r>
              <a:rPr lang="zh-CN" altLang="zh-CN" sz="3200" dirty="0"/>
              <a:t>线控制</a:t>
            </a:r>
            <a:r>
              <a:rPr lang="zh-CN" altLang="zh-CN" sz="3200" dirty="0" smtClean="0"/>
              <a:t>寄存器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配置帧格式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4</a:t>
            </a:r>
            <a:r>
              <a:rPr lang="zh-CN" altLang="en-US" sz="3200" b="1" dirty="0" smtClean="0">
                <a:latin typeface="+mn-ea"/>
              </a:rPr>
              <a:t>、引脚配置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r>
              <a:rPr lang="pt-BR" altLang="zh-CN" sz="3200" dirty="0"/>
              <a:t>//P0.0</a:t>
            </a:r>
            <a:r>
              <a:rPr lang="zh-CN" altLang="zh-CN" sz="3200" dirty="0"/>
              <a:t>配置为</a:t>
            </a:r>
            <a:r>
              <a:rPr lang="pt-BR" altLang="zh-CN" sz="3200" dirty="0"/>
              <a:t> TxD0  ;P0.1</a:t>
            </a:r>
            <a:r>
              <a:rPr lang="zh-CN" altLang="zh-CN" sz="3200" dirty="0"/>
              <a:t>配置为</a:t>
            </a:r>
            <a:r>
              <a:rPr lang="pt-BR" altLang="zh-CN" sz="3200" dirty="0"/>
              <a:t> RxD0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PINSEL0 =(PINSEL0&amp;0xfffffff0)</a:t>
            </a:r>
            <a:r>
              <a:rPr lang="zh-CN" altLang="zh-CN" sz="3200" dirty="0"/>
              <a:t>｜</a:t>
            </a:r>
            <a:r>
              <a:rPr lang="en-US" altLang="zh-CN" sz="3200" dirty="0"/>
              <a:t>0x00000005;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3362868"/>
            <a:ext cx="9235440" cy="322081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椭圆 7"/>
          <p:cNvSpPr/>
          <p:nvPr/>
        </p:nvSpPr>
        <p:spPr>
          <a:xfrm>
            <a:off x="5146766" y="4010297"/>
            <a:ext cx="1058091" cy="404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38206" y="5525589"/>
            <a:ext cx="757645" cy="339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2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三、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Uart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数据发送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、数据发送缓冲区状态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52" y="1476104"/>
            <a:ext cx="9552895" cy="4711746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704011" y="4990011"/>
            <a:ext cx="888275" cy="5747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4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三、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Uart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数据发送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、数据发送程序</a:t>
            </a: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r>
              <a:rPr lang="pt-BR" altLang="zh-CN" sz="3200" dirty="0"/>
              <a:t>void UART0_SendStr(uint8 const * str)</a:t>
            </a:r>
            <a:endParaRPr lang="zh-CN" altLang="zh-CN" sz="3200" dirty="0"/>
          </a:p>
          <a:p>
            <a:pPr marL="0" indent="0">
              <a:buNone/>
            </a:pPr>
            <a:r>
              <a:rPr lang="pt-BR" altLang="zh-CN" sz="3200" dirty="0"/>
              <a:t>{  while(*str != '\0') 			//</a:t>
            </a:r>
            <a:r>
              <a:rPr lang="zh-CN" altLang="zh-CN" sz="3200" dirty="0"/>
              <a:t>判断字符串是否结束</a:t>
            </a:r>
          </a:p>
          <a:p>
            <a:pPr marL="0" indent="0">
              <a:buNone/>
            </a:pPr>
            <a:r>
              <a:rPr lang="pt-BR" altLang="zh-CN" sz="3200" dirty="0"/>
              <a:t>   {  U0THR =*str++; 			//</a:t>
            </a:r>
            <a:r>
              <a:rPr lang="zh-CN" altLang="zh-CN" sz="3200" dirty="0"/>
              <a:t>数据写入发送保持寄存器</a:t>
            </a:r>
          </a:p>
          <a:p>
            <a:pPr marL="0" indent="0">
              <a:buNone/>
            </a:pPr>
            <a:r>
              <a:rPr lang="pt-BR" altLang="zh-CN" sz="3200" dirty="0" smtClean="0"/>
              <a:t>     </a:t>
            </a:r>
            <a:r>
              <a:rPr lang="pt-BR" altLang="zh-CN" sz="3200" dirty="0"/>
              <a:t>while( (U0LSR &amp; 0x40) == 0 );	//</a:t>
            </a:r>
            <a:r>
              <a:rPr lang="zh-CN" altLang="zh-CN" sz="3200" dirty="0"/>
              <a:t>判断是否可继续发送数据</a:t>
            </a:r>
          </a:p>
          <a:p>
            <a:pPr marL="0" indent="0">
              <a:buNone/>
            </a:pPr>
            <a:r>
              <a:rPr lang="pt-BR" altLang="zh-CN" sz="3200" dirty="0"/>
              <a:t>   }</a:t>
            </a:r>
            <a:endParaRPr lang="zh-CN" altLang="zh-CN" sz="3200" dirty="0"/>
          </a:p>
          <a:p>
            <a:pPr marL="0" indent="0">
              <a:buNone/>
            </a:pPr>
            <a:r>
              <a:rPr lang="pt-BR" altLang="zh-CN" sz="3200" dirty="0"/>
              <a:t>}</a:t>
            </a:r>
            <a:endParaRPr lang="zh-CN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9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1.2.3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+mj-ea"/>
              </a:rPr>
              <a:t>Uart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       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四、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UART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寄存器使用条件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U0LCR</a:t>
            </a:r>
            <a:r>
              <a:rPr lang="zh-CN" altLang="en-US" sz="3200" dirty="0" smtClean="0"/>
              <a:t>的位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DLAB</a:t>
            </a:r>
            <a:r>
              <a:rPr lang="zh-CN" altLang="en-US" sz="3200" dirty="0" smtClean="0"/>
              <a:t>位）决定</a:t>
            </a:r>
            <a:r>
              <a:rPr lang="en-US" altLang="zh-CN" sz="3200" dirty="0" err="1" smtClean="0"/>
              <a:t>Uart</a:t>
            </a:r>
            <a:r>
              <a:rPr lang="zh-CN" altLang="en-US" sz="3200" dirty="0" smtClean="0"/>
              <a:t>寄存器是否可用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、寄存器使用条件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U0THR</a:t>
            </a:r>
            <a:r>
              <a:rPr lang="zh-CN" altLang="en-US" sz="3200" b="1" dirty="0" smtClean="0">
                <a:latin typeface="+mn-ea"/>
              </a:rPr>
              <a:t>数据发送寄存器，</a:t>
            </a:r>
            <a:r>
              <a:rPr lang="en-US" altLang="zh-CN" sz="3200" b="1" dirty="0" smtClean="0">
                <a:latin typeface="+mn-ea"/>
              </a:rPr>
              <a:t>8</a:t>
            </a:r>
            <a:r>
              <a:rPr lang="zh-CN" altLang="en-US" sz="3200" b="1" dirty="0" smtClean="0">
                <a:latin typeface="+mn-ea"/>
              </a:rPr>
              <a:t>位寄存器，使用条件</a:t>
            </a:r>
            <a:r>
              <a:rPr lang="en-US" altLang="zh-CN" sz="3200" b="1" dirty="0" smtClean="0">
                <a:latin typeface="+mn-ea"/>
              </a:rPr>
              <a:t>DLAB=0</a:t>
            </a:r>
          </a:p>
          <a:p>
            <a:r>
              <a:rPr lang="en-US" altLang="zh-CN" sz="3200" b="1" dirty="0" smtClean="0">
                <a:latin typeface="+mn-ea"/>
              </a:rPr>
              <a:t>U0DLM</a:t>
            </a:r>
            <a:r>
              <a:rPr lang="zh-CN" altLang="en-US" sz="3200" b="1" dirty="0" smtClean="0">
                <a:latin typeface="+mn-ea"/>
              </a:rPr>
              <a:t>、</a:t>
            </a:r>
            <a:r>
              <a:rPr lang="en-US" altLang="zh-CN" sz="3200" b="1" dirty="0" smtClean="0">
                <a:latin typeface="+mn-ea"/>
              </a:rPr>
              <a:t>U0DLL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 8</a:t>
            </a:r>
            <a:r>
              <a:rPr lang="zh-CN" altLang="en-US" b="1" dirty="0">
                <a:latin typeface="+mn-ea"/>
              </a:rPr>
              <a:t>位寄存器，使用条件</a:t>
            </a:r>
            <a:r>
              <a:rPr lang="en-US" altLang="zh-CN" b="1" dirty="0" smtClean="0">
                <a:latin typeface="+mn-ea"/>
              </a:rPr>
              <a:t>DLAB=1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0160" y="1704192"/>
            <a:ext cx="26982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、增加目标设备窗口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:\Program </a:t>
            </a:r>
            <a:r>
              <a:rPr lang="en-US" altLang="zh-CN" dirty="0" smtClean="0"/>
              <a:t>Files\ARM\ADSv1_2\Bin,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EasyJtag.DLL,</a:t>
            </a:r>
            <a:r>
              <a:rPr lang="zh-CN" altLang="en-US" dirty="0" smtClean="0"/>
              <a:t>单击打开。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47" y="2122442"/>
            <a:ext cx="8108905" cy="456574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840480" y="5603966"/>
            <a:ext cx="2168434" cy="4310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(4)</a:t>
            </a:r>
            <a:r>
              <a:rPr lang="zh-CN" altLang="en-US" dirty="0" smtClean="0"/>
              <a:t>、目标设备配置窗口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按钮，显示处理器配置窗口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1594303"/>
            <a:ext cx="8595360" cy="45826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293223" y="2795452"/>
            <a:ext cx="691025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03474" y="3879669"/>
            <a:ext cx="1685109" cy="6792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(5)</a:t>
            </a:r>
            <a:r>
              <a:rPr lang="zh-CN" altLang="en-US" dirty="0" smtClean="0"/>
              <a:t>、处理器配置窗口</a:t>
            </a:r>
            <a:r>
              <a:rPr lang="en-US" altLang="zh-CN" dirty="0" smtClean="0"/>
              <a:t>,Processor</a:t>
            </a:r>
            <a:r>
              <a:rPr lang="zh-CN" altLang="en-US" dirty="0" smtClean="0"/>
              <a:t>配置为</a:t>
            </a:r>
            <a:r>
              <a:rPr lang="en-US" altLang="zh-CN" dirty="0" smtClean="0"/>
              <a:t>LPC2290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73" y="1605189"/>
            <a:ext cx="8236813" cy="479561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335486" y="2246811"/>
            <a:ext cx="1763485" cy="4833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7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(6)</a:t>
            </a:r>
            <a:r>
              <a:rPr lang="zh-CN" altLang="en-US" dirty="0" smtClean="0"/>
              <a:t>、配置完目标设备，可能会出现以下错误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原因是与目标设备接口未配置，可使用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方法事先配置；也可如下配置，单击</a:t>
            </a:r>
            <a:r>
              <a:rPr lang="en-US" altLang="zh-CN" dirty="0" smtClean="0"/>
              <a:t>Connect mode</a:t>
            </a:r>
            <a:r>
              <a:rPr lang="zh-CN" altLang="en-US" dirty="0" smtClean="0"/>
              <a:t>按钮，显示接口选择窗口。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15" y="2320766"/>
            <a:ext cx="6704648" cy="354445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067006" y="4271554"/>
            <a:ext cx="1645920" cy="6139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9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(7)</a:t>
            </a:r>
            <a:r>
              <a:rPr lang="zh-CN" altLang="en-US" dirty="0" smtClean="0"/>
              <a:t>、接口选择窗口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47" y="2202656"/>
            <a:ext cx="8036787" cy="317924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978331" y="3482815"/>
            <a:ext cx="1933303" cy="61892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0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MagicARM2000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实验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箱使用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、与目标设备接口方式</a:t>
            </a:r>
            <a:r>
              <a:rPr lang="en-US" altLang="zh-CN" dirty="0"/>
              <a:t>, (1)</a:t>
            </a:r>
            <a:r>
              <a:rPr lang="zh-CN" altLang="en-US" dirty="0" smtClean="0"/>
              <a:t>调用</a:t>
            </a:r>
            <a:r>
              <a:rPr lang="zh-CN" altLang="en-US" dirty="0"/>
              <a:t>接口</a:t>
            </a:r>
            <a:r>
              <a:rPr lang="zh-CN" altLang="en-US" dirty="0" smtClean="0"/>
              <a:t>配置</a:t>
            </a:r>
            <a:r>
              <a:rPr lang="zh-CN" altLang="en-US" dirty="0"/>
              <a:t>窗口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38200" y="979714"/>
            <a:ext cx="10515600" cy="10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26" y="1605189"/>
            <a:ext cx="9060317" cy="506376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936377" y="3087394"/>
            <a:ext cx="2416629" cy="583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09806" y="2076994"/>
            <a:ext cx="1149531" cy="5747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1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1566</Words>
  <Application>Microsoft Office PowerPoint</Application>
  <PresentationFormat>宽屏</PresentationFormat>
  <Paragraphs>204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Picture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MagicARM2000实验箱使用</vt:lpstr>
      <vt:lpstr>1.2.1 蜂鸣器实验                  一、电路图</vt:lpstr>
      <vt:lpstr>1.2.1 蜂鸣器实验                  一、电路图</vt:lpstr>
      <vt:lpstr>1.2.1 蜂鸣器实验                二、实验内容</vt:lpstr>
      <vt:lpstr>1.2.1 蜂鸣器实验                三、编程关键</vt:lpstr>
      <vt:lpstr>1.2.1 蜂鸣器实验                三、编程关键</vt:lpstr>
      <vt:lpstr>1.2.1 蜂鸣器实验                三、编程关键</vt:lpstr>
      <vt:lpstr>1.2.1 蜂鸣器实验      四、编写测试蜂鸣器程序</vt:lpstr>
      <vt:lpstr>1.2.1 蜂鸣器实验     五、C语言访问存储器技术</vt:lpstr>
      <vt:lpstr>1.2.1 蜂鸣器实验                六、程序调试</vt:lpstr>
      <vt:lpstr>1.2.1 蜂鸣器实验                六、程序调试</vt:lpstr>
      <vt:lpstr>1.2.2 LED、Key1实验            一、LED电路图</vt:lpstr>
      <vt:lpstr>1.2.2 LED、Key1实验           二、Key1电路图</vt:lpstr>
      <vt:lpstr>1.2.2 LED、Key1实验             三、实验内容 </vt:lpstr>
      <vt:lpstr>1.2.2 LED、Key1实验             四、编程关键  </vt:lpstr>
      <vt:lpstr>1.2.2 LED、Key1实验             四、编程关键  </vt:lpstr>
      <vt:lpstr>1.2.2 LED、Key1实验             四、编程关键  </vt:lpstr>
      <vt:lpstr>1.2.2 LED、Key1实验             四、编程关键  </vt:lpstr>
      <vt:lpstr>1.2.2 LED、Key1实验       五、编写KEY1按键测试程序  </vt:lpstr>
      <vt:lpstr>1.2.2 LED、Key1实验       五、编写KEY1按键测试程序  </vt:lpstr>
      <vt:lpstr>1.2.2 LED、Key1实验            六、编写LED测试程序  </vt:lpstr>
      <vt:lpstr>1.2.2 LED、Key1实验             七、程序调试</vt:lpstr>
      <vt:lpstr>1.2.2 LED、Key1实验             七、程序调试</vt:lpstr>
      <vt:lpstr>1.2.3 Uart实验       一、UART0数据发送寄存器部署图</vt:lpstr>
      <vt:lpstr>1.2.3 Uart实验                二、Uart初始化</vt:lpstr>
      <vt:lpstr>1.2.3 Uart实验                二、Uart初始化</vt:lpstr>
      <vt:lpstr>1.2.3 Uart实验              三、Uart数据发送</vt:lpstr>
      <vt:lpstr>1.2.3 Uart实验              三、Uart数据发送</vt:lpstr>
      <vt:lpstr>1.2.3 Uart实验              四、UART寄存器使用条件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1.2.1 蜂鸣器实验                  一、电路图</dc:title>
  <dc:creator>yinhe</dc:creator>
  <cp:lastModifiedBy>yinhe</cp:lastModifiedBy>
  <cp:revision>65</cp:revision>
  <dcterms:created xsi:type="dcterms:W3CDTF">2018-11-07T11:44:56Z</dcterms:created>
  <dcterms:modified xsi:type="dcterms:W3CDTF">2018-11-08T01:04:58Z</dcterms:modified>
</cp:coreProperties>
</file>