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2" r:id="rId2"/>
    <p:sldId id="413" r:id="rId3"/>
    <p:sldId id="398" r:id="rId4"/>
    <p:sldId id="415" r:id="rId5"/>
    <p:sldId id="402" r:id="rId6"/>
    <p:sldId id="416" r:id="rId7"/>
    <p:sldId id="417" r:id="rId8"/>
    <p:sldId id="404" r:id="rId9"/>
    <p:sldId id="418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CMU Sans Serif" panose="02000603000000000000" pitchFamily="2" charset="0"/>
      <p:regular r:id="rId14"/>
      <p:bold r:id="rId15"/>
      <p:italic r:id="rId16"/>
      <p:boldItalic r:id="rId17"/>
    </p:embeddedFont>
  </p:embeddedFont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E8AE30-6C2C-6A38-969F-2F3908EC7682}" name="Pietro Cirino" initials="PC" userId="4562f6cf82e8473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91CF"/>
    <a:srgbClr val="EBA1D5"/>
    <a:srgbClr val="6BD6E1"/>
    <a:srgbClr val="CBCA50"/>
    <a:srgbClr val="008200"/>
    <a:srgbClr val="8F61BA"/>
    <a:srgbClr val="8A8A8A"/>
    <a:srgbClr val="728FA5"/>
    <a:srgbClr val="000092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1" autoAdjust="0"/>
    <p:restoredTop sz="86405" autoAdjust="0"/>
  </p:normalViewPr>
  <p:slideViewPr>
    <p:cSldViewPr snapToGrid="0" snapToObjects="1">
      <p:cViewPr varScale="1">
        <p:scale>
          <a:sx n="82" d="100"/>
          <a:sy n="82" d="100"/>
        </p:scale>
        <p:origin x="739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EB1201-FDD9-9F89-AC18-9BB8A3B563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0BA81-E2C4-9FED-C187-767733FF1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03C8-DD53-4682-9FD4-02E2C0AC9AA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62BCF-6BD7-96AA-D648-858E5D462B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B6B3-71D3-B00D-B0FE-CA75B144E6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A2203-D094-4B16-83A7-B9F2F224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60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7C95-E64F-4D85-8998-3841E0E221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9D813-6643-4A62-AE88-4A7CAEA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64010" y="38163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1">
            <a:extLst>
              <a:ext uri="{FF2B5EF4-FFF2-40B4-BE49-F238E27FC236}">
                <a16:creationId xmlns:a16="http://schemas.microsoft.com/office/drawing/2014/main" id="{09834DEC-6855-6EA6-E9CB-2F11D59FEBC5}"/>
              </a:ext>
            </a:extLst>
          </p:cNvPr>
          <p:cNvSpPr/>
          <p:nvPr userDrawn="1"/>
        </p:nvSpPr>
        <p:spPr>
          <a:xfrm>
            <a:off x="0" y="0"/>
            <a:ext cx="12192000" cy="687396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6641D8-7141-2EFA-D414-919A29697B0C}"/>
              </a:ext>
            </a:extLst>
          </p:cNvPr>
          <p:cNvSpPr/>
          <p:nvPr userDrawn="1"/>
        </p:nvSpPr>
        <p:spPr>
          <a:xfrm>
            <a:off x="3843823" y="1152330"/>
            <a:ext cx="4504353" cy="4553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it-IT" sz="4400">
              <a:solidFill>
                <a:srgbClr val="728FA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D0CFF-55D3-C732-187C-F5D408724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1313" y="5670384"/>
            <a:ext cx="1631769" cy="1124754"/>
          </a:xfrm>
          <a:prstGeom prst="rect">
            <a:avLst/>
          </a:prstGeom>
        </p:spPr>
      </p:pic>
      <p:pic>
        <p:nvPicPr>
          <p:cNvPr id="6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ADBD84A7-0C12-F1BA-58B2-8C9E3B16B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380" y="5705669"/>
            <a:ext cx="1243311" cy="9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9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1">
            <a:extLst>
              <a:ext uri="{FF2B5EF4-FFF2-40B4-BE49-F238E27FC236}">
                <a16:creationId xmlns:a16="http://schemas.microsoft.com/office/drawing/2014/main" id="{09834DEC-6855-6EA6-E9CB-2F11D59FEBC5}"/>
              </a:ext>
            </a:extLst>
          </p:cNvPr>
          <p:cNvSpPr/>
          <p:nvPr userDrawn="1"/>
        </p:nvSpPr>
        <p:spPr>
          <a:xfrm>
            <a:off x="0" y="0"/>
            <a:ext cx="12192000" cy="687396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6641D8-7141-2EFA-D414-919A29697B0C}"/>
              </a:ext>
            </a:extLst>
          </p:cNvPr>
          <p:cNvSpPr/>
          <p:nvPr userDrawn="1"/>
        </p:nvSpPr>
        <p:spPr>
          <a:xfrm>
            <a:off x="3843823" y="1152330"/>
            <a:ext cx="4504353" cy="4553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it-IT" sz="4400">
              <a:solidFill>
                <a:srgbClr val="728F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-16775"/>
            <a:ext cx="12192000" cy="97298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6658" y="200877"/>
            <a:ext cx="9974735" cy="840400"/>
          </a:xfrm>
        </p:spPr>
        <p:txBody>
          <a:bodyPr>
            <a:normAutofit/>
          </a:bodyPr>
          <a:lstStyle>
            <a:lvl1pPr>
              <a:defRPr sz="3600" b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312299"/>
            <a:ext cx="12192000" cy="5457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681269" y="425176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latin typeface="Arial"/>
                <a:cs typeface="Arial"/>
              </a:rPr>
              <a:t>Pietro Andrea Cirino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71568" y="776209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4" y="6464380"/>
            <a:ext cx="2673664" cy="2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129">
            <a:extLst>
              <a:ext uri="{FF2B5EF4-FFF2-40B4-BE49-F238E27FC236}">
                <a16:creationId xmlns:a16="http://schemas.microsoft.com/office/drawing/2014/main" id="{AD16414C-4D8B-4008-6EEF-67EDEC196058}"/>
              </a:ext>
            </a:extLst>
          </p:cNvPr>
          <p:cNvSpPr txBox="1"/>
          <p:nvPr userDrawn="1"/>
        </p:nvSpPr>
        <p:spPr>
          <a:xfrm>
            <a:off x="367764" y="6431602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Pietro Andrea Cirino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DED15FA-A687-F264-70BC-70521C4D525F}"/>
              </a:ext>
            </a:extLst>
          </p:cNvPr>
          <p:cNvSpPr txBox="1">
            <a:spLocks/>
          </p:cNvSpPr>
          <p:nvPr userDrawn="1"/>
        </p:nvSpPr>
        <p:spPr>
          <a:xfrm>
            <a:off x="11184647" y="200876"/>
            <a:ext cx="625559" cy="840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-16775"/>
            <a:ext cx="12192000" cy="97298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6658" y="200877"/>
            <a:ext cx="9974735" cy="840400"/>
          </a:xfrm>
        </p:spPr>
        <p:txBody>
          <a:bodyPr>
            <a:normAutofit/>
          </a:bodyPr>
          <a:lstStyle>
            <a:lvl1pPr>
              <a:defRPr sz="3600" b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681269" y="425176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latin typeface="Arial"/>
                <a:cs typeface="Arial"/>
              </a:rPr>
              <a:t>Pietro Andrea Cirino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71568" y="776209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4" y="6464380"/>
            <a:ext cx="2673664" cy="2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129">
            <a:extLst>
              <a:ext uri="{FF2B5EF4-FFF2-40B4-BE49-F238E27FC236}">
                <a16:creationId xmlns:a16="http://schemas.microsoft.com/office/drawing/2014/main" id="{AD16414C-4D8B-4008-6EEF-67EDEC196058}"/>
              </a:ext>
            </a:extLst>
          </p:cNvPr>
          <p:cNvSpPr txBox="1"/>
          <p:nvPr userDrawn="1"/>
        </p:nvSpPr>
        <p:spPr>
          <a:xfrm>
            <a:off x="367764" y="6431602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Pietro Andrea Cirino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DED15FA-A687-F264-70BC-70521C4D525F}"/>
              </a:ext>
            </a:extLst>
          </p:cNvPr>
          <p:cNvSpPr txBox="1">
            <a:spLocks/>
          </p:cNvSpPr>
          <p:nvPr userDrawn="1"/>
        </p:nvSpPr>
        <p:spPr>
          <a:xfrm>
            <a:off x="11184647" y="200876"/>
            <a:ext cx="625559" cy="840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64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28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2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49.png"/><Relationship Id="rId5" Type="http://schemas.openxmlformats.org/officeDocument/2006/relationships/image" Target="../media/image24.png"/><Relationship Id="rId10" Type="http://schemas.openxmlformats.org/officeDocument/2006/relationships/image" Target="../media/image48.png"/><Relationship Id="rId4" Type="http://schemas.openxmlformats.org/officeDocument/2006/relationships/image" Target="../media/image2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54.png"/><Relationship Id="rId3" Type="http://schemas.openxmlformats.org/officeDocument/2006/relationships/image" Target="../media/image300.png"/><Relationship Id="rId7" Type="http://schemas.openxmlformats.org/officeDocument/2006/relationships/image" Target="../media/image310.png"/><Relationship Id="rId12" Type="http://schemas.openxmlformats.org/officeDocument/2006/relationships/image" Target="../media/image53.png"/><Relationship Id="rId2" Type="http://schemas.openxmlformats.org/officeDocument/2006/relationships/image" Target="../media/image29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48.png"/><Relationship Id="rId5" Type="http://schemas.openxmlformats.org/officeDocument/2006/relationships/image" Target="../media/image8.svg"/><Relationship Id="rId15" Type="http://schemas.openxmlformats.org/officeDocument/2006/relationships/image" Target="../media/image56.png"/><Relationship Id="rId10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46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85F-FBC6-0BFE-D469-72284A4A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7BB41-3B32-5794-F864-B80705A8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846"/>
          <a:stretch/>
        </p:blipFill>
        <p:spPr>
          <a:xfrm>
            <a:off x="1916376" y="1892644"/>
            <a:ext cx="5184296" cy="202946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261970C4-F1D5-7492-7B6B-258362FB8676}"/>
              </a:ext>
            </a:extLst>
          </p:cNvPr>
          <p:cNvSpPr>
            <a:spLocks/>
          </p:cNvSpPr>
          <p:nvPr/>
        </p:nvSpPr>
        <p:spPr>
          <a:xfrm rot="10800000">
            <a:off x="1645040" y="1942397"/>
            <a:ext cx="271336" cy="1937319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3107F0-AEA6-6388-FB51-7B0792633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090" y="2631498"/>
                <a:ext cx="870617" cy="748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3107F0-AEA6-6388-FB51-7B079263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90" y="2631498"/>
                <a:ext cx="870617" cy="748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1D9DC97D-BDA3-8319-5608-A441ED08C88F}"/>
              </a:ext>
            </a:extLst>
          </p:cNvPr>
          <p:cNvSpPr>
            <a:spLocks/>
          </p:cNvSpPr>
          <p:nvPr/>
        </p:nvSpPr>
        <p:spPr>
          <a:xfrm rot="16200000">
            <a:off x="4393512" y="-765500"/>
            <a:ext cx="232447" cy="5086950"/>
          </a:xfrm>
          <a:prstGeom prst="rightBrace">
            <a:avLst>
              <a:gd name="adj1" fmla="val 49509"/>
              <a:gd name="adj2" fmla="val 502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D83955-3E67-A7B9-F0D6-7BBBCF7FA9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469" y="1292419"/>
                <a:ext cx="1250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Classes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D83955-3E67-A7B9-F0D6-7BBBCF7F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469" y="1292419"/>
                <a:ext cx="1250471" cy="369332"/>
              </a:xfrm>
              <a:prstGeom prst="rect">
                <a:avLst/>
              </a:prstGeom>
              <a:blipFill>
                <a:blip r:embed="rId4"/>
                <a:stretch>
                  <a:fillRect l="-15122" t="-21311" r="-9268" b="-5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5C0009B-DC80-71CD-62E7-3BC7DEA9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3" t="49846" r="173"/>
          <a:stretch/>
        </p:blipFill>
        <p:spPr>
          <a:xfrm>
            <a:off x="1916488" y="4155163"/>
            <a:ext cx="5184296" cy="2029461"/>
          </a:xfrm>
          <a:prstGeom prst="rect">
            <a:avLst/>
          </a:prstGeom>
        </p:spPr>
      </p:pic>
      <p:pic>
        <p:nvPicPr>
          <p:cNvPr id="10" name="Graphic 9" descr="Badge 5 with solid fill">
            <a:extLst>
              <a:ext uri="{FF2B5EF4-FFF2-40B4-BE49-F238E27FC236}">
                <a16:creationId xmlns:a16="http://schemas.microsoft.com/office/drawing/2014/main" id="{98F4EA75-BD9B-4412-D226-FF3ABE7F5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620845" y="4208907"/>
            <a:ext cx="423341" cy="423341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F903C6E7-1293-27D4-CD04-7A72F924C109}"/>
              </a:ext>
            </a:extLst>
          </p:cNvPr>
          <p:cNvSpPr>
            <a:spLocks/>
          </p:cNvSpPr>
          <p:nvPr/>
        </p:nvSpPr>
        <p:spPr>
          <a:xfrm rot="10800000">
            <a:off x="1648779" y="4208907"/>
            <a:ext cx="271336" cy="1937319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6CB08-CAF4-3370-B314-D9CBFBEBA8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911" y="4889620"/>
                <a:ext cx="637867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6CB08-CAF4-3370-B314-D9CBFBEB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11" y="4889620"/>
                <a:ext cx="637867" cy="530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Badge 5 with solid fill">
            <a:extLst>
              <a:ext uri="{FF2B5EF4-FFF2-40B4-BE49-F238E27FC236}">
                <a16:creationId xmlns:a16="http://schemas.microsoft.com/office/drawing/2014/main" id="{EA4373BC-3905-0C52-FF5B-AFE0B0224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46769" y="4208907"/>
            <a:ext cx="423341" cy="423341"/>
          </a:xfrm>
          <a:prstGeom prst="rect">
            <a:avLst/>
          </a:prstGeom>
        </p:spPr>
      </p:pic>
      <p:pic>
        <p:nvPicPr>
          <p:cNvPr id="14" name="Graphic 13" descr="Badge 5 with solid fill">
            <a:extLst>
              <a:ext uri="{FF2B5EF4-FFF2-40B4-BE49-F238E27FC236}">
                <a16:creationId xmlns:a16="http://schemas.microsoft.com/office/drawing/2014/main" id="{F6164927-F8C7-8976-2EDA-67CA27748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67836" y="4208907"/>
            <a:ext cx="423341" cy="423341"/>
          </a:xfrm>
          <a:prstGeom prst="rect">
            <a:avLst/>
          </a:prstGeom>
        </p:spPr>
      </p:pic>
      <p:pic>
        <p:nvPicPr>
          <p:cNvPr id="15" name="Graphic 14" descr="Badge 5 with solid fill">
            <a:extLst>
              <a:ext uri="{FF2B5EF4-FFF2-40B4-BE49-F238E27FC236}">
                <a16:creationId xmlns:a16="http://schemas.microsoft.com/office/drawing/2014/main" id="{F0C89134-E563-6B92-A6F0-9A053C603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65910" y="4725100"/>
            <a:ext cx="423341" cy="423341"/>
          </a:xfrm>
          <a:prstGeom prst="rect">
            <a:avLst/>
          </a:prstGeom>
        </p:spPr>
      </p:pic>
      <p:pic>
        <p:nvPicPr>
          <p:cNvPr id="16" name="Graphic 15" descr="Badge 5 with solid fill">
            <a:extLst>
              <a:ext uri="{FF2B5EF4-FFF2-40B4-BE49-F238E27FC236}">
                <a16:creationId xmlns:a16="http://schemas.microsoft.com/office/drawing/2014/main" id="{7DFA1344-A68B-BF05-4398-8005AC40A9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952904" y="4725100"/>
            <a:ext cx="423341" cy="423341"/>
          </a:xfrm>
          <a:prstGeom prst="rect">
            <a:avLst/>
          </a:prstGeom>
        </p:spPr>
      </p:pic>
      <p:pic>
        <p:nvPicPr>
          <p:cNvPr id="17" name="Graphic 16" descr="Badge 5 with solid fill">
            <a:extLst>
              <a:ext uri="{FF2B5EF4-FFF2-40B4-BE49-F238E27FC236}">
                <a16:creationId xmlns:a16="http://schemas.microsoft.com/office/drawing/2014/main" id="{AE745B69-4EAE-D5DB-1CD8-A4303F176B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267836" y="4725100"/>
            <a:ext cx="423341" cy="423341"/>
          </a:xfrm>
          <a:prstGeom prst="rect">
            <a:avLst/>
          </a:prstGeom>
        </p:spPr>
      </p:pic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2D8EB2C5-B068-1684-AF9A-546FA1371D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365910" y="5208351"/>
            <a:ext cx="423341" cy="423341"/>
          </a:xfrm>
          <a:prstGeom prst="rect">
            <a:avLst/>
          </a:prstGeom>
        </p:spPr>
      </p:pic>
      <p:pic>
        <p:nvPicPr>
          <p:cNvPr id="19" name="Graphic 18" descr="Badge 5 with solid fill">
            <a:extLst>
              <a:ext uri="{FF2B5EF4-FFF2-40B4-BE49-F238E27FC236}">
                <a16:creationId xmlns:a16="http://schemas.microsoft.com/office/drawing/2014/main" id="{EA76F588-C285-46A2-427D-A07839FDB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620844" y="5208351"/>
            <a:ext cx="423341" cy="423341"/>
          </a:xfrm>
          <a:prstGeom prst="rect">
            <a:avLst/>
          </a:prstGeom>
        </p:spPr>
      </p:pic>
      <p:pic>
        <p:nvPicPr>
          <p:cNvPr id="20" name="Graphic 19" descr="Badge 5 with solid fill">
            <a:extLst>
              <a:ext uri="{FF2B5EF4-FFF2-40B4-BE49-F238E27FC236}">
                <a16:creationId xmlns:a16="http://schemas.microsoft.com/office/drawing/2014/main" id="{47F90B2D-FAA5-B2F7-5A9F-F2D0D30299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267836" y="5208351"/>
            <a:ext cx="423341" cy="423341"/>
          </a:xfrm>
          <a:prstGeom prst="rect">
            <a:avLst/>
          </a:prstGeom>
        </p:spPr>
      </p:pic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42AD9C1C-8E0F-D523-0005-CF5FB750DF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365910" y="5722885"/>
            <a:ext cx="423341" cy="423341"/>
          </a:xfrm>
          <a:prstGeom prst="rect">
            <a:avLst/>
          </a:prstGeom>
        </p:spPr>
      </p:pic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111843AC-B2E0-ADEC-709F-984ED726F4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620845" y="5722885"/>
            <a:ext cx="423341" cy="423341"/>
          </a:xfrm>
          <a:prstGeom prst="rect">
            <a:avLst/>
          </a:prstGeom>
        </p:spPr>
      </p:pic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58CDA3E2-669E-524A-AB87-7CF38B921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952904" y="5722885"/>
            <a:ext cx="423341" cy="42334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AC28AF-7C60-8261-6780-41618310F54D}"/>
              </a:ext>
            </a:extLst>
          </p:cNvPr>
          <p:cNvCxnSpPr/>
          <p:nvPr/>
        </p:nvCxnSpPr>
        <p:spPr>
          <a:xfrm>
            <a:off x="7246188" y="2907374"/>
            <a:ext cx="107830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9C212A-7C90-92C1-217C-68D032ED619D}"/>
              </a:ext>
            </a:extLst>
          </p:cNvPr>
          <p:cNvSpPr txBox="1"/>
          <p:nvPr/>
        </p:nvSpPr>
        <p:spPr>
          <a:xfrm>
            <a:off x="8540151" y="2688624"/>
            <a:ext cx="1449436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800" i="1" dirty="0"/>
              <a:t>Training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1972C-4E98-46AB-F86B-296038EF4F45}"/>
              </a:ext>
            </a:extLst>
          </p:cNvPr>
          <p:cNvCxnSpPr/>
          <p:nvPr/>
        </p:nvCxnSpPr>
        <p:spPr>
          <a:xfrm>
            <a:off x="7246188" y="5208351"/>
            <a:ext cx="107830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BBB573-3686-6B02-74E2-3BD3193A5BB9}"/>
              </a:ext>
            </a:extLst>
          </p:cNvPr>
          <p:cNvSpPr txBox="1"/>
          <p:nvPr/>
        </p:nvSpPr>
        <p:spPr>
          <a:xfrm>
            <a:off x="8540151" y="4989601"/>
            <a:ext cx="2005677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800" i="1" dirty="0"/>
              <a:t>Fine Tuning</a:t>
            </a:r>
          </a:p>
        </p:txBody>
      </p:sp>
    </p:spTree>
    <p:extLst>
      <p:ext uri="{BB962C8B-B14F-4D97-AF65-F5344CB8AC3E}">
        <p14:creationId xmlns:p14="http://schemas.microsoft.com/office/powerpoint/2010/main" val="21384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134F-3884-905A-9FE2-462A1CDE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B469-FBF1-7D3F-30BE-743C60FCE4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3945661" y="2456235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DEB25-7DA5-98A0-82F0-9BD6A2D26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8306" y="2474263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DEB25-7DA5-98A0-82F0-9BD6A2D2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06" y="2474263"/>
                <a:ext cx="1029000" cy="397866"/>
              </a:xfrm>
              <a:prstGeom prst="rect">
                <a:avLst/>
              </a:prstGeom>
              <a:blipFill>
                <a:blip r:embed="rId3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324AD3-B5A0-DCB7-9F0B-ACD047B1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5078626" y="2461237"/>
            <a:ext cx="3322853" cy="4406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7F371A-9570-26F6-DC22-93294438DC0D}"/>
              </a:ext>
            </a:extLst>
          </p:cNvPr>
          <p:cNvSpPr/>
          <p:nvPr/>
        </p:nvSpPr>
        <p:spPr>
          <a:xfrm>
            <a:off x="5077764" y="2451859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A889B7-647D-1DD0-2053-70C29B5DFA16}"/>
                  </a:ext>
                </a:extLst>
              </p:cNvPr>
              <p:cNvSpPr txBox="1"/>
              <p:nvPr/>
            </p:nvSpPr>
            <p:spPr>
              <a:xfrm>
                <a:off x="3992054" y="2091905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A889B7-647D-1DD0-2053-70C29B5DF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54" y="2091905"/>
                <a:ext cx="1111971" cy="369332"/>
              </a:xfrm>
              <a:prstGeom prst="rect">
                <a:avLst/>
              </a:prstGeom>
              <a:blipFill>
                <a:blip r:embed="rId4"/>
                <a:stretch>
                  <a:fillRect l="-4396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87BF6B-52BA-CA07-BBE7-39CFB0D38692}"/>
                  </a:ext>
                </a:extLst>
              </p:cNvPr>
              <p:cNvSpPr txBox="1"/>
              <p:nvPr/>
            </p:nvSpPr>
            <p:spPr>
              <a:xfrm>
                <a:off x="6180993" y="2091905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87BF6B-52BA-CA07-BBE7-39CFB0D38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93" y="2091905"/>
                <a:ext cx="1156086" cy="369332"/>
              </a:xfrm>
              <a:prstGeom prst="rect">
                <a:avLst/>
              </a:prstGeom>
              <a:blipFill>
                <a:blip r:embed="rId5"/>
                <a:stretch>
                  <a:fillRect l="-4211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027315-F5A1-6B47-A527-A190A2DCD6F4}"/>
                  </a:ext>
                </a:extLst>
              </p:cNvPr>
              <p:cNvSpPr txBox="1"/>
              <p:nvPr/>
            </p:nvSpPr>
            <p:spPr>
              <a:xfrm>
                <a:off x="2020019" y="4767314"/>
                <a:ext cx="8151962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Goal: </a:t>
                </a:r>
                <a:r>
                  <a:rPr lang="en-US" sz="2400" dirty="0"/>
                  <a:t>Build a classifier to distinguish between classes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027315-F5A1-6B47-A527-A190A2DC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019" y="4767314"/>
                <a:ext cx="8151962" cy="461665"/>
              </a:xfrm>
              <a:prstGeom prst="rect">
                <a:avLst/>
              </a:prstGeom>
              <a:blipFill>
                <a:blip r:embed="rId6"/>
                <a:stretch>
                  <a:fillRect t="-10526" b="-3157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18A-8A92-FEEE-149D-78D890F4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D54C-252C-AED8-9A1C-181D3CAD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2737" y="1470179"/>
            <a:ext cx="2555718" cy="858913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072EF-48F1-E30D-EBFD-698A802C4619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2530596" y="2329092"/>
            <a:ext cx="0" cy="7445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CB2AFF-0B3A-A769-3CE1-8D309B4ED310}"/>
              </a:ext>
            </a:extLst>
          </p:cNvPr>
          <p:cNvSpPr txBox="1"/>
          <p:nvPr/>
        </p:nvSpPr>
        <p:spPr>
          <a:xfrm>
            <a:off x="1698757" y="3073659"/>
            <a:ext cx="1663677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Feature Extractor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7FAC6-0EA0-A60A-DC19-BAE861B5B642}"/>
              </a:ext>
            </a:extLst>
          </p:cNvPr>
          <p:cNvSpPr txBox="1"/>
          <p:nvPr/>
        </p:nvSpPr>
        <p:spPr>
          <a:xfrm>
            <a:off x="2050431" y="4649223"/>
            <a:ext cx="9603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MLP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615D30-13AB-4A79-8401-0AD67CCBAE77}"/>
              </a:ext>
            </a:extLst>
          </p:cNvPr>
          <p:cNvCxnSpPr>
            <a:cxnSpLocks/>
            <a:stCxn id="45" idx="2"/>
            <a:endCxn id="21" idx="0"/>
          </p:cNvCxnSpPr>
          <p:nvPr/>
        </p:nvCxnSpPr>
        <p:spPr>
          <a:xfrm>
            <a:off x="2530596" y="3904656"/>
            <a:ext cx="0" cy="7445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073DEF-BAE0-C008-ABF7-5B9877BB6997}"/>
              </a:ext>
            </a:extLst>
          </p:cNvPr>
          <p:cNvCxnSpPr>
            <a:cxnSpLocks/>
            <a:stCxn id="21" idx="2"/>
            <a:endCxn id="50" idx="0"/>
          </p:cNvCxnSpPr>
          <p:nvPr/>
        </p:nvCxnSpPr>
        <p:spPr>
          <a:xfrm>
            <a:off x="2530596" y="5110888"/>
            <a:ext cx="0" cy="744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4E370E-29A8-BE36-0D01-E738DFE316D9}"/>
              </a:ext>
            </a:extLst>
          </p:cNvPr>
          <p:cNvSpPr txBox="1"/>
          <p:nvPr/>
        </p:nvSpPr>
        <p:spPr>
          <a:xfrm>
            <a:off x="2205267" y="5855454"/>
            <a:ext cx="65065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9E313-B844-7C3C-9E07-ACB3461405FB}"/>
              </a:ext>
            </a:extLst>
          </p:cNvPr>
          <p:cNvSpPr txBox="1"/>
          <p:nvPr/>
        </p:nvSpPr>
        <p:spPr>
          <a:xfrm>
            <a:off x="4533680" y="2099148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ConvBlock1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1E41E-41D5-7DB6-8C17-9A435529E95E}"/>
              </a:ext>
            </a:extLst>
          </p:cNvPr>
          <p:cNvSpPr txBox="1"/>
          <p:nvPr/>
        </p:nvSpPr>
        <p:spPr>
          <a:xfrm>
            <a:off x="4533680" y="3081739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ConvBlock2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489AD-5DF1-4CED-1776-AE99A36D08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73227" y="2699312"/>
            <a:ext cx="0" cy="38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262FD-69D8-D40E-17F8-6884D92C4FAF}"/>
              </a:ext>
            </a:extLst>
          </p:cNvPr>
          <p:cNvSpPr txBox="1"/>
          <p:nvPr/>
        </p:nvSpPr>
        <p:spPr>
          <a:xfrm>
            <a:off x="4533680" y="4060507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ConvBlock3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237E4-4AEC-6EA2-96CF-D42D7600084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473227" y="3681903"/>
            <a:ext cx="0" cy="3786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02452F-E2DD-4136-E8C2-0D8BE71C77B9}"/>
              </a:ext>
            </a:extLst>
          </p:cNvPr>
          <p:cNvSpPr txBox="1"/>
          <p:nvPr/>
        </p:nvSpPr>
        <p:spPr>
          <a:xfrm>
            <a:off x="4533680" y="5043098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ConvBlock4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0941C3-1B6C-D7AA-C043-6CE5088E07A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473227" y="4660671"/>
            <a:ext cx="0" cy="38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83AB3976-9FF5-8623-42C1-40C67D25EE7F}"/>
              </a:ext>
            </a:extLst>
          </p:cNvPr>
          <p:cNvSpPr/>
          <p:nvPr/>
        </p:nvSpPr>
        <p:spPr>
          <a:xfrm>
            <a:off x="3808455" y="1912035"/>
            <a:ext cx="489245" cy="3937893"/>
          </a:xfrm>
          <a:prstGeom prst="leftBrace">
            <a:avLst>
              <a:gd name="adj1" fmla="val 71360"/>
              <a:gd name="adj2" fmla="val 3961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B68DC-3D41-885F-9A13-8F6BF3DFF84A}"/>
              </a:ext>
            </a:extLst>
          </p:cNvPr>
          <p:cNvSpPr txBox="1"/>
          <p:nvPr/>
        </p:nvSpPr>
        <p:spPr>
          <a:xfrm>
            <a:off x="8199695" y="2329092"/>
            <a:ext cx="2193229" cy="2816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ConvBlock</a:t>
            </a:r>
            <a:r>
              <a:rPr lang="en-US" sz="2400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Conv1D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BatchNorm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ReLU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MaxPool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86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D0282-8A69-7284-A510-6DD0F3AC2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83E9-E8F4-000C-0E9C-F9442995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Score: Lower Bound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12315-BE37-E575-36C6-7C392697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2859089" y="2280509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78AA7C-2E93-2D1E-E26B-8FF3BE97BC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1734" y="229853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78AA7C-2E93-2D1E-E26B-8FF3BE97B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34" y="2298537"/>
                <a:ext cx="1029000" cy="397866"/>
              </a:xfrm>
              <a:prstGeom prst="rect">
                <a:avLst/>
              </a:prstGeom>
              <a:blipFill>
                <a:blip r:embed="rId3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0485490-40DF-BFE6-F0EC-5EC04A2C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3992054" y="2285511"/>
            <a:ext cx="3322853" cy="4406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14C9D0-3939-9635-966D-CFFBEEC76DB6}"/>
              </a:ext>
            </a:extLst>
          </p:cNvPr>
          <p:cNvSpPr/>
          <p:nvPr/>
        </p:nvSpPr>
        <p:spPr>
          <a:xfrm>
            <a:off x="3991192" y="2276133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B19AF-2261-88E9-8EF5-50E7887825FC}"/>
                  </a:ext>
                </a:extLst>
              </p:cNvPr>
              <p:cNvSpPr txBox="1"/>
              <p:nvPr/>
            </p:nvSpPr>
            <p:spPr>
              <a:xfrm>
                <a:off x="2905482" y="1916179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B19AF-2261-88E9-8EF5-50E78878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82" y="1916179"/>
                <a:ext cx="1111971" cy="369332"/>
              </a:xfrm>
              <a:prstGeom prst="rect">
                <a:avLst/>
              </a:prstGeom>
              <a:blipFill>
                <a:blip r:embed="rId4"/>
                <a:stretch>
                  <a:fillRect l="-4396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3428F8-A81B-0A64-84C6-0EB8D700B6BC}"/>
                  </a:ext>
                </a:extLst>
              </p:cNvPr>
              <p:cNvSpPr txBox="1"/>
              <p:nvPr/>
            </p:nvSpPr>
            <p:spPr>
              <a:xfrm>
                <a:off x="5094421" y="1916179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3428F8-A81B-0A64-84C6-0EB8D700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21" y="1916179"/>
                <a:ext cx="1156086" cy="369332"/>
              </a:xfrm>
              <a:prstGeom prst="rect">
                <a:avLst/>
              </a:prstGeom>
              <a:blipFill>
                <a:blip r:embed="rId5"/>
                <a:stretch>
                  <a:fillRect l="-4233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95BF99B-431B-93CF-60BB-A82DD4AD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5082" b="50000"/>
          <a:stretch/>
        </p:blipFill>
        <p:spPr>
          <a:xfrm>
            <a:off x="1683622" y="4591920"/>
            <a:ext cx="3340769" cy="17724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C218B7-F61D-7D80-A611-D82D28F7822C}"/>
              </a:ext>
            </a:extLst>
          </p:cNvPr>
          <p:cNvSpPr/>
          <p:nvPr/>
        </p:nvSpPr>
        <p:spPr>
          <a:xfrm>
            <a:off x="1699660" y="4587309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4A2CC9D-2060-6F57-FEDA-B6E242ED52AA}"/>
              </a:ext>
            </a:extLst>
          </p:cNvPr>
          <p:cNvSpPr>
            <a:spLocks/>
          </p:cNvSpPr>
          <p:nvPr/>
        </p:nvSpPr>
        <p:spPr>
          <a:xfrm rot="10800000">
            <a:off x="1324159" y="4587308"/>
            <a:ext cx="271336" cy="179787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20F593-11D6-EEBF-A59F-A16D6E88BE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9925" y="5278650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20F593-11D6-EEBF-A59F-A16D6E88B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25" y="5278650"/>
                <a:ext cx="456215" cy="398955"/>
              </a:xfrm>
              <a:prstGeom prst="rect">
                <a:avLst/>
              </a:prstGeom>
              <a:blipFill>
                <a:blip r:embed="rId7"/>
                <a:stretch>
                  <a:fillRect l="-10667" r="-800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C59569-F880-5319-B852-8648DAF89F75}"/>
                  </a:ext>
                </a:extLst>
              </p:cNvPr>
              <p:cNvSpPr txBox="1"/>
              <p:nvPr/>
            </p:nvSpPr>
            <p:spPr>
              <a:xfrm>
                <a:off x="2783982" y="4222588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C59569-F880-5319-B852-8648DAF8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82" y="4222588"/>
                <a:ext cx="1156086" cy="369332"/>
              </a:xfrm>
              <a:prstGeom prst="rect">
                <a:avLst/>
              </a:prstGeom>
              <a:blipFill>
                <a:blip r:embed="rId8"/>
                <a:stretch>
                  <a:fillRect l="-4233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1F7949E-686E-B7B0-E7BD-A42FABA1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6961857" y="5194952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2F5670-FC6B-806B-E11C-27015A9F2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8700" y="5212980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2F5670-FC6B-806B-E11C-27015A9F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00" y="5212980"/>
                <a:ext cx="1029000" cy="397866"/>
              </a:xfrm>
              <a:prstGeom prst="rect">
                <a:avLst/>
              </a:prstGeom>
              <a:blipFill>
                <a:blip r:embed="rId9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39C1768-1A4E-965B-870A-98369E6E8726}"/>
              </a:ext>
            </a:extLst>
          </p:cNvPr>
          <p:cNvSpPr/>
          <p:nvPr/>
        </p:nvSpPr>
        <p:spPr>
          <a:xfrm>
            <a:off x="8093960" y="5190576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173F3E61-8E1F-1ADC-2291-F19BCAEA75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471358" y="5236323"/>
            <a:ext cx="360106" cy="3601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BB50D8-8E7E-3C04-874D-1B486405B20A}"/>
              </a:ext>
            </a:extLst>
          </p:cNvPr>
          <p:cNvSpPr/>
          <p:nvPr/>
        </p:nvSpPr>
        <p:spPr>
          <a:xfrm>
            <a:off x="8109789" y="5217443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adge 5 with solid fill">
            <a:extLst>
              <a:ext uri="{FF2B5EF4-FFF2-40B4-BE49-F238E27FC236}">
                <a16:creationId xmlns:a16="http://schemas.microsoft.com/office/drawing/2014/main" id="{DF533CA8-41BD-EE97-6124-C055439B26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681186" y="5236323"/>
            <a:ext cx="360106" cy="3601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2038D5-73CB-EB2B-68BC-44ECB04B2A6C}"/>
              </a:ext>
            </a:extLst>
          </p:cNvPr>
          <p:cNvSpPr/>
          <p:nvPr/>
        </p:nvSpPr>
        <p:spPr>
          <a:xfrm>
            <a:off x="10319617" y="5217443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8CCDC7D9-C22B-4B76-3184-ADCBE83D60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576272" y="5236323"/>
            <a:ext cx="360106" cy="3601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17943D-9F22-28C7-030F-83A0E6AB877E}"/>
              </a:ext>
            </a:extLst>
          </p:cNvPr>
          <p:cNvSpPr/>
          <p:nvPr/>
        </p:nvSpPr>
        <p:spPr>
          <a:xfrm>
            <a:off x="9214703" y="5217443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1A1B7F-EB92-F360-10D9-01A5A51F4FD1}"/>
                  </a:ext>
                </a:extLst>
              </p:cNvPr>
              <p:cNvSpPr txBox="1"/>
              <p:nvPr/>
            </p:nvSpPr>
            <p:spPr>
              <a:xfrm>
                <a:off x="6981989" y="4843108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1A1B7F-EB92-F360-10D9-01A5A51F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89" y="4843108"/>
                <a:ext cx="1111971" cy="369332"/>
              </a:xfrm>
              <a:prstGeom prst="rect">
                <a:avLst/>
              </a:prstGeom>
              <a:blipFill>
                <a:blip r:embed="rId12"/>
                <a:stretch>
                  <a:fillRect l="-3825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92BEE6-E9D5-CD56-1DB8-74F07F26F0F7}"/>
                  </a:ext>
                </a:extLst>
              </p:cNvPr>
              <p:cNvSpPr txBox="1"/>
              <p:nvPr/>
            </p:nvSpPr>
            <p:spPr>
              <a:xfrm>
                <a:off x="9170928" y="4843108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92BEE6-E9D5-CD56-1DB8-74F07F26F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928" y="4843108"/>
                <a:ext cx="1156086" cy="369332"/>
              </a:xfrm>
              <a:prstGeom prst="rect">
                <a:avLst/>
              </a:prstGeom>
              <a:blipFill>
                <a:blip r:embed="rId13"/>
                <a:stretch>
                  <a:fillRect l="-3684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A95CDB-3337-9766-ABA0-C98B04F65028}"/>
                  </a:ext>
                </a:extLst>
              </p:cNvPr>
              <p:cNvSpPr txBox="1"/>
              <p:nvPr/>
            </p:nvSpPr>
            <p:spPr>
              <a:xfrm>
                <a:off x="8388875" y="1730931"/>
                <a:ext cx="3136385" cy="1200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Build a classifier to distinguish between classes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A95CDB-3337-9766-ABA0-C98B04F6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875" y="1730931"/>
                <a:ext cx="3136385" cy="1200329"/>
              </a:xfrm>
              <a:prstGeom prst="rect">
                <a:avLst/>
              </a:prstGeom>
              <a:blipFill>
                <a:blip r:embed="rId14"/>
                <a:stretch>
                  <a:fillRect l="-2913" t="-4569" r="-5049" b="-1167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5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334345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Score: Lower Bound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1484328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299165" y="1505177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787822" y="3384752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1495619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2730534" y="1479717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329969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5858418"/>
            <a:ext cx="74999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LB</a:t>
            </a:r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E8E54EC7-693A-3BCF-FE70-C7A07D289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07932" y="4375716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8948A-FF02-8701-733C-4092CC0C96DC}"/>
              </a:ext>
            </a:extLst>
          </p:cNvPr>
          <p:cNvSpPr/>
          <p:nvPr/>
        </p:nvSpPr>
        <p:spPr>
          <a:xfrm>
            <a:off x="2746363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C166CAD9-8746-BE0C-2740-CF2127F81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17760" y="4375716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D27700-8994-5D24-47E9-F4238DB7D627}"/>
              </a:ext>
            </a:extLst>
          </p:cNvPr>
          <p:cNvSpPr/>
          <p:nvPr/>
        </p:nvSpPr>
        <p:spPr>
          <a:xfrm>
            <a:off x="4956191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9C10984C-2A14-66CB-1FA9-6F28D2B13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12846" y="4375716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C4C17E4-FE4C-9F04-55AD-99D3B5500C22}"/>
              </a:ext>
            </a:extLst>
          </p:cNvPr>
          <p:cNvSpPr/>
          <p:nvPr/>
        </p:nvSpPr>
        <p:spPr>
          <a:xfrm>
            <a:off x="3851277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0EC11F-0563-9D2A-66D2-E1E2853C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blipFill>
                <a:blip r:embed="rId9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6A6027B7-301F-3166-56D6-03E20D04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ABB465A-4D80-B5D6-864E-5AED61549E5F}"/>
              </a:ext>
            </a:extLst>
          </p:cNvPr>
          <p:cNvSpPr/>
          <p:nvPr/>
        </p:nvSpPr>
        <p:spPr>
          <a:xfrm>
            <a:off x="273053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8A8EC-31E7-A7D4-1A21-F8AC2CB8BB06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05526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2B805A-D689-C075-8B3E-EC9B54BF39CD}"/>
              </a:ext>
            </a:extLst>
          </p:cNvPr>
          <p:cNvSpPr/>
          <p:nvPr/>
        </p:nvSpPr>
        <p:spPr>
          <a:xfrm>
            <a:off x="6066571" y="2364828"/>
            <a:ext cx="2736303" cy="3405351"/>
          </a:xfrm>
          <a:custGeom>
            <a:avLst/>
            <a:gdLst>
              <a:gd name="connsiteX0" fmla="*/ 0 w 2736303"/>
              <a:gd name="connsiteY0" fmla="*/ 0 h 3405351"/>
              <a:gd name="connsiteX1" fmla="*/ 2541401 w 2736303"/>
              <a:gd name="connsiteY1" fmla="*/ 964849 h 3405351"/>
              <a:gd name="connsiteX2" fmla="*/ 2371134 w 2736303"/>
              <a:gd name="connsiteY2" fmla="*/ 3405351 h 34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6303" h="3405351">
                <a:moveTo>
                  <a:pt x="0" y="0"/>
                </a:moveTo>
                <a:cubicBezTo>
                  <a:pt x="1073106" y="198645"/>
                  <a:pt x="2146212" y="397291"/>
                  <a:pt x="2541401" y="964849"/>
                </a:cubicBezTo>
                <a:cubicBezTo>
                  <a:pt x="2936590" y="1532407"/>
                  <a:pt x="2653862" y="2468879"/>
                  <a:pt x="2371134" y="3405351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D993F77-AD71-FA08-661A-CBFC765DFCEB}"/>
              </a:ext>
            </a:extLst>
          </p:cNvPr>
          <p:cNvSpPr/>
          <p:nvPr/>
        </p:nvSpPr>
        <p:spPr>
          <a:xfrm>
            <a:off x="6072877" y="4492407"/>
            <a:ext cx="1714262" cy="1328222"/>
          </a:xfrm>
          <a:custGeom>
            <a:avLst/>
            <a:gdLst>
              <a:gd name="connsiteX0" fmla="*/ 0 w 1714262"/>
              <a:gd name="connsiteY0" fmla="*/ 10225 h 1328222"/>
              <a:gd name="connsiteX1" fmla="*/ 1519796 w 1714262"/>
              <a:gd name="connsiteY1" fmla="*/ 193105 h 1328222"/>
              <a:gd name="connsiteX2" fmla="*/ 1645920 w 1714262"/>
              <a:gd name="connsiteY2" fmla="*/ 1328222 h 132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262" h="1328222">
                <a:moveTo>
                  <a:pt x="0" y="10225"/>
                </a:moveTo>
                <a:cubicBezTo>
                  <a:pt x="622738" y="-8168"/>
                  <a:pt x="1245476" y="-26561"/>
                  <a:pt x="1519796" y="193105"/>
                </a:cubicBezTo>
                <a:cubicBezTo>
                  <a:pt x="1794116" y="412771"/>
                  <a:pt x="1720018" y="870496"/>
                  <a:pt x="1645920" y="132822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475155" y="4046794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5E0BD7-1E5E-1FA0-2E9F-43D2874F2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47530"/>
              </p:ext>
            </p:extLst>
          </p:nvPr>
        </p:nvGraphicFramePr>
        <p:xfrm>
          <a:off x="8329868" y="1326230"/>
          <a:ext cx="31371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87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43FA7B-B74B-020D-B30F-C305E7841695}"/>
                  </a:ext>
                </a:extLst>
              </p:cNvPr>
              <p:cNvSpPr txBox="1"/>
              <p:nvPr/>
            </p:nvSpPr>
            <p:spPr>
              <a:xfrm>
                <a:off x="1644517" y="1120642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43FA7B-B74B-020D-B30F-C305E784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17" y="1120642"/>
                <a:ext cx="1111971" cy="369332"/>
              </a:xfrm>
              <a:prstGeom prst="rect">
                <a:avLst/>
              </a:prstGeom>
              <a:blipFill>
                <a:blip r:embed="rId10"/>
                <a:stretch>
                  <a:fillRect l="-4396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8489E-D469-F026-3C80-89F2669E7137}"/>
                  </a:ext>
                </a:extLst>
              </p:cNvPr>
              <p:cNvSpPr txBox="1"/>
              <p:nvPr/>
            </p:nvSpPr>
            <p:spPr>
              <a:xfrm>
                <a:off x="3833456" y="1120642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8489E-D469-F026-3C80-89F2669E7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56" y="1120642"/>
                <a:ext cx="1156086" cy="369332"/>
              </a:xfrm>
              <a:prstGeom prst="rect">
                <a:avLst/>
              </a:prstGeom>
              <a:blipFill>
                <a:blip r:embed="rId11"/>
                <a:stretch>
                  <a:fillRect l="-4233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E995CC-4572-F10D-25D4-2839EA0BCFE3}"/>
                  </a:ext>
                </a:extLst>
              </p:cNvPr>
              <p:cNvSpPr txBox="1"/>
              <p:nvPr/>
            </p:nvSpPr>
            <p:spPr>
              <a:xfrm>
                <a:off x="1644517" y="3941757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E995CC-4572-F10D-25D4-2839EA0B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17" y="3941757"/>
                <a:ext cx="1111971" cy="369332"/>
              </a:xfrm>
              <a:prstGeom prst="rect">
                <a:avLst/>
              </a:prstGeom>
              <a:blipFill>
                <a:blip r:embed="rId12"/>
                <a:stretch>
                  <a:fillRect l="-4396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481A0-9A8A-0F36-7478-1D07EF371688}"/>
                  </a:ext>
                </a:extLst>
              </p:cNvPr>
              <p:cNvSpPr txBox="1"/>
              <p:nvPr/>
            </p:nvSpPr>
            <p:spPr>
              <a:xfrm>
                <a:off x="3833456" y="3941757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481A0-9A8A-0F36-7478-1D07EF371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56" y="3941757"/>
                <a:ext cx="1156086" cy="369332"/>
              </a:xfrm>
              <a:prstGeom prst="rect">
                <a:avLst/>
              </a:prstGeom>
              <a:blipFill>
                <a:blip r:embed="rId13"/>
                <a:stretch>
                  <a:fillRect l="-4233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A1492E-346F-7CFA-5A3D-18E610BC0EB0}"/>
                  </a:ext>
                </a:extLst>
              </p:cNvPr>
              <p:cNvSpPr txBox="1"/>
              <p:nvPr/>
            </p:nvSpPr>
            <p:spPr>
              <a:xfrm>
                <a:off x="1644517" y="5476744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A1492E-346F-7CFA-5A3D-18E610BC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17" y="5476744"/>
                <a:ext cx="1111971" cy="369332"/>
              </a:xfrm>
              <a:prstGeom prst="rect">
                <a:avLst/>
              </a:prstGeom>
              <a:blipFill>
                <a:blip r:embed="rId14"/>
                <a:stretch>
                  <a:fillRect l="-4396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BC8E0-3D42-D08F-976D-F16DAD158999}"/>
                  </a:ext>
                </a:extLst>
              </p:cNvPr>
              <p:cNvSpPr txBox="1"/>
              <p:nvPr/>
            </p:nvSpPr>
            <p:spPr>
              <a:xfrm>
                <a:off x="3833456" y="5476744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BC8E0-3D42-D08F-976D-F16DAD15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56" y="5476744"/>
                <a:ext cx="1156086" cy="369332"/>
              </a:xfrm>
              <a:prstGeom prst="rect">
                <a:avLst/>
              </a:prstGeom>
              <a:blipFill>
                <a:blip r:embed="rId15"/>
                <a:stretch>
                  <a:fillRect l="-4233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44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7B44F-8C7F-B4D2-342B-07994F700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2EA2-4CDE-C451-9C78-1EF8293A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Score: Upper Bound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A9C43-ED17-7449-0913-8050BD0E18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2859089" y="1992847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F8DB4-2DDE-C927-6581-54146386E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1734" y="201087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F8DB4-2DDE-C927-6581-54146386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34" y="2010875"/>
                <a:ext cx="1029000" cy="397866"/>
              </a:xfrm>
              <a:prstGeom prst="rect">
                <a:avLst/>
              </a:prstGeom>
              <a:blipFill>
                <a:blip r:embed="rId3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E8FDAD1-24CF-445B-CADF-B914D834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3992054" y="1997849"/>
            <a:ext cx="3322853" cy="4406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22015C-9901-76E9-5946-A28028913EA2}"/>
              </a:ext>
            </a:extLst>
          </p:cNvPr>
          <p:cNvSpPr/>
          <p:nvPr/>
        </p:nvSpPr>
        <p:spPr>
          <a:xfrm>
            <a:off x="3991192" y="198847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7ACC2-7C07-9363-FF16-037837ABC249}"/>
                  </a:ext>
                </a:extLst>
              </p:cNvPr>
              <p:cNvSpPr txBox="1"/>
              <p:nvPr/>
            </p:nvSpPr>
            <p:spPr>
              <a:xfrm>
                <a:off x="2905482" y="1628517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7ACC2-7C07-9363-FF16-037837ABC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82" y="1628517"/>
                <a:ext cx="1111971" cy="369332"/>
              </a:xfrm>
              <a:prstGeom prst="rect">
                <a:avLst/>
              </a:prstGeom>
              <a:blipFill>
                <a:blip r:embed="rId4"/>
                <a:stretch>
                  <a:fillRect l="-4396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E8D22-3E99-6D3F-E035-BDDD873E888B}"/>
                  </a:ext>
                </a:extLst>
              </p:cNvPr>
              <p:cNvSpPr txBox="1"/>
              <p:nvPr/>
            </p:nvSpPr>
            <p:spPr>
              <a:xfrm>
                <a:off x="5094421" y="1628517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E8D22-3E99-6D3F-E035-BDDD873E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21" y="1628517"/>
                <a:ext cx="1156086" cy="369332"/>
              </a:xfrm>
              <a:prstGeom prst="rect">
                <a:avLst/>
              </a:prstGeom>
              <a:blipFill>
                <a:blip r:embed="rId5"/>
                <a:stretch>
                  <a:fillRect l="-4233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39004D-8469-CAAD-8B91-E914788D61AF}"/>
                  </a:ext>
                </a:extLst>
              </p:cNvPr>
              <p:cNvSpPr txBox="1"/>
              <p:nvPr/>
            </p:nvSpPr>
            <p:spPr>
              <a:xfrm>
                <a:off x="8388875" y="1443269"/>
                <a:ext cx="3136385" cy="1200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Build a classifier to distinguish between classes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39004D-8469-CAAD-8B91-E914788D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875" y="1443269"/>
                <a:ext cx="3136385" cy="1200329"/>
              </a:xfrm>
              <a:prstGeom prst="rect">
                <a:avLst/>
              </a:prstGeom>
              <a:blipFill>
                <a:blip r:embed="rId6"/>
                <a:stretch>
                  <a:fillRect l="-2913" t="-4569" r="-5049" b="-1167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7FA0FD4-7940-44AD-2EEC-D5B3345F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772517" y="4395215"/>
            <a:ext cx="1127814" cy="440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232678-15DD-F3A8-5C9B-42FC3803BB3D}"/>
              </a:ext>
            </a:extLst>
          </p:cNvPr>
          <p:cNvSpPr txBox="1"/>
          <p:nvPr/>
        </p:nvSpPr>
        <p:spPr>
          <a:xfrm>
            <a:off x="5879726" y="3149900"/>
            <a:ext cx="1625766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 (CV)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EE10EA-3E51-149C-4D12-A6F8B379E3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905482" y="4400217"/>
            <a:ext cx="3322853" cy="44060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4BC0B67-96BB-97B9-E129-A6D9F5D03147}"/>
              </a:ext>
            </a:extLst>
          </p:cNvPr>
          <p:cNvSpPr/>
          <p:nvPr/>
        </p:nvSpPr>
        <p:spPr>
          <a:xfrm>
            <a:off x="2904620" y="4390839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13FA1E-7F05-36EC-EE15-11B9259BF3D3}"/>
                  </a:ext>
                </a:extLst>
              </p:cNvPr>
              <p:cNvSpPr txBox="1"/>
              <p:nvPr/>
            </p:nvSpPr>
            <p:spPr>
              <a:xfrm>
                <a:off x="7155869" y="4390839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13FA1E-7F05-36EC-EE15-11B9259B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69" y="4390839"/>
                <a:ext cx="1806039" cy="442674"/>
              </a:xfrm>
              <a:prstGeom prst="roundRect">
                <a:avLst/>
              </a:prstGeom>
              <a:blipFill>
                <a:blip r:embed="rId7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BB788-797F-775A-69E5-BEABEAD55111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229350" y="4612176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AEA77-51DD-EF5B-AD77-90A02D981A0D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8961908" y="4612176"/>
            <a:ext cx="1375198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F1ADA2-FD29-46C2-B687-9CF917CE9C2F}"/>
              </a:ext>
            </a:extLst>
          </p:cNvPr>
          <p:cNvSpPr txBox="1"/>
          <p:nvPr/>
        </p:nvSpPr>
        <p:spPr>
          <a:xfrm>
            <a:off x="9094854" y="4272794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1AFC95-9287-9C15-9D58-BA7392ACF9DD}"/>
              </a:ext>
            </a:extLst>
          </p:cNvPr>
          <p:cNvSpPr txBox="1"/>
          <p:nvPr/>
        </p:nvSpPr>
        <p:spPr>
          <a:xfrm>
            <a:off x="10337106" y="4415462"/>
            <a:ext cx="76879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77C11E-1D09-E0E2-C463-50B9D7CAFF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44" y="4416584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77C11E-1D09-E0E2-C463-50B9D7CAF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4" y="4416584"/>
                <a:ext cx="1029000" cy="397866"/>
              </a:xfrm>
              <a:prstGeom prst="rect">
                <a:avLst/>
              </a:prstGeom>
              <a:blipFill>
                <a:blip r:embed="rId8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CBD0B06-C868-74BA-8F17-6EF5B8948653}"/>
              </a:ext>
            </a:extLst>
          </p:cNvPr>
          <p:cNvSpPr/>
          <p:nvPr/>
        </p:nvSpPr>
        <p:spPr>
          <a:xfrm>
            <a:off x="5800658" y="3666117"/>
            <a:ext cx="1604513" cy="672879"/>
          </a:xfrm>
          <a:custGeom>
            <a:avLst/>
            <a:gdLst>
              <a:gd name="connsiteX0" fmla="*/ 0 w 1604513"/>
              <a:gd name="connsiteY0" fmla="*/ 672879 h 672879"/>
              <a:gd name="connsiteX1" fmla="*/ 854015 w 1604513"/>
              <a:gd name="connsiteY1" fmla="*/ 18 h 672879"/>
              <a:gd name="connsiteX2" fmla="*/ 1604513 w 1604513"/>
              <a:gd name="connsiteY2" fmla="*/ 655626 h 67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4513" h="672879">
                <a:moveTo>
                  <a:pt x="0" y="672879"/>
                </a:moveTo>
                <a:cubicBezTo>
                  <a:pt x="293298" y="337886"/>
                  <a:pt x="586596" y="2893"/>
                  <a:pt x="854015" y="18"/>
                </a:cubicBezTo>
                <a:cubicBezTo>
                  <a:pt x="1121434" y="-2858"/>
                  <a:pt x="1362973" y="326384"/>
                  <a:pt x="1604513" y="65562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61EE0B1-5B31-0F4B-3FE5-D0F7C3EC7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98182"/>
              </p:ext>
            </p:extLst>
          </p:nvPr>
        </p:nvGraphicFramePr>
        <p:xfrm>
          <a:off x="4527441" y="5387951"/>
          <a:ext cx="31371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87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7C603F-C16E-D61B-94A1-F7854EF8C4EB}"/>
                  </a:ext>
                </a:extLst>
              </p:cNvPr>
              <p:cNvSpPr txBox="1"/>
              <p:nvPr/>
            </p:nvSpPr>
            <p:spPr>
              <a:xfrm>
                <a:off x="1792649" y="4001174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7C603F-C16E-D61B-94A1-F7854EF8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49" y="4001174"/>
                <a:ext cx="1111971" cy="369332"/>
              </a:xfrm>
              <a:prstGeom prst="rect">
                <a:avLst/>
              </a:prstGeom>
              <a:blipFill>
                <a:blip r:embed="rId9"/>
                <a:stretch>
                  <a:fillRect l="-3846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80BD25E-B122-B6FD-2BFC-E174A750A427}"/>
                  </a:ext>
                </a:extLst>
              </p:cNvPr>
              <p:cNvSpPr txBox="1"/>
              <p:nvPr/>
            </p:nvSpPr>
            <p:spPr>
              <a:xfrm>
                <a:off x="3981588" y="4001174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80BD25E-B122-B6FD-2BFC-E174A750A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88" y="4001174"/>
                <a:ext cx="1156086" cy="369332"/>
              </a:xfrm>
              <a:prstGeom prst="rect">
                <a:avLst/>
              </a:prstGeom>
              <a:blipFill>
                <a:blip r:embed="rId10"/>
                <a:stretch>
                  <a:fillRect l="-3684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77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A1BF-54D2-6957-1116-B4DE5ACB1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778E-3E85-F192-BB73-B7522E05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26BC0-4E8F-04AA-5DA5-0D950BD5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2859089" y="2280509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38A01-8B70-6AF7-24ED-BC1D95BA3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1734" y="229853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38A01-8B70-6AF7-24ED-BC1D95BA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34" y="2298537"/>
                <a:ext cx="1029000" cy="397866"/>
              </a:xfrm>
              <a:prstGeom prst="rect">
                <a:avLst/>
              </a:prstGeom>
              <a:blipFill>
                <a:blip r:embed="rId3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E7E5EC-19F6-8578-8751-D263BCA5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3992054" y="2285511"/>
            <a:ext cx="3322853" cy="4406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C2E3D5-78F7-D808-2DA6-F3DB4BC1B0E9}"/>
              </a:ext>
            </a:extLst>
          </p:cNvPr>
          <p:cNvSpPr/>
          <p:nvPr/>
        </p:nvSpPr>
        <p:spPr>
          <a:xfrm>
            <a:off x="3991192" y="2276133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331D4D-4A3F-D9FB-21A7-9FDD1AF7D1E2}"/>
                  </a:ext>
                </a:extLst>
              </p:cNvPr>
              <p:cNvSpPr txBox="1"/>
              <p:nvPr/>
            </p:nvSpPr>
            <p:spPr>
              <a:xfrm>
                <a:off x="2905482" y="1916179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331D4D-4A3F-D9FB-21A7-9FDD1AF7D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82" y="1916179"/>
                <a:ext cx="1111971" cy="369332"/>
              </a:xfrm>
              <a:prstGeom prst="rect">
                <a:avLst/>
              </a:prstGeom>
              <a:blipFill>
                <a:blip r:embed="rId4"/>
                <a:stretch>
                  <a:fillRect l="-4396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D87B1-8095-4316-B98A-EF6F5A9DD300}"/>
                  </a:ext>
                </a:extLst>
              </p:cNvPr>
              <p:cNvSpPr txBox="1"/>
              <p:nvPr/>
            </p:nvSpPr>
            <p:spPr>
              <a:xfrm>
                <a:off x="5094421" y="1916179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D87B1-8095-4316-B98A-EF6F5A9DD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21" y="1916179"/>
                <a:ext cx="1156086" cy="369332"/>
              </a:xfrm>
              <a:prstGeom prst="rect">
                <a:avLst/>
              </a:prstGeom>
              <a:blipFill>
                <a:blip r:embed="rId5"/>
                <a:stretch>
                  <a:fillRect l="-4233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018BCA-AEC1-E026-97B6-8DA8634A6229}"/>
                  </a:ext>
                </a:extLst>
              </p:cNvPr>
              <p:cNvSpPr txBox="1"/>
              <p:nvPr/>
            </p:nvSpPr>
            <p:spPr>
              <a:xfrm>
                <a:off x="8388875" y="1730931"/>
                <a:ext cx="3136385" cy="1200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Build a classifier to distinguish between classes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018BCA-AEC1-E026-97B6-8DA8634A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875" y="1730931"/>
                <a:ext cx="3136385" cy="1200329"/>
              </a:xfrm>
              <a:prstGeom prst="rect">
                <a:avLst/>
              </a:prstGeom>
              <a:blipFill>
                <a:blip r:embed="rId6"/>
                <a:stretch>
                  <a:fillRect l="-2913" t="-4569" r="-5049" b="-1167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ADE3DAC-8624-281F-666D-46139DFC35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74863" b="75298"/>
          <a:stretch/>
        </p:blipFill>
        <p:spPr>
          <a:xfrm>
            <a:off x="2520086" y="5975081"/>
            <a:ext cx="1120919" cy="44060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135114-E91A-EAC6-85EF-32B6D4F05FD5}"/>
              </a:ext>
            </a:extLst>
          </p:cNvPr>
          <p:cNvSpPr/>
          <p:nvPr/>
        </p:nvSpPr>
        <p:spPr>
          <a:xfrm>
            <a:off x="2552357" y="5950280"/>
            <a:ext cx="1081887" cy="48813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61510A-B4C2-4330-53D4-7272740EDCBF}"/>
                  </a:ext>
                </a:extLst>
              </p:cNvPr>
              <p:cNvSpPr txBox="1"/>
              <p:nvPr/>
            </p:nvSpPr>
            <p:spPr>
              <a:xfrm>
                <a:off x="3639226" y="4402358"/>
                <a:ext cx="2015949" cy="51077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Generator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61510A-B4C2-4330-53D4-7272740ED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26" y="4402358"/>
                <a:ext cx="2015949" cy="510778"/>
              </a:xfrm>
              <a:prstGeom prst="roundRect">
                <a:avLst/>
              </a:prstGeom>
              <a:blipFill>
                <a:blip r:embed="rId7"/>
                <a:stretch>
                  <a:fillRect l="-1201" t="-1163" b="-220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904E13-7A2B-E27C-7CB2-224797176FA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655175" y="4657747"/>
            <a:ext cx="56327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A5AB678-F9F5-4773-BB2D-C8CA456A5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3966" y="4479689"/>
            <a:ext cx="1059629" cy="3561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E3E3F4-D6A9-7F9E-073E-91214FCB8FA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368019" y="4479690"/>
            <a:ext cx="1059629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DC694D-E655-9857-6CF1-ECA09964B35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492071" y="4479690"/>
            <a:ext cx="1059628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B99D571-7855-87C6-C2FF-AB51BF1C5C62}"/>
              </a:ext>
            </a:extLst>
          </p:cNvPr>
          <p:cNvSpPr/>
          <p:nvPr/>
        </p:nvSpPr>
        <p:spPr>
          <a:xfrm>
            <a:off x="6218450" y="4423668"/>
            <a:ext cx="3363830" cy="442674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89F5ED-E503-0B0A-3F3A-B8A9B07897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185" y="600361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89F5ED-E503-0B0A-3F3A-B8A9B078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85" y="6003612"/>
                <a:ext cx="1029000" cy="397866"/>
              </a:xfrm>
              <a:prstGeom prst="rect">
                <a:avLst/>
              </a:prstGeom>
              <a:blipFill>
                <a:blip r:embed="rId11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D34B62-AE89-8FFB-9DA2-6C80D23F828C}"/>
                  </a:ext>
                </a:extLst>
              </p:cNvPr>
              <p:cNvSpPr txBox="1"/>
              <p:nvPr/>
            </p:nvSpPr>
            <p:spPr>
              <a:xfrm>
                <a:off x="2529034" y="5577120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D34B62-AE89-8FFB-9DA2-6C80D23F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4" y="5577120"/>
                <a:ext cx="1111971" cy="369332"/>
              </a:xfrm>
              <a:prstGeom prst="rect">
                <a:avLst/>
              </a:prstGeom>
              <a:blipFill>
                <a:blip r:embed="rId12"/>
                <a:stretch>
                  <a:fillRect l="-4396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1A93C9-B401-6E53-7A23-4FFCFCEC3312}"/>
                  </a:ext>
                </a:extLst>
              </p:cNvPr>
              <p:cNvSpPr txBox="1"/>
              <p:nvPr/>
            </p:nvSpPr>
            <p:spPr>
              <a:xfrm>
                <a:off x="4717973" y="5577120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1A93C9-B401-6E53-7A23-4FFCFCEC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73" y="5577120"/>
                <a:ext cx="1156086" cy="369332"/>
              </a:xfrm>
              <a:prstGeom prst="rect">
                <a:avLst/>
              </a:prstGeom>
              <a:blipFill>
                <a:blip r:embed="rId13"/>
                <a:stretch>
                  <a:fillRect l="-4211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8B6BCF5-99BA-F049-B13C-3CC5BF368716}"/>
              </a:ext>
            </a:extLst>
          </p:cNvPr>
          <p:cNvSpPr/>
          <p:nvPr/>
        </p:nvSpPr>
        <p:spPr>
          <a:xfrm>
            <a:off x="1892813" y="4594219"/>
            <a:ext cx="1764787" cy="1366634"/>
          </a:xfrm>
          <a:custGeom>
            <a:avLst/>
            <a:gdLst>
              <a:gd name="connsiteX0" fmla="*/ 643353 w 1764787"/>
              <a:gd name="connsiteY0" fmla="*/ 1366634 h 1366634"/>
              <a:gd name="connsiteX1" fmla="*/ 48130 w 1764787"/>
              <a:gd name="connsiteY1" fmla="*/ 167562 h 1366634"/>
              <a:gd name="connsiteX2" fmla="*/ 1764787 w 1764787"/>
              <a:gd name="connsiteY2" fmla="*/ 38166 h 136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87" h="1366634">
                <a:moveTo>
                  <a:pt x="643353" y="1366634"/>
                </a:moveTo>
                <a:cubicBezTo>
                  <a:pt x="252288" y="877803"/>
                  <a:pt x="-138776" y="388973"/>
                  <a:pt x="48130" y="167562"/>
                </a:cubicBezTo>
                <a:cubicBezTo>
                  <a:pt x="235036" y="-53849"/>
                  <a:pt x="999911" y="-7842"/>
                  <a:pt x="1764787" y="3816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3AB066-EE5D-0953-DA1F-1602AF76EACC}"/>
                  </a:ext>
                </a:extLst>
              </p:cNvPr>
              <p:cNvSpPr txBox="1"/>
              <p:nvPr/>
            </p:nvSpPr>
            <p:spPr>
              <a:xfrm>
                <a:off x="7335985" y="4079821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3AB066-EE5D-0953-DA1F-1602AF76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85" y="4079821"/>
                <a:ext cx="1156086" cy="369332"/>
              </a:xfrm>
              <a:prstGeom prst="rect">
                <a:avLst/>
              </a:prstGeom>
              <a:blipFill>
                <a:blip r:embed="rId14"/>
                <a:stretch>
                  <a:fillRect l="-3684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3CEFA62A-B323-84B9-FDC6-589E39A64A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4707" r="-144" b="75298"/>
          <a:stretch/>
        </p:blipFill>
        <p:spPr>
          <a:xfrm>
            <a:off x="3634244" y="5989309"/>
            <a:ext cx="3363830" cy="4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8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200" y="372901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0" y="3729015"/>
                <a:ext cx="1029000" cy="397866"/>
              </a:xfrm>
              <a:prstGeom prst="rect">
                <a:avLst/>
              </a:prstGeom>
              <a:blipFill>
                <a:blip r:embed="rId2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988766" y="3059656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3784" y="370661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26503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33" y="5833795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907107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920401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446269" y="5858418"/>
            <a:ext cx="105990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TSTR</a:t>
            </a:r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E8E54EC7-693A-3BCF-FE70-C7A07D289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91182" y="3752358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8948A-FF02-8701-733C-4092CC0C96DC}"/>
              </a:ext>
            </a:extLst>
          </p:cNvPr>
          <p:cNvSpPr/>
          <p:nvPr/>
        </p:nvSpPr>
        <p:spPr>
          <a:xfrm>
            <a:off x="3029613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C166CAD9-8746-BE0C-2740-CF2127F8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01010" y="3752358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D27700-8994-5D24-47E9-F4238DB7D627}"/>
              </a:ext>
            </a:extLst>
          </p:cNvPr>
          <p:cNvSpPr/>
          <p:nvPr/>
        </p:nvSpPr>
        <p:spPr>
          <a:xfrm>
            <a:off x="5239441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9C10984C-2A14-66CB-1FA9-6F28D2B13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96096" y="3752358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C4C17E4-FE4C-9F04-55AD-99D3B5500C22}"/>
              </a:ext>
            </a:extLst>
          </p:cNvPr>
          <p:cNvSpPr/>
          <p:nvPr/>
        </p:nvSpPr>
        <p:spPr>
          <a:xfrm>
            <a:off x="4134527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0EC11F-0563-9D2A-66D2-E1E2853CF1E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rcRect l="16" r="74692" b="75298"/>
          <a:stretch/>
        </p:blipFill>
        <p:spPr>
          <a:xfrm>
            <a:off x="188168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20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0" y="5859102"/>
                <a:ext cx="1029000" cy="397866"/>
              </a:xfrm>
              <a:prstGeom prst="rect">
                <a:avLst/>
              </a:prstGeom>
              <a:blipFill>
                <a:blip r:embed="rId7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6A6027B7-301F-3166-56D6-03E20D0435F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 l="25483" b="75298"/>
          <a:stretch/>
        </p:blipFill>
        <p:spPr>
          <a:xfrm>
            <a:off x="301464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ABB465A-4D80-B5D6-864E-5AED61549E5F}"/>
              </a:ext>
            </a:extLst>
          </p:cNvPr>
          <p:cNvSpPr/>
          <p:nvPr/>
        </p:nvSpPr>
        <p:spPr>
          <a:xfrm>
            <a:off x="301378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8A8EC-31E7-A7D4-1A21-F8AC2CB8BB06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33851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807295" y="352152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CAC146-F7D8-C9A6-9C0A-17B7B872E31E}"/>
                  </a:ext>
                </a:extLst>
              </p:cNvPr>
              <p:cNvSpPr txBox="1"/>
              <p:nvPr/>
            </p:nvSpPr>
            <p:spPr>
              <a:xfrm>
                <a:off x="2009889" y="1723642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CAC146-F7D8-C9A6-9C0A-17B7B872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9" y="1723642"/>
                <a:ext cx="569466" cy="57382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8A518-53E8-D17A-8285-F0958F4192B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579355" y="2002933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326A6C-29C6-9510-8EFA-EBED94988166}"/>
              </a:ext>
            </a:extLst>
          </p:cNvPr>
          <p:cNvGrpSpPr/>
          <p:nvPr/>
        </p:nvGrpSpPr>
        <p:grpSpPr>
          <a:xfrm>
            <a:off x="3034291" y="1824875"/>
            <a:ext cx="3307733" cy="356116"/>
            <a:chOff x="5429828" y="3709349"/>
            <a:chExt cx="3307733" cy="35611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3E8839-42F1-1C9C-5A4A-CBEBB060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32AFC2-67E7-B045-406C-8FD6538C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E351D6-35BD-886C-874B-30638C75D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DC699-1497-670A-938B-54FA0B730610}"/>
              </a:ext>
            </a:extLst>
          </p:cNvPr>
          <p:cNvSpPr/>
          <p:nvPr/>
        </p:nvSpPr>
        <p:spPr>
          <a:xfrm>
            <a:off x="3029613" y="1774208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98E7C72-E470-A2B5-B9CA-357EAE0ACF5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 l="-1" r="74918" b="75298"/>
          <a:stretch/>
        </p:blipFill>
        <p:spPr>
          <a:xfrm>
            <a:off x="1859672" y="3716929"/>
            <a:ext cx="1118464" cy="44060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E22C7B8-7805-BBD7-DEE0-E1F87EB4C8B1}"/>
              </a:ext>
            </a:extLst>
          </p:cNvPr>
          <p:cNvSpPr/>
          <p:nvPr/>
        </p:nvSpPr>
        <p:spPr>
          <a:xfrm>
            <a:off x="1859672" y="3707551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E28418F-9AEA-1192-6BC9-8F54DEAFCA4A}"/>
              </a:ext>
            </a:extLst>
          </p:cNvPr>
          <p:cNvSpPr/>
          <p:nvPr/>
        </p:nvSpPr>
        <p:spPr>
          <a:xfrm>
            <a:off x="6350350" y="1967537"/>
            <a:ext cx="2820761" cy="3827867"/>
          </a:xfrm>
          <a:custGeom>
            <a:avLst/>
            <a:gdLst>
              <a:gd name="connsiteX0" fmla="*/ 0 w 2820761"/>
              <a:gd name="connsiteY0" fmla="*/ 0 h 3827867"/>
              <a:gd name="connsiteX1" fmla="*/ 2617076 w 2820761"/>
              <a:gd name="connsiteY1" fmla="*/ 1330609 h 3827867"/>
              <a:gd name="connsiteX2" fmla="*/ 2453114 w 2820761"/>
              <a:gd name="connsiteY2" fmla="*/ 3827867 h 38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0761" h="3827867">
                <a:moveTo>
                  <a:pt x="0" y="0"/>
                </a:moveTo>
                <a:cubicBezTo>
                  <a:pt x="1104112" y="346315"/>
                  <a:pt x="2208224" y="692631"/>
                  <a:pt x="2617076" y="1330609"/>
                </a:cubicBezTo>
                <a:cubicBezTo>
                  <a:pt x="3025928" y="1968587"/>
                  <a:pt x="2739521" y="2898227"/>
                  <a:pt x="2453114" y="382786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B06BC1-80A3-A141-AFC2-0D5DA543B308}"/>
              </a:ext>
            </a:extLst>
          </p:cNvPr>
          <p:cNvSpPr/>
          <p:nvPr/>
        </p:nvSpPr>
        <p:spPr>
          <a:xfrm>
            <a:off x="6337737" y="3941379"/>
            <a:ext cx="1727332" cy="1841413"/>
          </a:xfrm>
          <a:custGeom>
            <a:avLst/>
            <a:gdLst>
              <a:gd name="connsiteX0" fmla="*/ 0 w 1727332"/>
              <a:gd name="connsiteY0" fmla="*/ 0 h 1841413"/>
              <a:gd name="connsiteX1" fmla="*/ 1563940 w 1727332"/>
              <a:gd name="connsiteY1" fmla="*/ 353148 h 1841413"/>
              <a:gd name="connsiteX2" fmla="*/ 1601777 w 172733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332" h="1841413">
                <a:moveTo>
                  <a:pt x="0" y="0"/>
                </a:moveTo>
                <a:cubicBezTo>
                  <a:pt x="648488" y="23123"/>
                  <a:pt x="1296977" y="46246"/>
                  <a:pt x="1563940" y="353148"/>
                </a:cubicBezTo>
                <a:cubicBezTo>
                  <a:pt x="1830903" y="660050"/>
                  <a:pt x="1716340" y="1250731"/>
                  <a:pt x="1601777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1543134-93EB-C463-72FD-FA8CA85707FE}"/>
              </a:ext>
            </a:extLst>
          </p:cNvPr>
          <p:cNvSpPr/>
          <p:nvPr/>
        </p:nvSpPr>
        <p:spPr>
          <a:xfrm>
            <a:off x="617334" y="2024292"/>
            <a:ext cx="1381733" cy="1664839"/>
          </a:xfrm>
          <a:custGeom>
            <a:avLst/>
            <a:gdLst>
              <a:gd name="connsiteX0" fmla="*/ 1236690 w 1381733"/>
              <a:gd name="connsiteY0" fmla="*/ 1664839 h 1664839"/>
              <a:gd name="connsiteX1" fmla="*/ 674 w 1381733"/>
              <a:gd name="connsiteY1" fmla="*/ 283780 h 1664839"/>
              <a:gd name="connsiteX2" fmla="*/ 1381733 w 1381733"/>
              <a:gd name="connsiteY2" fmla="*/ 0 h 166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33" h="1664839">
                <a:moveTo>
                  <a:pt x="1236690" y="1664839"/>
                </a:moveTo>
                <a:cubicBezTo>
                  <a:pt x="606595" y="1113046"/>
                  <a:pt x="-23500" y="561253"/>
                  <a:pt x="674" y="283780"/>
                </a:cubicBezTo>
                <a:cubicBezTo>
                  <a:pt x="24848" y="6307"/>
                  <a:pt x="703290" y="3153"/>
                  <a:pt x="1381733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4C88BC-569B-C7ED-EB26-408BECDDBCC8}"/>
                  </a:ext>
                </a:extLst>
              </p:cNvPr>
              <p:cNvSpPr txBox="1"/>
              <p:nvPr/>
            </p:nvSpPr>
            <p:spPr>
              <a:xfrm>
                <a:off x="1872746" y="3366376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4C88BC-569B-C7ED-EB26-408BECDD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746" y="3366376"/>
                <a:ext cx="1111971" cy="369332"/>
              </a:xfrm>
              <a:prstGeom prst="rect">
                <a:avLst/>
              </a:prstGeom>
              <a:blipFill>
                <a:blip r:embed="rId12"/>
                <a:stretch>
                  <a:fillRect l="-3825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2934F-9C37-DD9F-337B-175909F712C2}"/>
                  </a:ext>
                </a:extLst>
              </p:cNvPr>
              <p:cNvSpPr txBox="1"/>
              <p:nvPr/>
            </p:nvSpPr>
            <p:spPr>
              <a:xfrm>
                <a:off x="4061685" y="3366376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2934F-9C37-DD9F-337B-175909F7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685" y="3366376"/>
                <a:ext cx="1156086" cy="369332"/>
              </a:xfrm>
              <a:prstGeom prst="rect">
                <a:avLst/>
              </a:prstGeom>
              <a:blipFill>
                <a:blip r:embed="rId13"/>
                <a:stretch>
                  <a:fillRect l="-3684" t="-6557" b="-262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870C8A-20C0-A925-91E2-FCFFC6BAAB6A}"/>
                  </a:ext>
                </a:extLst>
              </p:cNvPr>
              <p:cNvSpPr txBox="1"/>
              <p:nvPr/>
            </p:nvSpPr>
            <p:spPr>
              <a:xfrm>
                <a:off x="1872746" y="5479148"/>
                <a:ext cx="1111971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870C8A-20C0-A925-91E2-FCFFC6BAA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746" y="5479148"/>
                <a:ext cx="1111971" cy="369332"/>
              </a:xfrm>
              <a:prstGeom prst="rect">
                <a:avLst/>
              </a:prstGeom>
              <a:blipFill>
                <a:blip r:embed="rId14"/>
                <a:stretch>
                  <a:fillRect l="-3825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6BC01A-0E71-D455-2964-DD5462E6094E}"/>
                  </a:ext>
                </a:extLst>
              </p:cNvPr>
              <p:cNvSpPr txBox="1"/>
              <p:nvPr/>
            </p:nvSpPr>
            <p:spPr>
              <a:xfrm>
                <a:off x="4061685" y="5479148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6BC01A-0E71-D455-2964-DD5462E6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685" y="5479148"/>
                <a:ext cx="1156086" cy="369332"/>
              </a:xfrm>
              <a:prstGeom prst="rect">
                <a:avLst/>
              </a:prstGeom>
              <a:blipFill>
                <a:blip r:embed="rId15"/>
                <a:stretch>
                  <a:fillRect l="-3684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97C79-0FF5-1E7A-740F-AA2FEA30A09E}"/>
                  </a:ext>
                </a:extLst>
              </p:cNvPr>
              <p:cNvSpPr txBox="1"/>
              <p:nvPr/>
            </p:nvSpPr>
            <p:spPr>
              <a:xfrm>
                <a:off x="4104549" y="1382331"/>
                <a:ext cx="115608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97C79-0FF5-1E7A-740F-AA2FEA30A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49" y="1382331"/>
                <a:ext cx="1156086" cy="369332"/>
              </a:xfrm>
              <a:prstGeom prst="rect">
                <a:avLst/>
              </a:prstGeom>
              <a:blipFill>
                <a:blip r:embed="rId16"/>
                <a:stretch>
                  <a:fillRect l="-3684" t="-8333" b="-28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3BF68A-9C01-1C4A-18EA-2844957E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50129"/>
              </p:ext>
            </p:extLst>
          </p:nvPr>
        </p:nvGraphicFramePr>
        <p:xfrm>
          <a:off x="8626268" y="1217948"/>
          <a:ext cx="31371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87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7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7F96-4AC7-6E4B-F9C3-ED255848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839B9-C4CD-0E85-96C3-FC28DC556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82179"/>
              </p:ext>
            </p:extLst>
          </p:nvPr>
        </p:nvGraphicFramePr>
        <p:xfrm>
          <a:off x="2032000" y="201794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4286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25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3368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60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437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43D483-813F-E89A-FCEC-EC3C4DCDAF61}"/>
              </a:ext>
            </a:extLst>
          </p:cNvPr>
          <p:cNvSpPr txBox="1"/>
          <p:nvPr/>
        </p:nvSpPr>
        <p:spPr>
          <a:xfrm>
            <a:off x="1725282" y="4753155"/>
            <a:ext cx="4123427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Improve with: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HP tuning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Better few shot techniques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Better fine tuning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ADD19-E17C-979E-7FE8-D4C63136BF41}"/>
              </a:ext>
            </a:extLst>
          </p:cNvPr>
          <p:cNvSpPr txBox="1"/>
          <p:nvPr/>
        </p:nvSpPr>
        <p:spPr>
          <a:xfrm>
            <a:off x="7435970" y="4753155"/>
            <a:ext cx="3933645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Improve with: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Better GAN fine tuning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HP tuning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9A39B5-A8D9-BF38-9664-E112D136C557}"/>
              </a:ext>
            </a:extLst>
          </p:cNvPr>
          <p:cNvSpPr/>
          <p:nvPr/>
        </p:nvSpPr>
        <p:spPr>
          <a:xfrm>
            <a:off x="3786996" y="3191774"/>
            <a:ext cx="1250830" cy="1535501"/>
          </a:xfrm>
          <a:custGeom>
            <a:avLst/>
            <a:gdLst>
              <a:gd name="connsiteX0" fmla="*/ 1250830 w 1250830"/>
              <a:gd name="connsiteY0" fmla="*/ 0 h 1535501"/>
              <a:gd name="connsiteX1" fmla="*/ 0 w 1250830"/>
              <a:gd name="connsiteY1" fmla="*/ 1535501 h 153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0830" h="1535501">
                <a:moveTo>
                  <a:pt x="1250830" y="0"/>
                </a:moveTo>
                <a:lnTo>
                  <a:pt x="0" y="1535501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0FF445-7A94-B11E-7A94-EDEA2CF4D2BE}"/>
              </a:ext>
            </a:extLst>
          </p:cNvPr>
          <p:cNvSpPr/>
          <p:nvPr/>
        </p:nvSpPr>
        <p:spPr>
          <a:xfrm>
            <a:off x="7056408" y="3191774"/>
            <a:ext cx="1345720" cy="1561381"/>
          </a:xfrm>
          <a:custGeom>
            <a:avLst/>
            <a:gdLst>
              <a:gd name="connsiteX0" fmla="*/ 0 w 1345720"/>
              <a:gd name="connsiteY0" fmla="*/ 0 h 1561381"/>
              <a:gd name="connsiteX1" fmla="*/ 1345720 w 1345720"/>
              <a:gd name="connsiteY1" fmla="*/ 1561381 h 156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5720" h="1561381">
                <a:moveTo>
                  <a:pt x="0" y="0"/>
                </a:moveTo>
                <a:lnTo>
                  <a:pt x="1345720" y="1561381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073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MU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>
              <a:lumMod val="50000"/>
              <a:lumOff val="50000"/>
            </a:schemeClr>
          </a:solidFill>
          <a:prstDash val="sysDot"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5000"/>
              <a:lumOff val="35000"/>
            </a:schemeClr>
          </a:solidFill>
          <a:headEnd type="none" w="med" len="med"/>
          <a:tailEnd type="arrow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3894</TotalTime>
  <Words>231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CMU Sans Serif</vt:lpstr>
      <vt:lpstr>Wingdings</vt:lpstr>
      <vt:lpstr>Cambria Math</vt:lpstr>
      <vt:lpstr>Arial</vt:lpstr>
      <vt:lpstr>Aptos</vt:lpstr>
      <vt:lpstr>POLI</vt:lpstr>
      <vt:lpstr>Scenario</vt:lpstr>
      <vt:lpstr>TSTR Score</vt:lpstr>
      <vt:lpstr>Classifier</vt:lpstr>
      <vt:lpstr>TSTR Score: Lower Bound</vt:lpstr>
      <vt:lpstr>TSTR Score: Lower Bound</vt:lpstr>
      <vt:lpstr>TSTR Score: Upper Bound</vt:lpstr>
      <vt:lpstr>TSTR Score</vt:lpstr>
      <vt:lpstr>TSTR Score</vt:lpstr>
      <vt:lpstr>Results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Pietro Cirino</cp:lastModifiedBy>
  <cp:revision>80</cp:revision>
  <dcterms:created xsi:type="dcterms:W3CDTF">2015-05-26T12:27:57Z</dcterms:created>
  <dcterms:modified xsi:type="dcterms:W3CDTF">2024-10-29T16:08:15Z</dcterms:modified>
</cp:coreProperties>
</file>