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0"/>
  </p:notesMasterIdLst>
  <p:handoutMasterIdLst>
    <p:handoutMasterId r:id="rId51"/>
  </p:handoutMasterIdLst>
  <p:sldIdLst>
    <p:sldId id="256" r:id="rId2"/>
    <p:sldId id="272" r:id="rId3"/>
    <p:sldId id="257" r:id="rId4"/>
    <p:sldId id="258" r:id="rId5"/>
    <p:sldId id="259" r:id="rId6"/>
    <p:sldId id="260" r:id="rId7"/>
    <p:sldId id="273" r:id="rId8"/>
    <p:sldId id="274" r:id="rId9"/>
    <p:sldId id="298" r:id="rId10"/>
    <p:sldId id="261" r:id="rId11"/>
    <p:sldId id="296" r:id="rId12"/>
    <p:sldId id="262" r:id="rId13"/>
    <p:sldId id="263" r:id="rId14"/>
    <p:sldId id="264" r:id="rId15"/>
    <p:sldId id="265" r:id="rId16"/>
    <p:sldId id="268" r:id="rId17"/>
    <p:sldId id="275" r:id="rId18"/>
    <p:sldId id="276" r:id="rId19"/>
    <p:sldId id="269" r:id="rId20"/>
    <p:sldId id="266" r:id="rId21"/>
    <p:sldId id="267" r:id="rId22"/>
    <p:sldId id="270" r:id="rId23"/>
    <p:sldId id="299" r:id="rId24"/>
    <p:sldId id="300" r:id="rId25"/>
    <p:sldId id="303" r:id="rId26"/>
    <p:sldId id="304" r:id="rId27"/>
    <p:sldId id="291" r:id="rId28"/>
    <p:sldId id="290" r:id="rId29"/>
    <p:sldId id="292" r:id="rId30"/>
    <p:sldId id="293" r:id="rId31"/>
    <p:sldId id="294" r:id="rId32"/>
    <p:sldId id="295" r:id="rId33"/>
    <p:sldId id="271" r:id="rId34"/>
    <p:sldId id="277" r:id="rId35"/>
    <p:sldId id="278" r:id="rId36"/>
    <p:sldId id="279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301" r:id="rId47"/>
    <p:sldId id="302" r:id="rId48"/>
    <p:sldId id="297" r:id="rId4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6600"/>
    <a:srgbClr val="FF0066"/>
    <a:srgbClr val="3333FF"/>
    <a:srgbClr val="FF9900"/>
    <a:srgbClr val="008000"/>
    <a:srgbClr val="0000FF"/>
    <a:srgbClr val="000000"/>
    <a:srgbClr val="CC3300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9" autoAdjust="0"/>
    <p:restoredTop sz="92358" autoAdjust="0"/>
  </p:normalViewPr>
  <p:slideViewPr>
    <p:cSldViewPr>
      <p:cViewPr>
        <p:scale>
          <a:sx n="90" d="100"/>
          <a:sy n="90" d="100"/>
        </p:scale>
        <p:origin x="-3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678216-B8E1-4B7A-8701-764C71DFE1F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66257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920253D-E92E-4B61-B75F-F221BA6498C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79894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2498CE-9BFC-4919-9BA6-BF2DA4D29576}" type="slidenum">
              <a:rPr lang="ru-RU"/>
              <a:pPr/>
              <a:t>1</a:t>
            </a:fld>
            <a:endParaRPr lang="ru-RU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20253D-E92E-4B61-B75F-F221BA6498C6}" type="slidenum">
              <a:rPr lang="ru-RU" smtClean="0"/>
              <a:pPr>
                <a:defRPr/>
              </a:pPr>
              <a:t>26</a:t>
            </a:fld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20253D-E92E-4B61-B75F-F221BA6498C6}" type="slidenum">
              <a:rPr lang="ru-RU" smtClean="0"/>
              <a:pPr>
                <a:defRPr/>
              </a:pPr>
              <a:t>41</a:t>
            </a:fld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Овал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6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C337A08-AC91-4811-8451-41740F80BEB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DE1A3-CC43-43A2-8BA8-463E75D2217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1CCA5-B0ED-438D-8286-7F31B550D62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86B08-97B9-4469-B415-95F820B1E09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Прямоугольник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6" name="Овал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EADB789-06E3-4D3A-84B6-659E6998B54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A347C-2F53-4896-B527-E5F9D0D2007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D91FBD5-90AE-4431-8572-3DA46A5977C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CAFE0-8871-499A-A16E-BD24015DD35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3" name="Прямоугольник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824E6C-73E8-4AD7-BF92-34E0ACF69B0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CA3C346-60E5-4E23-955C-658299A918C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 dirty="0">
              <a:latin typeface="+mn-lt"/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7" name="Блок-схема: процесс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ru-RU" noProof="0" dirty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4F9D9F4-3637-46FF-8E8C-C90ED4CCDD4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8" name="Овал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057" name="Текст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 dirty="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 dirty="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81612712-0F4F-4760-95B3-4D2D3B0683D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1" r:id="rId2"/>
    <p:sldLayoutId id="2147483687" r:id="rId3"/>
    <p:sldLayoutId id="2147483682" r:id="rId4"/>
    <p:sldLayoutId id="2147483688" r:id="rId5"/>
    <p:sldLayoutId id="2147483683" r:id="rId6"/>
    <p:sldLayoutId id="2147483689" r:id="rId7"/>
    <p:sldLayoutId id="2147483690" r:id="rId8"/>
    <p:sldLayoutId id="2147483691" r:id="rId9"/>
    <p:sldLayoutId id="2147483684" r:id="rId10"/>
    <p:sldLayoutId id="214748368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Corbel" pitchFamily="34" charset="0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ru.wikipedia.org/wiki/%D0%90%D0%BB%D1%8C%D0%BC%D0%B0-%D0%BC%D0%B0%D1%82%D0%B5%D1%8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Queen's_University,_Belfast" TargetMode="External"/><Relationship Id="rId2" Type="http://schemas.openxmlformats.org/officeDocument/2006/relationships/hyperlink" Target="http://ru.wikipedia.org/w/index.php?title=Elliott_Brothers&amp;action=edit&amp;redlink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Microsoft_Research" TargetMode="External"/><Relationship Id="rId2" Type="http://schemas.openxmlformats.org/officeDocument/2006/relationships/hyperlink" Target="http://ru.wikipedia.org/wiki/1977_%D0%B3%D0%BE%D0%B4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CmPA7zE8mx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Rot="1" noChangeArrowheads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Лекция </a:t>
            </a:r>
            <a:r>
              <a:rPr lang="ru-RU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11 </a:t>
            </a:r>
            <a:endParaRPr lang="ru-RU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53" name="Rectangle 5"/>
          <p:cNvSpPr>
            <a:spLocks noGrp="1" noRot="1" noChangeArrowheads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2400" dirty="0">
                <a:solidFill>
                  <a:srgbClr val="0000FF"/>
                </a:solidFill>
              </a:rPr>
              <a:t> 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</a:rPr>
              <a:t>Улучшенные сортировки</a:t>
            </a:r>
            <a:endParaRPr lang="ru-RU" sz="1800" dirty="0">
              <a:solidFill>
                <a:schemeClr val="accent5">
                  <a:lumMod val="75000"/>
                </a:schemeClr>
              </a:solidFill>
            </a:endParaRPr>
          </a:p>
          <a:p>
            <a:pPr algn="r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ru-RU"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5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Пирамидальная сортировка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2976" y="928670"/>
            <a:ext cx="7791474" cy="531973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При сортировке методом простого выбора на каждом шаге выполняется линейный поиск минимального элемента. Линейная сложность этого поиска делает сложность всей сортировки квадратичной.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solidFill>
                  <a:srgbClr val="FF0000"/>
                </a:solidFill>
                <a:latin typeface="Calibri" pitchFamily="34" charset="0"/>
              </a:rPr>
              <a:t>Возможно ли найти минимальный элемент за время лучшее линейного? 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Оказывается, что это возможно, если использовать на каждом следующем шаге информацию о взаимных отношениях элементов, накопленную на предыдущих шагах. </a:t>
            </a:r>
          </a:p>
          <a:p>
            <a:pPr algn="just">
              <a:buNone/>
            </a:pPr>
            <a:r>
              <a:rPr lang="ru-RU" sz="2000" dirty="0" smtClean="0">
                <a:latin typeface="Calibri" pitchFamily="34" charset="0"/>
              </a:rPr>
              <a:t>Идея бинарного выбора может быть эффективно применена, если организовать входные данные в виде так называемой </a:t>
            </a:r>
            <a:r>
              <a:rPr lang="ru-RU" sz="2000" i="1" dirty="0" smtClean="0">
                <a:solidFill>
                  <a:srgbClr val="FF0000"/>
                </a:solidFill>
                <a:latin typeface="Calibri" pitchFamily="34" charset="0"/>
              </a:rPr>
              <a:t>пирамиды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(или </a:t>
            </a:r>
            <a:r>
              <a:rPr lang="ru-RU" sz="2000" i="1" dirty="0" smtClean="0">
                <a:latin typeface="Calibri" pitchFamily="34" charset="0"/>
              </a:rPr>
              <a:t>сбалансированного бинарного дерева поиска</a:t>
            </a:r>
            <a:r>
              <a:rPr lang="ru-RU" sz="2000" dirty="0" smtClean="0">
                <a:latin typeface="Calibri" pitchFamily="34" charset="0"/>
              </a:rPr>
              <a:t>) и поддерживать их в этом виде в процессе сортировки. </a:t>
            </a:r>
          </a:p>
          <a:p>
            <a:pPr algn="just">
              <a:buNone/>
            </a:pPr>
            <a:r>
              <a:rPr lang="ru-RU" sz="2000" dirty="0" smtClean="0">
                <a:latin typeface="Calibri" pitchFamily="34" charset="0"/>
              </a:rPr>
              <a:t>Метод сортировки с использованием такой пирамиды был предложен Р. У. </a:t>
            </a:r>
            <a:r>
              <a:rPr lang="ru-RU" sz="2000" dirty="0" err="1" smtClean="0">
                <a:latin typeface="Calibri" pitchFamily="34" charset="0"/>
              </a:rPr>
              <a:t>Флойдом</a:t>
            </a:r>
            <a:r>
              <a:rPr lang="ru-RU" sz="2000" dirty="0" smtClean="0">
                <a:latin typeface="Calibri" pitchFamily="34" charset="0"/>
              </a:rPr>
              <a:t> в 1964 г. под названием </a:t>
            </a:r>
            <a:r>
              <a:rPr lang="ru-RU" sz="2000" i="1" dirty="0" smtClean="0">
                <a:latin typeface="Calibri" pitchFamily="34" charset="0"/>
              </a:rPr>
              <a:t>«</a:t>
            </a:r>
            <a:r>
              <a:rPr lang="en-US" sz="2000" i="1" dirty="0" smtClean="0">
                <a:latin typeface="Calibri" pitchFamily="34" charset="0"/>
              </a:rPr>
              <a:t>Heap sort</a:t>
            </a:r>
            <a:r>
              <a:rPr lang="ru-RU" sz="2000" i="1" dirty="0" smtClean="0">
                <a:latin typeface="Calibri" pitchFamily="34" charset="0"/>
              </a:rPr>
              <a:t>» </a:t>
            </a:r>
            <a:r>
              <a:rPr lang="ru-RU" sz="2000" dirty="0" smtClean="0">
                <a:latin typeface="Calibri" pitchFamily="34" charset="0"/>
              </a:rPr>
              <a:t>— </a:t>
            </a:r>
            <a:r>
              <a:rPr lang="ru-RU" sz="2000" i="1" dirty="0" smtClean="0">
                <a:solidFill>
                  <a:srgbClr val="FF0000"/>
                </a:solidFill>
                <a:latin typeface="Calibri" pitchFamily="34" charset="0"/>
              </a:rPr>
              <a:t>пирамидальной сортировки </a:t>
            </a:r>
            <a:r>
              <a:rPr lang="ru-RU" sz="2000" dirty="0" smtClean="0">
                <a:latin typeface="Calibri" pitchFamily="34" charset="0"/>
              </a:rPr>
              <a:t>или  </a:t>
            </a:r>
            <a:r>
              <a:rPr lang="ru-RU" sz="2000" i="1" dirty="0" smtClean="0">
                <a:solidFill>
                  <a:srgbClr val="FF0000"/>
                </a:solidFill>
                <a:latin typeface="Calibri" pitchFamily="34" charset="0"/>
              </a:rPr>
              <a:t>сортировки кучей</a:t>
            </a:r>
            <a:r>
              <a:rPr lang="ru-RU" sz="2000" i="1" dirty="0" smtClean="0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68661863"/>
              </p:ext>
            </p:extLst>
          </p:nvPr>
        </p:nvGraphicFramePr>
        <p:xfrm>
          <a:off x="3347864" y="260347"/>
          <a:ext cx="5616624" cy="6424788"/>
        </p:xfrm>
        <a:graphic>
          <a:graphicData uri="http://schemas.openxmlformats.org/drawingml/2006/table">
            <a:tbl>
              <a:tblPr/>
              <a:tblGrid>
                <a:gridCol w="2000441"/>
                <a:gridCol w="3616183"/>
              </a:tblGrid>
              <a:tr h="40053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Роберт В </a:t>
                      </a:r>
                      <a:r>
                        <a:rPr lang="ru-RU" sz="2400" b="1" dirty="0" err="1">
                          <a:effectLst/>
                          <a:latin typeface="Calibri" pitchFamily="34" charset="0"/>
                          <a:cs typeface="Calibri" pitchFamily="34" charset="0"/>
                        </a:rPr>
                        <a:t>Флойд</a:t>
                      </a:r>
                      <a:endParaRPr lang="ru-RU" sz="2400" b="1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48794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2000" i="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Robert W Floyd</a:t>
                      </a: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49265">
                <a:tc gridSpan="2">
                  <a:txBody>
                    <a:bodyPr/>
                    <a:lstStyle/>
                    <a:p>
                      <a:pPr algn="l" fontAlgn="t"/>
                      <a:r>
                        <a:rPr lang="ru-RU" sz="15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/>
                      </a:r>
                      <a:br>
                        <a:rPr lang="ru-RU" sz="1500" dirty="0">
                          <a:effectLst/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ru-RU" sz="2000" dirty="0" err="1">
                          <a:effectLst/>
                          <a:latin typeface="Calibri" pitchFamily="34" charset="0"/>
                          <a:cs typeface="Calibri" pitchFamily="34" charset="0"/>
                        </a:rPr>
                        <a:t>Флойд</a:t>
                      </a:r>
                      <a:r>
                        <a:rPr lang="ru-RU" sz="20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 в </a:t>
                      </a:r>
                      <a:r>
                        <a:rPr lang="ru-RU" sz="20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1976 году</a:t>
                      </a:r>
                      <a:endParaRPr lang="ru-RU" sz="20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48794"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Дата рождения:</a:t>
                      </a: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8 июля</a:t>
                      </a:r>
                      <a: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1936</a:t>
                      </a:r>
                      <a:endParaRPr lang="ru-RU" sz="18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8794"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Место рождения:</a:t>
                      </a: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Нью-Йорк</a:t>
                      </a:r>
                      <a:endParaRPr lang="ru-RU" sz="18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8794"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Дата смерти:</a:t>
                      </a: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25 сентября</a:t>
                      </a:r>
                      <a: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2001</a:t>
                      </a:r>
                      <a: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(65 лет)</a:t>
                      </a: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8794">
                <a:tc>
                  <a:txBody>
                    <a:bodyPr/>
                    <a:lstStyle/>
                    <a:p>
                      <a:pPr fontAlgn="t"/>
                      <a:r>
                        <a:rPr lang="ru-RU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Место смерти:</a:t>
                      </a: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Стэнфорд</a:t>
                      </a:r>
                      <a:endParaRPr lang="ru-RU" sz="18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8794"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Страна:</a:t>
                      </a: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США</a:t>
                      </a:r>
                      <a:endParaRPr lang="ru-RU" sz="18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8794"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Научная сфера:</a:t>
                      </a: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Информатика</a:t>
                      </a:r>
                      <a:endParaRPr lang="ru-RU" sz="18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11413"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Место работы:</a:t>
                      </a: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Университет Карнеги — </a:t>
                      </a:r>
                      <a:r>
                        <a:rPr lang="ru-RU" sz="1800" u="none" strike="noStrike" dirty="0" err="1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Меллон</a:t>
                      </a:r>
                      <a: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/>
                      </a:r>
                      <a:b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ru-RU" sz="1800" u="none" strike="noStrike" dirty="0" err="1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Стэнфордский</a:t>
                      </a:r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университет</a:t>
                      </a:r>
                      <a:endParaRPr lang="ru-RU" sz="18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8794">
                <a:tc>
                  <a:txBody>
                    <a:bodyPr/>
                    <a:lstStyle/>
                    <a:p>
                      <a:pPr fontAlgn="t"/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  <a:hlinkClick r:id="rId2" tooltip="Альма-матер"/>
                        </a:rPr>
                        <a:t>Альма-матер</a:t>
                      </a:r>
                      <a: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Чикагский университет</a:t>
                      </a:r>
                      <a:endParaRPr lang="ru-RU" sz="18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8794">
                <a:tc>
                  <a:txBody>
                    <a:bodyPr/>
                    <a:lstStyle/>
                    <a:p>
                      <a:pPr fontAlgn="t"/>
                      <a:r>
                        <a:rPr lang="ru-RU" sz="1800">
                          <a:effectLst/>
                          <a:latin typeface="Calibri" pitchFamily="34" charset="0"/>
                          <a:cs typeface="Calibri" pitchFamily="34" charset="0"/>
                        </a:rPr>
                        <a:t>Известен как:</a:t>
                      </a: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Алгоритм </a:t>
                      </a:r>
                      <a:r>
                        <a:rPr lang="ru-RU" sz="1800" u="none" strike="noStrike" dirty="0" err="1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Флойда</a:t>
                      </a:r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— </a:t>
                      </a:r>
                      <a:r>
                        <a:rPr lang="ru-RU" sz="1800" u="none" strike="noStrike" dirty="0" err="1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Уоршелла</a:t>
                      </a:r>
                      <a:endParaRPr lang="ru-RU" sz="1800" dirty="0"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136653"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Награды и премии</a:t>
                      </a: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u="none" strike="noStrike" dirty="0" smtClean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Премия </a:t>
                      </a:r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Тьюринга</a:t>
                      </a:r>
                      <a: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, Медаль «</a:t>
                      </a:r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Пионер компьютерной техники</a:t>
                      </a:r>
                      <a: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» (</a:t>
                      </a:r>
                      <a:r>
                        <a:rPr lang="ru-RU" sz="1800" u="none" strike="noStrike" dirty="0">
                          <a:solidFill>
                            <a:srgbClr val="0B008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1991</a:t>
                      </a:r>
                      <a:r>
                        <a:rPr lang="ru-RU" sz="1800" dirty="0">
                          <a:effectLst/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</a:p>
                  </a:txBody>
                  <a:tcPr marL="75009" marR="75009" marT="37505" marB="3750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1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32737"/>
            <a:ext cx="2217613" cy="334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lag of the United States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7968" y="2953712"/>
            <a:ext cx="190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841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111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Свойство пирамиды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100" y="857232"/>
            <a:ext cx="7499350" cy="5391168"/>
          </a:xfrm>
        </p:spPr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Пусть дана последовательность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i="1" dirty="0" smtClean="0">
                <a:latin typeface="Calibri" pitchFamily="34" charset="0"/>
              </a:rPr>
              <a:t>, ..., </a:t>
            </a:r>
            <a:r>
              <a:rPr lang="en-US" sz="2000" i="1" dirty="0" err="1" smtClean="0">
                <a:latin typeface="Calibri" pitchFamily="34" charset="0"/>
              </a:rPr>
              <a:t>h</a:t>
            </a:r>
            <a:r>
              <a:rPr lang="en-US" sz="2000" i="1" baseline="-25000" dirty="0" err="1" smtClean="0">
                <a:latin typeface="Calibri" pitchFamily="34" charset="0"/>
              </a:rPr>
              <a:t>n</a:t>
            </a:r>
            <a:r>
              <a:rPr lang="ru-RU" sz="2000" i="1" dirty="0" smtClean="0">
                <a:latin typeface="Calibri" pitchFamily="34" charset="0"/>
              </a:rPr>
              <a:t>.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Элемент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en-US" sz="2000" i="1" baseline="-25000" dirty="0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i="1" dirty="0" smtClean="0">
                <a:solidFill>
                  <a:srgbClr val="FF0000"/>
                </a:solidFill>
                <a:latin typeface="Calibri" pitchFamily="34" charset="0"/>
              </a:rPr>
              <a:t>образует пирамиду </a:t>
            </a:r>
            <a:r>
              <a:rPr lang="ru-RU" sz="2000" dirty="0" smtClean="0">
                <a:latin typeface="Calibri" pitchFamily="34" charset="0"/>
              </a:rPr>
              <a:t>в этой последовательности,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если выполнены следующие условия:</a:t>
            </a:r>
          </a:p>
          <a:p>
            <a:pPr>
              <a:lnSpc>
                <a:spcPct val="90000"/>
              </a:lnSpc>
            </a:pPr>
            <a:r>
              <a:rPr lang="ru-RU" sz="2000" dirty="0" smtClean="0">
                <a:latin typeface="Calibri" pitchFamily="34" charset="0"/>
              </a:rPr>
              <a:t> если 2 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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≤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n</a:t>
            </a:r>
            <a:r>
              <a:rPr lang="ru-RU" sz="2000" i="1" dirty="0" smtClean="0">
                <a:latin typeface="Calibri" pitchFamily="34" charset="0"/>
              </a:rPr>
              <a:t>, </a:t>
            </a:r>
            <a:r>
              <a:rPr lang="ru-RU" sz="2000" dirty="0" smtClean="0">
                <a:latin typeface="Calibri" pitchFamily="34" charset="0"/>
              </a:rPr>
              <a:t>то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en-US" sz="2000" i="1" baseline="-25000" dirty="0" smtClean="0">
                <a:latin typeface="Calibri" pitchFamily="34" charset="0"/>
              </a:rPr>
              <a:t>i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≥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ru-RU" sz="2000" baseline="-25000" dirty="0" smtClean="0">
                <a:latin typeface="Calibri" pitchFamily="34" charset="0"/>
              </a:rPr>
              <a:t>2</a:t>
            </a:r>
            <a:r>
              <a:rPr lang="en-US" sz="2000" i="1" baseline="-25000" dirty="0" err="1" smtClean="0">
                <a:latin typeface="Calibri" pitchFamily="34" charset="0"/>
              </a:rPr>
              <a:t>i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и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ru-RU" sz="2000" baseline="-25000" dirty="0" smtClean="0">
                <a:latin typeface="Calibri" pitchFamily="34" charset="0"/>
              </a:rPr>
              <a:t>2</a:t>
            </a:r>
            <a:r>
              <a:rPr lang="en-US" sz="2000" i="1" baseline="-25000" dirty="0" err="1" smtClean="0">
                <a:latin typeface="Calibri" pitchFamily="34" charset="0"/>
              </a:rPr>
              <a:t>i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образует пирамиду;</a:t>
            </a:r>
          </a:p>
          <a:p>
            <a:pPr>
              <a:lnSpc>
                <a:spcPct val="90000"/>
              </a:lnSpc>
            </a:pPr>
            <a:r>
              <a:rPr lang="ru-RU" sz="2000" dirty="0" smtClean="0">
                <a:latin typeface="Calibri" pitchFamily="34" charset="0"/>
              </a:rPr>
              <a:t> если 2 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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+ 1 ≤ </a:t>
            </a:r>
            <a:r>
              <a:rPr lang="en-US" sz="2000" i="1" dirty="0" smtClean="0">
                <a:latin typeface="Calibri" pitchFamily="34" charset="0"/>
              </a:rPr>
              <a:t>n</a:t>
            </a:r>
            <a:r>
              <a:rPr lang="ru-RU" sz="2000" i="1" dirty="0" smtClean="0">
                <a:latin typeface="Calibri" pitchFamily="34" charset="0"/>
              </a:rPr>
              <a:t>, </a:t>
            </a:r>
            <a:r>
              <a:rPr lang="ru-RU" sz="2000" dirty="0" smtClean="0">
                <a:latin typeface="Calibri" pitchFamily="34" charset="0"/>
              </a:rPr>
              <a:t>то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en-US" sz="2000" i="1" baseline="-25000" dirty="0" smtClean="0">
                <a:latin typeface="Calibri" pitchFamily="34" charset="0"/>
              </a:rPr>
              <a:t>i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≥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ru-RU" sz="2000" baseline="-25000" dirty="0" smtClean="0">
                <a:latin typeface="Calibri" pitchFamily="34" charset="0"/>
              </a:rPr>
              <a:t>2</a:t>
            </a:r>
            <a:r>
              <a:rPr lang="en-US" sz="2000" i="1" baseline="-25000" dirty="0" err="1" smtClean="0">
                <a:latin typeface="Calibri" pitchFamily="34" charset="0"/>
              </a:rPr>
              <a:t>i</a:t>
            </a:r>
            <a:r>
              <a:rPr lang="ru-RU" sz="2000" i="1" baseline="-25000" dirty="0" smtClean="0">
                <a:latin typeface="Calibri" pitchFamily="34" charset="0"/>
              </a:rPr>
              <a:t>+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и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ru-RU" sz="2000" baseline="-25000" dirty="0" smtClean="0">
                <a:latin typeface="Calibri" pitchFamily="34" charset="0"/>
              </a:rPr>
              <a:t>2</a:t>
            </a:r>
            <a:r>
              <a:rPr lang="en-US" sz="2000" i="1" baseline="-25000" dirty="0" err="1" smtClean="0">
                <a:latin typeface="Calibri" pitchFamily="34" charset="0"/>
              </a:rPr>
              <a:t>i</a:t>
            </a:r>
            <a:r>
              <a:rPr lang="ru-RU" sz="2000" i="1" baseline="-25000" dirty="0" smtClean="0">
                <a:latin typeface="Calibri" pitchFamily="34" charset="0"/>
              </a:rPr>
              <a:t>+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образует пирамиду.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ru-RU" sz="20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Элементы </a:t>
            </a:r>
            <a:r>
              <a:rPr lang="en-US" sz="2000" i="1" dirty="0" err="1" smtClean="0">
                <a:latin typeface="Calibri" pitchFamily="34" charset="0"/>
              </a:rPr>
              <a:t>h</a:t>
            </a:r>
            <a:r>
              <a:rPr lang="en-US" sz="2000" i="1" baseline="-25000" dirty="0" err="1" smtClean="0">
                <a:latin typeface="Calibri" pitchFamily="34" charset="0"/>
              </a:rPr>
              <a:t>n</a:t>
            </a:r>
            <a:r>
              <a:rPr lang="ru-RU" sz="2000" i="1" baseline="-25000" dirty="0" smtClean="0">
                <a:latin typeface="Calibri" pitchFamily="34" charset="0"/>
              </a:rPr>
              <a:t>/</a:t>
            </a:r>
            <a:r>
              <a:rPr lang="ru-RU" sz="2000" baseline="-25000" dirty="0" smtClean="0">
                <a:latin typeface="Calibri" pitchFamily="34" charset="0"/>
              </a:rPr>
              <a:t>2</a:t>
            </a:r>
            <a:r>
              <a:rPr lang="ru-RU" sz="2000" i="1" baseline="-25000" dirty="0" smtClean="0">
                <a:latin typeface="Calibri" pitchFamily="34" charset="0"/>
              </a:rPr>
              <a:t>+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i="1" dirty="0" smtClean="0">
                <a:latin typeface="Calibri" pitchFamily="34" charset="0"/>
              </a:rPr>
              <a:t>, ..., </a:t>
            </a:r>
            <a:r>
              <a:rPr lang="en-US" sz="2000" i="1" dirty="0" err="1" smtClean="0">
                <a:latin typeface="Calibri" pitchFamily="34" charset="0"/>
              </a:rPr>
              <a:t>h</a:t>
            </a:r>
            <a:r>
              <a:rPr lang="en-US" sz="2000" i="1" baseline="-25000" dirty="0" err="1" smtClean="0">
                <a:latin typeface="Calibri" pitchFamily="34" charset="0"/>
              </a:rPr>
              <a:t>n</a:t>
            </a:r>
            <a:r>
              <a:rPr lang="en-US" sz="2000" i="1" dirty="0" smtClean="0">
                <a:latin typeface="Calibri" pitchFamily="34" charset="0"/>
              </a:rPr>
              <a:t>  </a:t>
            </a:r>
            <a:r>
              <a:rPr lang="ru-RU" sz="2000" dirty="0" smtClean="0">
                <a:latin typeface="Calibri" pitchFamily="34" charset="0"/>
              </a:rPr>
              <a:t>всегда образуют тривиальные пирамиды, поскольку для них приведенные условия имеют ложные посылки.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Если элемент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образует пирамиду, то и каждый элемент последовательности образует пирамиду.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В этом случае будем говорить, что вся последовательность является </a:t>
            </a:r>
            <a:r>
              <a:rPr lang="ru-RU" sz="2000" i="1" dirty="0" smtClean="0">
                <a:solidFill>
                  <a:srgbClr val="FF0000"/>
                </a:solidFill>
                <a:latin typeface="Calibri" pitchFamily="34" charset="0"/>
              </a:rPr>
              <a:t>полной пирамидой.</a:t>
            </a: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142852"/>
            <a:ext cx="7862912" cy="5825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Полная пирамида при </a:t>
            </a:r>
            <a:r>
              <a:rPr lang="en-US" i="1" dirty="0" smtClean="0"/>
              <a:t>n</a:t>
            </a:r>
            <a:r>
              <a:rPr lang="en-US" dirty="0" smtClean="0"/>
              <a:t>=15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2944" y="714356"/>
            <a:ext cx="8001056" cy="2000264"/>
          </a:xfrm>
        </p:spPr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Полная пирамида может быть изображена в виде корневого бинарного дерева, в котором элементы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ru-RU" sz="2000" baseline="-25000" dirty="0" smtClean="0">
                <a:latin typeface="Calibri" pitchFamily="34" charset="0"/>
              </a:rPr>
              <a:t>2</a:t>
            </a:r>
            <a:r>
              <a:rPr lang="en-US" sz="2000" i="1" baseline="-25000" dirty="0" err="1" smtClean="0">
                <a:latin typeface="Calibri" pitchFamily="34" charset="0"/>
              </a:rPr>
              <a:t>i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и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ru-RU" sz="2000" baseline="-25000" dirty="0" smtClean="0">
                <a:latin typeface="Calibri" pitchFamily="34" charset="0"/>
              </a:rPr>
              <a:t>2</a:t>
            </a:r>
            <a:r>
              <a:rPr lang="en-US" sz="2000" i="1" baseline="-25000" dirty="0" err="1" smtClean="0">
                <a:latin typeface="Calibri" pitchFamily="34" charset="0"/>
              </a:rPr>
              <a:t>i</a:t>
            </a:r>
            <a:r>
              <a:rPr lang="ru-RU" sz="2000" i="1" baseline="-25000" dirty="0" smtClean="0">
                <a:latin typeface="Calibri" pitchFamily="34" charset="0"/>
              </a:rPr>
              <a:t>+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dirty="0" smtClean="0">
                <a:latin typeface="Calibri" pitchFamily="34" charset="0"/>
              </a:rPr>
              <a:t> являются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сыновьями элемента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en-US" sz="2000" i="1" baseline="-25000" dirty="0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. </a:t>
            </a:r>
            <a:endParaRPr lang="en-US" sz="2000" i="1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Элемент в любом узле численно не меньше всех своих потомков, а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вершина полной пирамиды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содержит максимальный элемент всей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последовательности. </a:t>
            </a:r>
            <a:endParaRPr lang="en-US" sz="2000" dirty="0" smtClean="0">
              <a:latin typeface="Calibri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4500562" y="3214686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000760" y="6000768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14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500694" y="6000768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13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786314" y="6000768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12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214810" y="6000768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11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00430" y="6000768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b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643174" y="6000768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6715140" y="6000768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15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1857356" y="6000768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357950" y="5000636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5143504" y="5000636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3857620" y="5000636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2357422" y="5000636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5643570" y="4143380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3286116" y="4071942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Прямая соединительная линия 19"/>
          <p:cNvCxnSpPr>
            <a:stCxn id="16" idx="3"/>
            <a:endCxn id="12" idx="0"/>
          </p:cNvCxnSpPr>
          <p:nvPr/>
        </p:nvCxnSpPr>
        <p:spPr>
          <a:xfrm rot="5400000">
            <a:off x="1921397" y="5491509"/>
            <a:ext cx="695251" cy="32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3"/>
            <a:endCxn id="18" idx="7"/>
          </p:cNvCxnSpPr>
          <p:nvPr/>
        </p:nvCxnSpPr>
        <p:spPr>
          <a:xfrm rot="5400000">
            <a:off x="3841030" y="3391486"/>
            <a:ext cx="604684" cy="86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5" idx="3"/>
            <a:endCxn id="9" idx="0"/>
          </p:cNvCxnSpPr>
          <p:nvPr/>
        </p:nvCxnSpPr>
        <p:spPr>
          <a:xfrm rot="5400000">
            <a:off x="3493033" y="5562947"/>
            <a:ext cx="695251" cy="18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16" idx="5"/>
            <a:endCxn id="10" idx="0"/>
          </p:cNvCxnSpPr>
          <p:nvPr/>
        </p:nvCxnSpPr>
        <p:spPr>
          <a:xfrm rot="16200000" flipH="1">
            <a:off x="2491106" y="5598666"/>
            <a:ext cx="695251" cy="108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15" idx="5"/>
            <a:endCxn id="8" idx="0"/>
          </p:cNvCxnSpPr>
          <p:nvPr/>
        </p:nvCxnSpPr>
        <p:spPr>
          <a:xfrm rot="16200000" flipH="1">
            <a:off x="4027023" y="5562947"/>
            <a:ext cx="695251" cy="18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8" idx="3"/>
            <a:endCxn id="16" idx="0"/>
          </p:cNvCxnSpPr>
          <p:nvPr/>
        </p:nvCxnSpPr>
        <p:spPr>
          <a:xfrm rot="5400000">
            <a:off x="2671496" y="4312782"/>
            <a:ext cx="623813" cy="751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8" idx="5"/>
            <a:endCxn id="15" idx="0"/>
          </p:cNvCxnSpPr>
          <p:nvPr/>
        </p:nvCxnSpPr>
        <p:spPr>
          <a:xfrm rot="16200000" flipH="1">
            <a:off x="3598395" y="4491377"/>
            <a:ext cx="623813" cy="394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13" idx="5"/>
            <a:endCxn id="11" idx="0"/>
          </p:cNvCxnSpPr>
          <p:nvPr/>
        </p:nvCxnSpPr>
        <p:spPr>
          <a:xfrm rot="16200000" flipH="1">
            <a:off x="6527353" y="5562947"/>
            <a:ext cx="695251" cy="18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17" idx="5"/>
            <a:endCxn id="13" idx="0"/>
          </p:cNvCxnSpPr>
          <p:nvPr/>
        </p:nvCxnSpPr>
        <p:spPr>
          <a:xfrm rot="16200000" flipH="1">
            <a:off x="6063006" y="4455658"/>
            <a:ext cx="552375" cy="53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13" idx="3"/>
            <a:endCxn id="5" idx="0"/>
          </p:cNvCxnSpPr>
          <p:nvPr/>
        </p:nvCxnSpPr>
        <p:spPr>
          <a:xfrm rot="5400000">
            <a:off x="5993363" y="5562947"/>
            <a:ext cx="695251" cy="18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14" idx="5"/>
            <a:endCxn id="6" idx="0"/>
          </p:cNvCxnSpPr>
          <p:nvPr/>
        </p:nvCxnSpPr>
        <p:spPr>
          <a:xfrm rot="16200000" flipH="1">
            <a:off x="5312907" y="5562947"/>
            <a:ext cx="695251" cy="18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14" idx="3"/>
            <a:endCxn id="7" idx="0"/>
          </p:cNvCxnSpPr>
          <p:nvPr/>
        </p:nvCxnSpPr>
        <p:spPr>
          <a:xfrm rot="5400000">
            <a:off x="4778917" y="5562947"/>
            <a:ext cx="695251" cy="18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17" idx="3"/>
            <a:endCxn id="14" idx="0"/>
          </p:cNvCxnSpPr>
          <p:nvPr/>
        </p:nvCxnSpPr>
        <p:spPr>
          <a:xfrm rot="5400000">
            <a:off x="5278983" y="4562815"/>
            <a:ext cx="552375" cy="32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4" idx="5"/>
            <a:endCxn id="17" idx="1"/>
          </p:cNvCxnSpPr>
          <p:nvPr/>
        </p:nvCxnSpPr>
        <p:spPr>
          <a:xfrm rot="16200000" flipH="1">
            <a:off x="4984038" y="3462924"/>
            <a:ext cx="676122" cy="78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0"/>
            <a:ext cx="7934350" cy="511156"/>
          </a:xfrm>
        </p:spPr>
        <p:txBody>
          <a:bodyPr>
            <a:noAutofit/>
          </a:bodyPr>
          <a:lstStyle/>
          <a:p>
            <a:r>
              <a:rPr lang="ru-RU" sz="3200" dirty="0" smtClean="0"/>
              <a:t>Пример полной пирамиды при </a:t>
            </a:r>
            <a:r>
              <a:rPr lang="en-US" sz="3200" i="1" dirty="0" smtClean="0"/>
              <a:t>n</a:t>
            </a:r>
            <a:r>
              <a:rPr lang="en-US" sz="3200" dirty="0" smtClean="0"/>
              <a:t>=12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500042"/>
            <a:ext cx="7862912" cy="3429024"/>
          </a:xfrm>
        </p:spPr>
        <p:txBody>
          <a:bodyPr/>
          <a:lstStyle/>
          <a:p>
            <a:pPr>
              <a:buNone/>
            </a:pPr>
            <a:r>
              <a:rPr lang="ru-RU" sz="2000" dirty="0" smtClean="0">
                <a:latin typeface="Calibri" pitchFamily="34" charset="0"/>
              </a:rPr>
              <a:t>Если число элементов в полной пирамиде не равно 2</a:t>
            </a:r>
            <a:r>
              <a:rPr lang="en-US" sz="2000" i="1" dirty="0" smtClean="0">
                <a:latin typeface="Calibri" pitchFamily="34" charset="0"/>
              </a:rPr>
              <a:t>k</a:t>
            </a:r>
            <a:r>
              <a:rPr lang="ru-RU" sz="2000" i="1" dirty="0" smtClean="0">
                <a:latin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</a:rPr>
              <a:t>1,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самый нижний уровень дерева будет неполным: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недостающих сыновей можно достроить, добавив в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пирамиду несколько заключительных «минимальных»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элементов «</a:t>
            </a:r>
            <a:r>
              <a:rPr lang="en-US" sz="2000" dirty="0" smtClean="0">
                <a:latin typeface="Calibri" pitchFamily="34" charset="0"/>
              </a:rPr>
              <a:t>0</a:t>
            </a:r>
            <a:r>
              <a:rPr lang="ru-RU" sz="2000" dirty="0" smtClean="0">
                <a:latin typeface="Calibri" pitchFamily="34" charset="0"/>
              </a:rPr>
              <a:t>», не нарушающих условия пирамиды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  <a:p>
            <a:pPr>
              <a:buNone/>
            </a:pPr>
            <a:r>
              <a:rPr lang="ru-RU" sz="2000" dirty="0" smtClean="0">
                <a:latin typeface="Calibri" pitchFamily="34" charset="0"/>
              </a:rPr>
              <a:t>Последовательность, упорядоченная по убыванию, является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полной пирамидой.</a:t>
            </a:r>
          </a:p>
          <a:p>
            <a:pPr>
              <a:buNone/>
            </a:pPr>
            <a:r>
              <a:rPr lang="ru-RU" sz="2000" dirty="0" smtClean="0">
                <a:latin typeface="Calibri" pitchFamily="34" charset="0"/>
              </a:rPr>
              <a:t>Например, последовательность из 12 элементов </a:t>
            </a:r>
            <a:endParaRPr lang="en-US" sz="2000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2000" dirty="0" smtClean="0">
                <a:latin typeface="Calibri" pitchFamily="34" charset="0"/>
              </a:rPr>
              <a:t>		</a:t>
            </a:r>
            <a:r>
              <a:rPr lang="ru-RU" sz="2000" dirty="0" smtClean="0">
                <a:latin typeface="Calibri" pitchFamily="34" charset="0"/>
              </a:rPr>
              <a:t>12, 11, 7, 8, 10, 6, 3, 2, 1, 5, 9, 4 </a:t>
            </a:r>
            <a:endParaRPr lang="en-US" sz="2000" dirty="0" smtClean="0">
              <a:latin typeface="Calibri" pitchFamily="34" charset="0"/>
            </a:endParaRPr>
          </a:p>
          <a:p>
            <a:pPr>
              <a:buNone/>
            </a:pPr>
            <a:r>
              <a:rPr lang="ru-RU" sz="2000" dirty="0" smtClean="0">
                <a:latin typeface="Calibri" pitchFamily="34" charset="0"/>
              </a:rPr>
              <a:t>является полной пирамидой с вершиной 12. </a:t>
            </a:r>
            <a:endParaRPr lang="en-US" sz="2000" dirty="0" smtClean="0">
              <a:latin typeface="Calibri" pitchFamily="34" charset="0"/>
            </a:endParaRP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4500562" y="3857628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12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143636" y="6072206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500694" y="600076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786314" y="600076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214810" y="600076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500430" y="600076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bIns="3600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786050" y="600076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6858016" y="6072206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2000232" y="6000768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429388" y="5214950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5286380" y="5214950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3857620" y="5143512"/>
            <a:ext cx="500066" cy="4286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2571736" y="5143512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5715008" y="4286256"/>
            <a:ext cx="500066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3357554" y="4357694"/>
            <a:ext cx="500066" cy="357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11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Прямая соединительная линия 18"/>
          <p:cNvCxnSpPr>
            <a:stCxn id="16" idx="3"/>
            <a:endCxn id="12" idx="0"/>
          </p:cNvCxnSpPr>
          <p:nvPr/>
        </p:nvCxnSpPr>
        <p:spPr>
          <a:xfrm rot="5400000">
            <a:off x="2171430" y="5527228"/>
            <a:ext cx="552375" cy="394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4" idx="3"/>
            <a:endCxn id="18" idx="7"/>
          </p:cNvCxnSpPr>
          <p:nvPr/>
        </p:nvCxnSpPr>
        <p:spPr>
          <a:xfrm rot="5400000">
            <a:off x="4055344" y="3891552"/>
            <a:ext cx="247494" cy="78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5" idx="3"/>
            <a:endCxn id="9" idx="0"/>
          </p:cNvCxnSpPr>
          <p:nvPr/>
        </p:nvCxnSpPr>
        <p:spPr>
          <a:xfrm rot="5400000">
            <a:off x="3594959" y="5664873"/>
            <a:ext cx="491399" cy="18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6" idx="5"/>
            <a:endCxn id="10" idx="0"/>
          </p:cNvCxnSpPr>
          <p:nvPr/>
        </p:nvCxnSpPr>
        <p:spPr>
          <a:xfrm rot="16200000" flipH="1">
            <a:off x="2741139" y="5705823"/>
            <a:ext cx="552375" cy="3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15" idx="5"/>
            <a:endCxn id="8" idx="0"/>
          </p:cNvCxnSpPr>
          <p:nvPr/>
        </p:nvCxnSpPr>
        <p:spPr>
          <a:xfrm rot="16200000" flipH="1">
            <a:off x="4128949" y="5664873"/>
            <a:ext cx="491399" cy="18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18" idx="3"/>
            <a:endCxn id="16" idx="0"/>
          </p:cNvCxnSpPr>
          <p:nvPr/>
        </p:nvCxnSpPr>
        <p:spPr>
          <a:xfrm rot="5400000">
            <a:off x="2885810" y="4598534"/>
            <a:ext cx="480937" cy="609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8" idx="5"/>
            <a:endCxn id="15" idx="0"/>
          </p:cNvCxnSpPr>
          <p:nvPr/>
        </p:nvCxnSpPr>
        <p:spPr>
          <a:xfrm rot="16200000" flipH="1">
            <a:off x="3705552" y="4741410"/>
            <a:ext cx="480937" cy="32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13" idx="5"/>
            <a:endCxn id="11" idx="0"/>
          </p:cNvCxnSpPr>
          <p:nvPr/>
        </p:nvCxnSpPr>
        <p:spPr>
          <a:xfrm rot="16200000" flipH="1">
            <a:off x="6736436" y="5700592"/>
            <a:ext cx="491399" cy="25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17" idx="5"/>
            <a:endCxn id="13" idx="0"/>
          </p:cNvCxnSpPr>
          <p:nvPr/>
        </p:nvCxnSpPr>
        <p:spPr>
          <a:xfrm rot="16200000" flipH="1">
            <a:off x="6159701" y="4695229"/>
            <a:ext cx="501861" cy="537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3" idx="3"/>
            <a:endCxn id="5" idx="0"/>
          </p:cNvCxnSpPr>
          <p:nvPr/>
        </p:nvCxnSpPr>
        <p:spPr>
          <a:xfrm rot="5400000">
            <a:off x="6202446" y="5772030"/>
            <a:ext cx="491399" cy="108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14" idx="5"/>
            <a:endCxn id="6" idx="0"/>
          </p:cNvCxnSpPr>
          <p:nvPr/>
        </p:nvCxnSpPr>
        <p:spPr>
          <a:xfrm rot="16200000" flipH="1">
            <a:off x="5521990" y="5772030"/>
            <a:ext cx="419961" cy="37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14" idx="3"/>
            <a:endCxn id="7" idx="0"/>
          </p:cNvCxnSpPr>
          <p:nvPr/>
        </p:nvCxnSpPr>
        <p:spPr>
          <a:xfrm rot="5400000">
            <a:off x="4988000" y="5629154"/>
            <a:ext cx="419961" cy="323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17" idx="3"/>
            <a:endCxn id="14" idx="0"/>
          </p:cNvCxnSpPr>
          <p:nvPr/>
        </p:nvCxnSpPr>
        <p:spPr>
          <a:xfrm rot="5400000">
            <a:off x="5411397" y="4838105"/>
            <a:ext cx="501861" cy="25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4" idx="5"/>
            <a:endCxn id="17" idx="1"/>
          </p:cNvCxnSpPr>
          <p:nvPr/>
        </p:nvCxnSpPr>
        <p:spPr>
          <a:xfrm rot="16200000" flipH="1">
            <a:off x="5259328" y="3830576"/>
            <a:ext cx="196980" cy="860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142852"/>
            <a:ext cx="7499350" cy="439718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Идея метода пирамидальной сортировки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2976" y="642918"/>
            <a:ext cx="7791474" cy="6215082"/>
          </a:xfrm>
        </p:spPr>
        <p:txBody>
          <a:bodyPr/>
          <a:lstStyle/>
          <a:p>
            <a:pPr marL="596900" indent="-514350">
              <a:buFont typeface="+mj-lt"/>
              <a:buAutoNum type="arabicPeriod"/>
            </a:pPr>
            <a:r>
              <a:rPr lang="ru-RU" sz="2000" dirty="0" smtClean="0">
                <a:latin typeface="Calibri" pitchFamily="34" charset="0"/>
              </a:rPr>
              <a:t>Подготовка к сортировке: входная неупорядоченная последовательность перестраивается в пирамиду.</a:t>
            </a:r>
          </a:p>
          <a:p>
            <a:pPr marL="596900" indent="-514350">
              <a:buFont typeface="+mj-lt"/>
              <a:buAutoNum type="arabicPeriod"/>
            </a:pPr>
            <a:r>
              <a:rPr lang="ru-RU" sz="2000" dirty="0" smtClean="0">
                <a:latin typeface="Calibri" pitchFamily="34" charset="0"/>
              </a:rPr>
              <a:t>Сортировка: входная и готовая последовательности хранятся в одном массиве, причем готовая последовательность формируется </a:t>
            </a:r>
            <a:r>
              <a:rPr lang="ru-RU" sz="2000" i="1" dirty="0" smtClean="0">
                <a:latin typeface="Calibri" pitchFamily="34" charset="0"/>
              </a:rPr>
              <a:t>в хвосте </a:t>
            </a:r>
            <a:r>
              <a:rPr lang="ru-RU" sz="2000" dirty="0" smtClean="0">
                <a:latin typeface="Calibri" pitchFamily="34" charset="0"/>
              </a:rPr>
              <a:t>массива, а входная остается в начале массива.</a:t>
            </a:r>
          </a:p>
          <a:p>
            <a:pPr marL="596900" indent="-514350">
              <a:buNone/>
            </a:pP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Основой реализации метода является следующая процедура </a:t>
            </a:r>
            <a:r>
              <a:rPr lang="ru-RU" sz="2000" i="1" dirty="0" smtClean="0">
                <a:solidFill>
                  <a:srgbClr val="FF0000"/>
                </a:solidFill>
                <a:latin typeface="Calibri" pitchFamily="34" charset="0"/>
              </a:rPr>
              <a:t>просеивания</a:t>
            </a:r>
            <a:r>
              <a:rPr lang="ru-RU" sz="2000" i="1" dirty="0" smtClean="0">
                <a:latin typeface="Calibri" pitchFamily="34" charset="0"/>
              </a:rPr>
              <a:t>. 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Пусть в последовательности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i="1" dirty="0" smtClean="0">
                <a:latin typeface="Calibri" pitchFamily="34" charset="0"/>
              </a:rPr>
              <a:t>, ..., </a:t>
            </a:r>
            <a:r>
              <a:rPr lang="en-US" sz="2000" i="1" dirty="0" err="1" smtClean="0">
                <a:latin typeface="Calibri" pitchFamily="34" charset="0"/>
              </a:rPr>
              <a:t>h</a:t>
            </a:r>
            <a:r>
              <a:rPr lang="en-US" sz="2000" i="1" baseline="-25000" dirty="0" err="1" smtClean="0">
                <a:latin typeface="Calibri" pitchFamily="34" charset="0"/>
              </a:rPr>
              <a:t>n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элементы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en-US" sz="2000" baseline="-25000" dirty="0" smtClean="0">
                <a:latin typeface="Calibri" pitchFamily="34" charset="0"/>
              </a:rPr>
              <a:t>i</a:t>
            </a:r>
            <a:r>
              <a:rPr lang="ru-RU" sz="2000" baseline="-25000" dirty="0" smtClean="0">
                <a:latin typeface="Calibri" pitchFamily="34" charset="0"/>
              </a:rPr>
              <a:t>+1</a:t>
            </a:r>
            <a:r>
              <a:rPr lang="ru-RU" sz="2000" i="1" dirty="0" smtClean="0">
                <a:latin typeface="Calibri" pitchFamily="34" charset="0"/>
              </a:rPr>
              <a:t>, ..., </a:t>
            </a:r>
            <a:r>
              <a:rPr lang="en-US" sz="2000" i="1" dirty="0" err="1" smtClean="0">
                <a:latin typeface="Calibri" pitchFamily="34" charset="0"/>
              </a:rPr>
              <a:t>h</a:t>
            </a:r>
            <a:r>
              <a:rPr lang="en-US" sz="2000" i="1" baseline="-25000" dirty="0" err="1" smtClean="0">
                <a:latin typeface="Calibri" pitchFamily="34" charset="0"/>
              </a:rPr>
              <a:t>n</a:t>
            </a:r>
            <a:r>
              <a:rPr lang="en-US" sz="2000" baseline="-25000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уже образуют пирамиды. 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Требуется перестроить последовательность так, чтобы пирамиду образовывал элемент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en-US" sz="2000" i="1" baseline="-25000" dirty="0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.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На каждой итерации цикла наибольший из трех элементов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en-US" sz="2000" i="1" baseline="-25000" dirty="0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,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ru-RU" sz="2000" baseline="-25000" dirty="0" smtClean="0">
                <a:latin typeface="Calibri" pitchFamily="34" charset="0"/>
              </a:rPr>
              <a:t>2</a:t>
            </a:r>
            <a:r>
              <a:rPr lang="ru-RU" sz="2000" i="1" baseline="-25000" dirty="0" smtClean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000" i="1" baseline="-25000" dirty="0" err="1" smtClean="0">
                <a:latin typeface="Calibri" pitchFamily="34" charset="0"/>
              </a:rPr>
              <a:t>i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и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ru-RU" sz="2000" baseline="-25000" dirty="0" smtClean="0">
                <a:latin typeface="Calibri" pitchFamily="34" charset="0"/>
              </a:rPr>
              <a:t>2</a:t>
            </a:r>
            <a:r>
              <a:rPr lang="ru-RU" sz="2000" i="1" baseline="-25000" dirty="0" smtClean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000" i="1" baseline="-25000" dirty="0" err="1" smtClean="0">
                <a:latin typeface="Calibri" pitchFamily="34" charset="0"/>
              </a:rPr>
              <a:t>i</a:t>
            </a:r>
            <a:r>
              <a:rPr lang="ru-RU" sz="2000" i="1" baseline="-25000" dirty="0" smtClean="0">
                <a:latin typeface="Calibri" pitchFamily="34" charset="0"/>
              </a:rPr>
              <a:t>+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dirty="0" smtClean="0">
                <a:latin typeface="Calibri" pitchFamily="34" charset="0"/>
              </a:rPr>
              <a:t> путем обмена оказывается в корне текущего поддерева, что обеспечивает истинность условий пирамиды в этом корне. </a:t>
            </a: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Если при этом изменяется корень левого или правого поддерева, то просеивание продолжается для него.</a:t>
            </a:r>
            <a:endParaRPr lang="ru-RU" sz="2000" i="1" dirty="0" smtClean="0">
              <a:latin typeface="Calibri" pitchFamily="34" charset="0"/>
            </a:endParaRPr>
          </a:p>
          <a:p>
            <a:pPr marL="596900" indent="-514350">
              <a:buNone/>
            </a:pPr>
            <a:endParaRPr lang="ru-RU" sz="2000" dirty="0" smtClean="0">
              <a:latin typeface="Calibri" pitchFamily="34" charset="0"/>
            </a:endParaRPr>
          </a:p>
          <a:p>
            <a:pPr marL="596900" indent="-514350">
              <a:buFont typeface="+mj-lt"/>
              <a:buAutoNum type="arabicPeriod"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36828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Построение пирамиды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2976" y="1428736"/>
            <a:ext cx="7720036" cy="3857652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 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  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  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  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  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  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  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Шаг 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=5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52   81   42   23  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76   91   63   37   </a:t>
            </a:r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Шаг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=4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52   81   42  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20   76   91   </a:t>
            </a:r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63   37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Шаг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3,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=3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52   81  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63   20   </a:t>
            </a:r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76   91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23   37   11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Шаг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4,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52  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81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91   </a:t>
            </a:r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63   20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76   42   23   37   11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Шаг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5,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81   91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63   20   </a:t>
            </a:r>
            <a:r>
              <a:rPr lang="en-US" sz="2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76   42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23   37   11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Выход: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91   81   76   63   20   52   42   23   37   11</a:t>
            </a:r>
            <a:endParaRPr lang="ru-RU" sz="2000" dirty="0"/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4643438" y="2214554"/>
            <a:ext cx="2286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4286248" y="2571744"/>
            <a:ext cx="164306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3786182" y="2928934"/>
            <a:ext cx="1285875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3357554" y="3357562"/>
            <a:ext cx="714375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000364" y="3714752"/>
            <a:ext cx="28575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3929058" y="3714752"/>
            <a:ext cx="1143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76" y="142852"/>
            <a:ext cx="7791474" cy="42862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Сортировка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642918"/>
            <a:ext cx="7934350" cy="6215082"/>
          </a:xfrm>
        </p:spPr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На каждом шаге сортировки первый элемент массива</a:t>
            </a:r>
            <a:r>
              <a:rPr lang="en-US" sz="2000" dirty="0" smtClean="0">
                <a:latin typeface="Calibri" pitchFamily="34" charset="0"/>
              </a:rPr>
              <a:t>,</a:t>
            </a:r>
            <a:r>
              <a:rPr lang="ru-RU" sz="2000" dirty="0" smtClean="0">
                <a:latin typeface="Calibri" pitchFamily="34" charset="0"/>
              </a:rPr>
              <a:t> т. е. максимальный элемент пирамиды, переносится в начало готовой последовательности путем обмена с последним элементом пирамиды, занимающим его место. </a:t>
            </a: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Затем остаток входной последовательности вновь перестраивается в пирамиду, обеспечивая корректность следующего шага.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В начале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dirty="0" smtClean="0">
                <a:latin typeface="Calibri" pitchFamily="34" charset="0"/>
              </a:rPr>
              <a:t>-го шага элементы </a:t>
            </a:r>
            <a:r>
              <a:rPr lang="en-US" sz="2000" i="1" dirty="0" smtClean="0">
                <a:latin typeface="Calibri" pitchFamily="34" charset="0"/>
              </a:rPr>
              <a:t>a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dirty="0" smtClean="0">
                <a:latin typeface="Calibri" pitchFamily="34" charset="0"/>
              </a:rPr>
              <a:t>, .., </a:t>
            </a:r>
            <a:r>
              <a:rPr lang="en-US" sz="2000" i="1" dirty="0" err="1" smtClean="0">
                <a:latin typeface="Calibri" pitchFamily="34" charset="0"/>
              </a:rPr>
              <a:t>a</a:t>
            </a:r>
            <a:r>
              <a:rPr lang="en-US" sz="2000" i="1" baseline="-25000" dirty="0" err="1" smtClean="0">
                <a:latin typeface="Calibri" pitchFamily="34" charset="0"/>
              </a:rPr>
              <a:t>i</a:t>
            </a:r>
            <a:r>
              <a:rPr lang="ru-RU" sz="2000" dirty="0" smtClean="0">
                <a:latin typeface="Calibri" pitchFamily="34" charset="0"/>
              </a:rPr>
              <a:t>, по предположению,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хранят входную последовательность как пирамиду, а </a:t>
            </a:r>
            <a:r>
              <a:rPr lang="en-US" sz="2000" i="1" dirty="0" err="1" smtClean="0">
                <a:latin typeface="Calibri" pitchFamily="34" charset="0"/>
              </a:rPr>
              <a:t>a</a:t>
            </a:r>
            <a:r>
              <a:rPr lang="en-US" sz="2000" i="1" baseline="-25000" dirty="0" err="1" smtClean="0">
                <a:latin typeface="Calibri" pitchFamily="34" charset="0"/>
              </a:rPr>
              <a:t>i</a:t>
            </a:r>
            <a:r>
              <a:rPr lang="ru-RU" sz="2000" baseline="-25000" dirty="0" smtClean="0">
                <a:latin typeface="Calibri" pitchFamily="34" charset="0"/>
              </a:rPr>
              <a:t>+1</a:t>
            </a:r>
            <a:r>
              <a:rPr lang="ru-RU" sz="2000" dirty="0" smtClean="0">
                <a:latin typeface="Calibri" pitchFamily="34" charset="0"/>
              </a:rPr>
              <a:t>, .., </a:t>
            </a:r>
            <a:r>
              <a:rPr lang="en-US" sz="2000" i="1" dirty="0" err="1" smtClean="0">
                <a:latin typeface="Calibri" pitchFamily="34" charset="0"/>
              </a:rPr>
              <a:t>a</a:t>
            </a:r>
            <a:r>
              <a:rPr lang="en-US" sz="2000" i="1" baseline="-25000" dirty="0" err="1" smtClean="0">
                <a:latin typeface="Calibri" pitchFamily="34" charset="0"/>
              </a:rPr>
              <a:t>N</a:t>
            </a:r>
            <a:r>
              <a:rPr lang="en-US" sz="2000" dirty="0" smtClean="0">
                <a:latin typeface="Calibri" pitchFamily="34" charset="0"/>
              </a:rPr>
              <a:t>  </a:t>
            </a:r>
            <a:r>
              <a:rPr lang="ru-RU" sz="2000" dirty="0" smtClean="0">
                <a:latin typeface="Calibri" pitchFamily="34" charset="0"/>
              </a:rPr>
              <a:t>– упорядоченную по возрастанию готовую последовательность (изначально пустую).</a:t>
            </a: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На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dirty="0" smtClean="0">
                <a:latin typeface="Calibri" pitchFamily="34" charset="0"/>
              </a:rPr>
              <a:t>-м шаге текущий максимальный элемент пирамиды </a:t>
            </a:r>
            <a:r>
              <a:rPr lang="ru-RU" sz="2000" i="1" dirty="0" smtClean="0">
                <a:latin typeface="Calibri" pitchFamily="34" charset="0"/>
              </a:rPr>
              <a:t>а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dirty="0" smtClean="0">
                <a:latin typeface="Calibri" pitchFamily="34" charset="0"/>
              </a:rPr>
              <a:t> обменивается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 с </a:t>
            </a:r>
            <a:r>
              <a:rPr lang="ru-RU" sz="2000" i="1" dirty="0" smtClean="0">
                <a:latin typeface="Calibri" pitchFamily="34" charset="0"/>
              </a:rPr>
              <a:t>а</a:t>
            </a:r>
            <a:r>
              <a:rPr lang="en-US" sz="2000" i="1" baseline="-25000" dirty="0" err="1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, </a:t>
            </a:r>
            <a:r>
              <a:rPr lang="ru-RU" sz="2000" dirty="0" smtClean="0">
                <a:latin typeface="Calibri" pitchFamily="34" charset="0"/>
              </a:rPr>
              <a:t>становясь началом новой готовой последовательности, где он будет новым минимальным элементом. 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Входная последовательность (пирамида) при этом претерпевает два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изменения: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— она теряет последний элемент, что не нарушает условий пирамиды ни в одном узле;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— ее первый элемент становится произвольным, что может нарушать условие пирамиды только в первом узле.</a:t>
            </a: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439718"/>
          </a:xfrm>
        </p:spPr>
        <p:txBody>
          <a:bodyPr>
            <a:noAutofit/>
          </a:bodyPr>
          <a:lstStyle/>
          <a:p>
            <a:r>
              <a:rPr lang="ru-RU" sz="3200" dirty="0" smtClean="0"/>
              <a:t>Сортировка, продолжение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Таким образом, для новой входной последовательности </a:t>
            </a: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en-US" sz="2000" i="1" dirty="0" smtClean="0">
                <a:latin typeface="Calibri" pitchFamily="34" charset="0"/>
              </a:rPr>
              <a:t>			a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dirty="0" smtClean="0">
                <a:latin typeface="Calibri" pitchFamily="34" charset="0"/>
              </a:rPr>
              <a:t>, ..., </a:t>
            </a:r>
            <a:r>
              <a:rPr lang="en-US" sz="2000" i="1" dirty="0" err="1" smtClean="0">
                <a:latin typeface="Calibri" pitchFamily="34" charset="0"/>
              </a:rPr>
              <a:t>a</a:t>
            </a:r>
            <a:r>
              <a:rPr lang="en-US" sz="2000" i="1" baseline="-25000" dirty="0" err="1" smtClean="0">
                <a:latin typeface="Calibri" pitchFamily="34" charset="0"/>
              </a:rPr>
              <a:t>i</a:t>
            </a:r>
            <a:r>
              <a:rPr lang="ru-RU" sz="2000" baseline="-25000" dirty="0" smtClean="0">
                <a:latin typeface="Calibri" pitchFamily="34" charset="0"/>
              </a:rPr>
              <a:t>-1</a:t>
            </a:r>
            <a:r>
              <a:rPr lang="ru-RU" sz="2000" dirty="0" smtClean="0">
                <a:latin typeface="Calibri" pitchFamily="34" charset="0"/>
              </a:rPr>
              <a:t> </a:t>
            </a: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условия пирамиды выполнены для всех элементов, кроме первого. </a:t>
            </a: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Применение процедуры просеивания к </a:t>
            </a:r>
            <a:r>
              <a:rPr lang="en-US" sz="2000" i="1" dirty="0" smtClean="0">
                <a:latin typeface="Calibri" pitchFamily="34" charset="0"/>
              </a:rPr>
              <a:t>a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восстанавливает полную пирамиду в </a:t>
            </a:r>
            <a:r>
              <a:rPr lang="en-US" sz="2000" i="1" dirty="0" smtClean="0">
                <a:latin typeface="Calibri" pitchFamily="34" charset="0"/>
              </a:rPr>
              <a:t>a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dirty="0" smtClean="0">
                <a:latin typeface="Calibri" pitchFamily="34" charset="0"/>
              </a:rPr>
              <a:t>, ..., </a:t>
            </a:r>
            <a:r>
              <a:rPr lang="en-US" sz="2000" i="1" dirty="0" err="1" smtClean="0">
                <a:latin typeface="Calibri" pitchFamily="34" charset="0"/>
              </a:rPr>
              <a:t>a</a:t>
            </a:r>
            <a:r>
              <a:rPr lang="en-US" sz="2000" i="1" baseline="-25000" dirty="0" err="1" smtClean="0">
                <a:latin typeface="Calibri" pitchFamily="34" charset="0"/>
              </a:rPr>
              <a:t>i</a:t>
            </a:r>
            <a:r>
              <a:rPr lang="ru-RU" sz="2000" baseline="-25000" dirty="0" smtClean="0">
                <a:latin typeface="Calibri" pitchFamily="34" charset="0"/>
              </a:rPr>
              <a:t>-1</a:t>
            </a:r>
            <a:r>
              <a:rPr lang="ru-RU" sz="2000" dirty="0" smtClean="0">
                <a:latin typeface="Calibri" pitchFamily="34" charset="0"/>
              </a:rPr>
              <a:t>, что обеспечивает условия осуществимости следующего шага.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071538" y="135528"/>
          <a:ext cx="5786482" cy="6722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207"/>
                <a:gridCol w="482207"/>
                <a:gridCol w="464346"/>
                <a:gridCol w="500068"/>
                <a:gridCol w="482207"/>
                <a:gridCol w="482207"/>
                <a:gridCol w="482207"/>
                <a:gridCol w="421953"/>
                <a:gridCol w="542459"/>
                <a:gridCol w="446485"/>
                <a:gridCol w="517929"/>
                <a:gridCol w="482207"/>
              </a:tblGrid>
              <a:tr h="327948">
                <a:tc>
                  <a:txBody>
                    <a:bodyPr/>
                    <a:lstStyle/>
                    <a:p>
                      <a:endParaRPr lang="ru-RU" sz="16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a</a:t>
                      </a:r>
                      <a:r>
                        <a:rPr lang="ru-RU" sz="1600" baseline="-25000" dirty="0" smtClean="0"/>
                        <a:t>1</a:t>
                      </a:r>
                      <a:endParaRPr lang="ru-RU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a</a:t>
                      </a:r>
                      <a:r>
                        <a:rPr lang="en-US" sz="1600" i="0" baseline="-25000" dirty="0" smtClean="0"/>
                        <a:t>2</a:t>
                      </a:r>
                      <a:endParaRPr lang="ru-RU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a</a:t>
                      </a:r>
                      <a:r>
                        <a:rPr lang="en-US" sz="1600" i="0" baseline="-25000" dirty="0" smtClean="0"/>
                        <a:t>3</a:t>
                      </a:r>
                      <a:endParaRPr lang="ru-RU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a</a:t>
                      </a:r>
                      <a:r>
                        <a:rPr lang="en-US" sz="1600" i="0" baseline="-25000" dirty="0" smtClean="0"/>
                        <a:t>4</a:t>
                      </a:r>
                      <a:endParaRPr lang="ru-RU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a</a:t>
                      </a:r>
                      <a:r>
                        <a:rPr lang="en-US" sz="1600" i="0" baseline="-25000" dirty="0" smtClean="0"/>
                        <a:t>5</a:t>
                      </a:r>
                      <a:endParaRPr lang="ru-RU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a</a:t>
                      </a:r>
                      <a:r>
                        <a:rPr lang="en-US" sz="1600" i="0" baseline="-25000" dirty="0" smtClean="0"/>
                        <a:t>6</a:t>
                      </a:r>
                      <a:endParaRPr lang="ru-RU" sz="1600" dirty="0"/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a</a:t>
                      </a:r>
                      <a:r>
                        <a:rPr lang="en-US" sz="1600" i="0" baseline="-25000" dirty="0" smtClean="0"/>
                        <a:t>7</a:t>
                      </a:r>
                      <a:endParaRPr lang="ru-RU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a</a:t>
                      </a:r>
                      <a:r>
                        <a:rPr lang="en-US" sz="1600" i="0" baseline="-25000" dirty="0" smtClean="0"/>
                        <a:t>8</a:t>
                      </a:r>
                      <a:endParaRPr lang="ru-RU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a</a:t>
                      </a:r>
                      <a:r>
                        <a:rPr lang="en-US" sz="1600" i="0" baseline="-25000" dirty="0" smtClean="0"/>
                        <a:t>9</a:t>
                      </a:r>
                      <a:endParaRPr lang="ru-RU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a</a:t>
                      </a:r>
                      <a:r>
                        <a:rPr lang="en-US" sz="1600" i="0" baseline="-25000" dirty="0" smtClean="0"/>
                        <a:t>10</a:t>
                      </a:r>
                      <a:endParaRPr lang="ru-RU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44">
                <a:tc>
                  <a:txBody>
                    <a:bodyPr/>
                    <a:lstStyle/>
                    <a:p>
                      <a:r>
                        <a:rPr lang="en-US" sz="14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sz="14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10:</a:t>
                      </a:r>
                      <a:endParaRPr lang="ru-RU" sz="14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76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11|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44">
                <a:tc>
                  <a:txBody>
                    <a:bodyPr/>
                    <a:lstStyle/>
                    <a:p>
                      <a:endParaRPr lang="ru-RU" sz="16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6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  <a:endParaRPr lang="ru-RU" sz="16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76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ru-RU" sz="16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ru-RU" sz="16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 =</a:t>
                      </a:r>
                      <a:r>
                        <a:rPr lang="en-US" sz="16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9:</a:t>
                      </a:r>
                      <a:endParaRPr lang="ru-RU" sz="16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76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44">
                <a:tc>
                  <a:txBody>
                    <a:bodyPr/>
                    <a:lstStyle/>
                    <a:p>
                      <a:endParaRPr lang="ru-RU" sz="16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6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</a:t>
                      </a:r>
                      <a:endParaRPr lang="ru-RU" sz="16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ru-RU" sz="16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sz="16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8:</a:t>
                      </a:r>
                      <a:endParaRPr lang="ru-RU" sz="16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76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44">
                <a:tc>
                  <a:txBody>
                    <a:bodyPr/>
                    <a:lstStyle/>
                    <a:p>
                      <a:endParaRPr lang="ru-RU" sz="16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ru-RU" sz="16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ru-RU" sz="16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76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44">
                <a:tc>
                  <a:txBody>
                    <a:bodyPr/>
                    <a:lstStyle/>
                    <a:p>
                      <a:r>
                        <a:rPr lang="en-US" sz="16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sz="16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7:</a:t>
                      </a:r>
                      <a:endParaRPr lang="ru-RU" sz="16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76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44">
                <a:tc>
                  <a:txBody>
                    <a:bodyPr/>
                    <a:lstStyle/>
                    <a:p>
                      <a:endParaRPr lang="ru-RU" sz="16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ru-RU" sz="16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ru-RU" sz="16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76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44">
                <a:tc>
                  <a:txBody>
                    <a:bodyPr/>
                    <a:lstStyle/>
                    <a:p>
                      <a:r>
                        <a:rPr lang="en-US" sz="16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sz="16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6:</a:t>
                      </a:r>
                      <a:endParaRPr lang="ru-RU" sz="16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76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44">
                <a:tc>
                  <a:txBody>
                    <a:bodyPr/>
                    <a:lstStyle/>
                    <a:p>
                      <a:endParaRPr lang="ru-RU" sz="16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6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76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sz="16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5:</a:t>
                      </a:r>
                      <a:endParaRPr lang="ru-RU" sz="1600" b="1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76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44">
                <a:tc>
                  <a:txBody>
                    <a:bodyPr/>
                    <a:lstStyle/>
                    <a:p>
                      <a:endParaRPr lang="ru-RU" sz="16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6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76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44">
                <a:tc>
                  <a:txBody>
                    <a:bodyPr/>
                    <a:lstStyle/>
                    <a:p>
                      <a:r>
                        <a:rPr lang="en-US" sz="16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sz="16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4:</a:t>
                      </a:r>
                      <a:endParaRPr lang="ru-RU" sz="16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76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44">
                <a:tc>
                  <a:txBody>
                    <a:bodyPr/>
                    <a:lstStyle/>
                    <a:p>
                      <a:endParaRPr lang="ru-RU" sz="16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ru-RU" sz="16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76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44">
                <a:tc>
                  <a:txBody>
                    <a:bodyPr/>
                    <a:lstStyle/>
                    <a:p>
                      <a:r>
                        <a:rPr lang="en-US" sz="16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sz="16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3:</a:t>
                      </a:r>
                      <a:endParaRPr lang="ru-RU" sz="16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76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44">
                <a:tc>
                  <a:txBody>
                    <a:bodyPr/>
                    <a:lstStyle/>
                    <a:p>
                      <a:endParaRPr lang="ru-RU" sz="16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600" dirty="0">
                        <a:solidFill>
                          <a:srgbClr val="C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76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44">
                <a:tc>
                  <a:txBody>
                    <a:bodyPr/>
                    <a:lstStyle/>
                    <a:p>
                      <a:r>
                        <a:rPr lang="en-US" sz="16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=</a:t>
                      </a:r>
                      <a:r>
                        <a:rPr lang="en-US" sz="16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2:</a:t>
                      </a:r>
                      <a:endParaRPr lang="ru-RU" sz="16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76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4844">
                <a:tc>
                  <a:txBody>
                    <a:bodyPr/>
                    <a:lstStyle/>
                    <a:p>
                      <a:endParaRPr lang="ru-RU" sz="16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37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76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91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82" name="Прямая со стрелкой 81"/>
          <p:cNvCxnSpPr/>
          <p:nvPr/>
        </p:nvCxnSpPr>
        <p:spPr>
          <a:xfrm>
            <a:off x="2857486" y="1071544"/>
            <a:ext cx="1000125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4500562" y="3286124"/>
            <a:ext cx="214313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Группа 70"/>
          <p:cNvGrpSpPr>
            <a:grpSpLocks/>
          </p:cNvGrpSpPr>
          <p:nvPr/>
        </p:nvGrpSpPr>
        <p:grpSpPr bwMode="auto">
          <a:xfrm>
            <a:off x="2214546" y="785794"/>
            <a:ext cx="4429156" cy="5715040"/>
            <a:chOff x="2571736" y="642918"/>
            <a:chExt cx="4357718" cy="5716628"/>
          </a:xfrm>
        </p:grpSpPr>
        <p:cxnSp>
          <p:nvCxnSpPr>
            <p:cNvPr id="85" name="Прямая со стрелкой 84"/>
            <p:cNvCxnSpPr/>
            <p:nvPr/>
          </p:nvCxnSpPr>
          <p:spPr>
            <a:xfrm>
              <a:off x="2571736" y="642918"/>
              <a:ext cx="4357718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/>
            <p:nvPr/>
          </p:nvCxnSpPr>
          <p:spPr>
            <a:xfrm>
              <a:off x="2643174" y="928670"/>
              <a:ext cx="285752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/>
            <p:nvPr/>
          </p:nvCxnSpPr>
          <p:spPr>
            <a:xfrm>
              <a:off x="4071934" y="1000108"/>
              <a:ext cx="214314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/>
            <p:nvPr/>
          </p:nvCxnSpPr>
          <p:spPr>
            <a:xfrm>
              <a:off x="3000364" y="928670"/>
              <a:ext cx="571504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/>
            <p:nvPr/>
          </p:nvCxnSpPr>
          <p:spPr>
            <a:xfrm>
              <a:off x="5929322" y="928670"/>
              <a:ext cx="571504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Прямая со стрелкой 89"/>
            <p:cNvCxnSpPr/>
            <p:nvPr/>
          </p:nvCxnSpPr>
          <p:spPr>
            <a:xfrm>
              <a:off x="2571736" y="1357298"/>
              <a:ext cx="4000528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/>
            <p:nvPr/>
          </p:nvCxnSpPr>
          <p:spPr>
            <a:xfrm>
              <a:off x="2643174" y="1714488"/>
              <a:ext cx="928693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Прямая со стрелкой 91"/>
            <p:cNvCxnSpPr/>
            <p:nvPr/>
          </p:nvCxnSpPr>
          <p:spPr>
            <a:xfrm>
              <a:off x="3571868" y="1714488"/>
              <a:ext cx="142876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Прямая соединительная линия 92"/>
            <p:cNvCxnSpPr/>
            <p:nvPr/>
          </p:nvCxnSpPr>
          <p:spPr>
            <a:xfrm>
              <a:off x="3000364" y="1643050"/>
              <a:ext cx="571504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Прямая соединительная линия 93"/>
            <p:cNvCxnSpPr/>
            <p:nvPr/>
          </p:nvCxnSpPr>
          <p:spPr>
            <a:xfrm>
              <a:off x="4929190" y="1643050"/>
              <a:ext cx="571504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94"/>
            <p:cNvCxnSpPr/>
            <p:nvPr/>
          </p:nvCxnSpPr>
          <p:spPr>
            <a:xfrm>
              <a:off x="2643174" y="2071678"/>
              <a:ext cx="3357585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Прямая со стрелкой 95"/>
            <p:cNvCxnSpPr/>
            <p:nvPr/>
          </p:nvCxnSpPr>
          <p:spPr>
            <a:xfrm>
              <a:off x="2571736" y="2428868"/>
              <a:ext cx="571504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/>
            <p:nvPr/>
          </p:nvCxnSpPr>
          <p:spPr>
            <a:xfrm>
              <a:off x="3571868" y="2428868"/>
              <a:ext cx="500066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>
            <a:xfrm>
              <a:off x="3000364" y="2357430"/>
              <a:ext cx="571504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>
              <a:off x="4000496" y="2357430"/>
              <a:ext cx="571504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/>
            <p:nvPr/>
          </p:nvCxnSpPr>
          <p:spPr>
            <a:xfrm>
              <a:off x="2571736" y="2786058"/>
              <a:ext cx="285752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/>
            <p:nvPr/>
          </p:nvCxnSpPr>
          <p:spPr>
            <a:xfrm>
              <a:off x="2571736" y="3143248"/>
              <a:ext cx="1000132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/>
            <p:nvPr/>
          </p:nvCxnSpPr>
          <p:spPr>
            <a:xfrm>
              <a:off x="2571736" y="3500438"/>
              <a:ext cx="2357454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>
            <a:xfrm>
              <a:off x="3000364" y="3786191"/>
              <a:ext cx="642942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/>
            <p:cNvCxnSpPr/>
            <p:nvPr/>
          </p:nvCxnSpPr>
          <p:spPr>
            <a:xfrm>
              <a:off x="2571736" y="3858521"/>
              <a:ext cx="785818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/>
            <p:cNvCxnSpPr/>
            <p:nvPr/>
          </p:nvCxnSpPr>
          <p:spPr>
            <a:xfrm>
              <a:off x="2642022" y="4215811"/>
              <a:ext cx="1857388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>
            <a:xfrm>
              <a:off x="2928926" y="4500571"/>
              <a:ext cx="714380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/>
            <p:nvPr/>
          </p:nvCxnSpPr>
          <p:spPr>
            <a:xfrm>
              <a:off x="2571736" y="4929199"/>
              <a:ext cx="1500198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>
            <a:xfrm>
              <a:off x="2928926" y="5214951"/>
              <a:ext cx="714380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/>
            <p:nvPr/>
          </p:nvCxnSpPr>
          <p:spPr>
            <a:xfrm>
              <a:off x="2571736" y="5643579"/>
              <a:ext cx="1000132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>
            <a:xfrm>
              <a:off x="2928926" y="5929331"/>
              <a:ext cx="214313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Прямая со стрелкой 110"/>
            <p:cNvCxnSpPr/>
            <p:nvPr/>
          </p:nvCxnSpPr>
          <p:spPr>
            <a:xfrm>
              <a:off x="2643174" y="6357959"/>
              <a:ext cx="357189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Группа 99"/>
          <p:cNvGrpSpPr>
            <a:grpSpLocks/>
          </p:cNvGrpSpPr>
          <p:nvPr/>
        </p:nvGrpSpPr>
        <p:grpSpPr bwMode="auto">
          <a:xfrm>
            <a:off x="2428066" y="571481"/>
            <a:ext cx="3860090" cy="6287314"/>
            <a:chOff x="2713845" y="647007"/>
            <a:chExt cx="3728463" cy="5997462"/>
          </a:xfrm>
        </p:grpSpPr>
        <p:cxnSp>
          <p:nvCxnSpPr>
            <p:cNvPr id="113" name="Прямая соединительная линия 112"/>
            <p:cNvCxnSpPr/>
            <p:nvPr/>
          </p:nvCxnSpPr>
          <p:spPr>
            <a:xfrm rot="5400000">
              <a:off x="6298656" y="789070"/>
              <a:ext cx="285714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/>
            <p:cNvCxnSpPr/>
            <p:nvPr/>
          </p:nvCxnSpPr>
          <p:spPr>
            <a:xfrm rot="5400000">
              <a:off x="6298657" y="1334226"/>
              <a:ext cx="285714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/>
            <p:nvPr/>
          </p:nvCxnSpPr>
          <p:spPr>
            <a:xfrm rot="5400000">
              <a:off x="5023332" y="3410996"/>
              <a:ext cx="214286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/>
            <p:nvPr/>
          </p:nvCxnSpPr>
          <p:spPr>
            <a:xfrm rot="5400000">
              <a:off x="5023332" y="3070273"/>
              <a:ext cx="214286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/>
            <p:nvPr/>
          </p:nvCxnSpPr>
          <p:spPr>
            <a:xfrm rot="5400000">
              <a:off x="5437345" y="2388825"/>
              <a:ext cx="214285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 rot="5400000">
              <a:off x="5437345" y="2729549"/>
              <a:ext cx="21428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/>
            <p:cNvCxnSpPr/>
            <p:nvPr/>
          </p:nvCxnSpPr>
          <p:spPr>
            <a:xfrm rot="5400000">
              <a:off x="5920359" y="1707379"/>
              <a:ext cx="214285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/>
            <p:cNvCxnSpPr/>
            <p:nvPr/>
          </p:nvCxnSpPr>
          <p:spPr>
            <a:xfrm rot="5400000">
              <a:off x="5920359" y="2048102"/>
              <a:ext cx="214285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Прямая соединительная линия 120"/>
            <p:cNvCxnSpPr/>
            <p:nvPr/>
          </p:nvCxnSpPr>
          <p:spPr>
            <a:xfrm rot="5400000">
              <a:off x="4540318" y="3751719"/>
              <a:ext cx="214286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/>
            <p:cNvCxnSpPr/>
            <p:nvPr/>
          </p:nvCxnSpPr>
          <p:spPr>
            <a:xfrm rot="5400000">
              <a:off x="4540319" y="4160586"/>
              <a:ext cx="214285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/>
            <p:cNvCxnSpPr/>
            <p:nvPr/>
          </p:nvCxnSpPr>
          <p:spPr>
            <a:xfrm rot="5400000" flipH="1" flipV="1">
              <a:off x="4130441" y="4769754"/>
              <a:ext cx="204433" cy="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/>
            <p:cNvCxnSpPr/>
            <p:nvPr/>
          </p:nvCxnSpPr>
          <p:spPr>
            <a:xfrm rot="5400000">
              <a:off x="4126307" y="4433164"/>
              <a:ext cx="214285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/>
            <p:nvPr/>
          </p:nvCxnSpPr>
          <p:spPr>
            <a:xfrm rot="5400000">
              <a:off x="3679833" y="5107205"/>
              <a:ext cx="214286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/>
            <p:cNvCxnSpPr/>
            <p:nvPr/>
          </p:nvCxnSpPr>
          <p:spPr>
            <a:xfrm rot="5400000">
              <a:off x="3679834" y="5464347"/>
              <a:ext cx="214285" cy="1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/>
            <p:cNvCxnSpPr/>
            <p:nvPr/>
          </p:nvCxnSpPr>
          <p:spPr>
            <a:xfrm rot="5400000">
              <a:off x="3179767" y="5821489"/>
              <a:ext cx="214286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/>
            <p:nvPr/>
          </p:nvCxnSpPr>
          <p:spPr>
            <a:xfrm rot="5400000">
              <a:off x="3179768" y="6178631"/>
              <a:ext cx="214285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/>
            <p:nvPr/>
          </p:nvCxnSpPr>
          <p:spPr>
            <a:xfrm rot="5400000">
              <a:off x="2578334" y="6507424"/>
              <a:ext cx="272556" cy="15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0" name="Группа 139"/>
          <p:cNvGrpSpPr>
            <a:grpSpLocks/>
          </p:cNvGrpSpPr>
          <p:nvPr/>
        </p:nvGrpSpPr>
        <p:grpSpPr bwMode="auto">
          <a:xfrm>
            <a:off x="7072298" y="571482"/>
            <a:ext cx="1370013" cy="1981200"/>
            <a:chOff x="7286644" y="500042"/>
            <a:chExt cx="1370320" cy="1981628"/>
          </a:xfrm>
        </p:grpSpPr>
        <p:grpSp>
          <p:nvGrpSpPr>
            <p:cNvPr id="131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70320" cy="624306"/>
              <a:chOff x="7429520" y="500042"/>
              <a:chExt cx="1370320" cy="624306"/>
            </a:xfrm>
          </p:grpSpPr>
          <p:sp>
            <p:nvSpPr>
              <p:cNvPr id="138" name="TextBox 101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29888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Times New Roman" pitchFamily="18" charset="0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139" name="TextBox 102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212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>
                    <a:latin typeface="Times New Roman" pitchFamily="18" charset="0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132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70320" cy="624306"/>
              <a:chOff x="7429520" y="500042"/>
              <a:chExt cx="1370320" cy="624306"/>
            </a:xfrm>
          </p:grpSpPr>
          <p:sp>
            <p:nvSpPr>
              <p:cNvPr id="136" name="TextBox 112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29888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>
                    <a:latin typeface="Times New Roman" pitchFamily="18" charset="0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137" name="TextBox 113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212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Times New Roman" pitchFamily="18" charset="0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133" name="Группа 114"/>
            <p:cNvGrpSpPr>
              <a:grpSpLocks/>
            </p:cNvGrpSpPr>
            <p:nvPr/>
          </p:nvGrpSpPr>
          <p:grpSpPr bwMode="auto">
            <a:xfrm>
              <a:off x="7286644" y="1857364"/>
              <a:ext cx="1370320" cy="624306"/>
              <a:chOff x="7429520" y="500042"/>
              <a:chExt cx="1370320" cy="624306"/>
            </a:xfrm>
          </p:grpSpPr>
          <p:sp>
            <p:nvSpPr>
              <p:cNvPr id="134" name="TextBox 115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29888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>
                    <a:latin typeface="Times New Roman" pitchFamily="18" charset="0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135" name="TextBox 116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212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>
                    <a:latin typeface="Times New Roman" pitchFamily="18" charset="0"/>
                    <a:cs typeface="Times New Roman" pitchFamily="18" charset="0"/>
                  </a:rPr>
                  <a:t>обмен</a:t>
                </a:r>
              </a:p>
            </p:txBody>
          </p:sp>
        </p:grpSp>
      </p:grpSp>
      <p:grpSp>
        <p:nvGrpSpPr>
          <p:cNvPr id="140" name="Группа 140"/>
          <p:cNvGrpSpPr>
            <a:grpSpLocks/>
          </p:cNvGrpSpPr>
          <p:nvPr/>
        </p:nvGrpSpPr>
        <p:grpSpPr bwMode="auto">
          <a:xfrm>
            <a:off x="7000861" y="4786294"/>
            <a:ext cx="1370012" cy="1606550"/>
            <a:chOff x="7286644" y="500042"/>
            <a:chExt cx="1370320" cy="1605826"/>
          </a:xfrm>
        </p:grpSpPr>
        <p:grpSp>
          <p:nvGrpSpPr>
            <p:cNvPr id="141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70320" cy="624306"/>
              <a:chOff x="7429520" y="500042"/>
              <a:chExt cx="1370320" cy="624306"/>
            </a:xfrm>
          </p:grpSpPr>
          <p:sp>
            <p:nvSpPr>
              <p:cNvPr id="146" name="TextBox 148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29888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Times New Roman" pitchFamily="18" charset="0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147" name="TextBox 149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212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>
                    <a:latin typeface="Times New Roman" pitchFamily="18" charset="0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142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70320" cy="624306"/>
              <a:chOff x="7429520" y="500042"/>
              <a:chExt cx="1370320" cy="624306"/>
            </a:xfrm>
          </p:grpSpPr>
          <p:sp>
            <p:nvSpPr>
              <p:cNvPr id="144" name="TextBox 146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29888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Times New Roman" pitchFamily="18" charset="0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145" name="TextBox 147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212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 dirty="0">
                    <a:latin typeface="Times New Roman" pitchFamily="18" charset="0"/>
                    <a:cs typeface="Times New Roman" pitchFamily="18" charset="0"/>
                  </a:rPr>
                  <a:t>обмен</a:t>
                </a:r>
              </a:p>
            </p:txBody>
          </p:sp>
        </p:grpSp>
        <p:sp>
          <p:nvSpPr>
            <p:cNvPr id="143" name="TextBox 145"/>
            <p:cNvSpPr txBox="1">
              <a:spLocks noChangeArrowheads="1"/>
            </p:cNvSpPr>
            <p:nvPr/>
          </p:nvSpPr>
          <p:spPr bwMode="auto">
            <a:xfrm>
              <a:off x="7286644" y="1767314"/>
              <a:ext cx="7212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600">
                  <a:latin typeface="Times New Roman" pitchFamily="18" charset="0"/>
                  <a:cs typeface="Times New Roman" pitchFamily="18" charset="0"/>
                </a:rPr>
                <a:t>обмен</a:t>
              </a:r>
            </a:p>
          </p:txBody>
        </p:sp>
      </p:grpSp>
      <p:grpSp>
        <p:nvGrpSpPr>
          <p:cNvPr id="148" name="Группа 160"/>
          <p:cNvGrpSpPr>
            <a:grpSpLocks/>
          </p:cNvGrpSpPr>
          <p:nvPr/>
        </p:nvGrpSpPr>
        <p:grpSpPr bwMode="auto">
          <a:xfrm>
            <a:off x="7072298" y="2714607"/>
            <a:ext cx="1370013" cy="1981200"/>
            <a:chOff x="7286644" y="500042"/>
            <a:chExt cx="1370320" cy="1981628"/>
          </a:xfrm>
        </p:grpSpPr>
        <p:grpSp>
          <p:nvGrpSpPr>
            <p:cNvPr id="149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70320" cy="624306"/>
              <a:chOff x="7429520" y="500042"/>
              <a:chExt cx="1370320" cy="624306"/>
            </a:xfrm>
          </p:grpSpPr>
          <p:sp>
            <p:nvSpPr>
              <p:cNvPr id="156" name="TextBox 168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29888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>
                    <a:latin typeface="Times New Roman" pitchFamily="18" charset="0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157" name="TextBox 169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212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>
                    <a:latin typeface="Times New Roman" pitchFamily="18" charset="0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150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70320" cy="624306"/>
              <a:chOff x="7429520" y="500042"/>
              <a:chExt cx="1370320" cy="624306"/>
            </a:xfrm>
          </p:grpSpPr>
          <p:sp>
            <p:nvSpPr>
              <p:cNvPr id="154" name="TextBox 166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29888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>
                    <a:latin typeface="Times New Roman" pitchFamily="18" charset="0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155" name="TextBox 167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212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>
                    <a:latin typeface="Times New Roman" pitchFamily="18" charset="0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151" name="Группа 114"/>
            <p:cNvGrpSpPr>
              <a:grpSpLocks/>
            </p:cNvGrpSpPr>
            <p:nvPr/>
          </p:nvGrpSpPr>
          <p:grpSpPr bwMode="auto">
            <a:xfrm>
              <a:off x="7286644" y="1857364"/>
              <a:ext cx="1370320" cy="624306"/>
              <a:chOff x="7429520" y="500042"/>
              <a:chExt cx="1370320" cy="624306"/>
            </a:xfrm>
          </p:grpSpPr>
          <p:sp>
            <p:nvSpPr>
              <p:cNvPr id="152" name="TextBox 164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29888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>
                    <a:latin typeface="Times New Roman" pitchFamily="18" charset="0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153" name="TextBox 165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212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sz="1600">
                    <a:latin typeface="Times New Roman" pitchFamily="18" charset="0"/>
                    <a:cs typeface="Times New Roman" pitchFamily="18" charset="0"/>
                  </a:rPr>
                  <a:t>обмен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725470"/>
          </a:xfrm>
        </p:spPr>
        <p:txBody>
          <a:bodyPr>
            <a:noAutofit/>
          </a:bodyPr>
          <a:lstStyle/>
          <a:p>
            <a:r>
              <a:rPr lang="ru-RU" sz="3000" b="1" dirty="0" smtClean="0"/>
              <a:t>Сортировка включениями с убывающим шагом. Метод Шелла</a:t>
            </a:r>
            <a:endParaRPr lang="ru-RU" sz="3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100" y="1142984"/>
            <a:ext cx="7499350" cy="5105416"/>
          </a:xfrm>
        </p:spPr>
        <p:txBody>
          <a:bodyPr/>
          <a:lstStyle/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Хоар, </a:t>
            </a:r>
            <a:r>
              <a:rPr lang="ru-RU" sz="2000" dirty="0" err="1" smtClean="0">
                <a:latin typeface="Calibri" pitchFamily="34" charset="0"/>
              </a:rPr>
              <a:t>Флойд</a:t>
            </a:r>
            <a:r>
              <a:rPr lang="ru-RU" sz="2000" dirty="0" smtClean="0">
                <a:latin typeface="Calibri" pitchFamily="34" charset="0"/>
              </a:rPr>
              <a:t>, Шелл</a:t>
            </a:r>
            <a:r>
              <a:rPr lang="en-US" sz="2000" dirty="0" smtClean="0">
                <a:latin typeface="Calibri" pitchFamily="34" charset="0"/>
              </a:rPr>
              <a:t>: </a:t>
            </a:r>
            <a:r>
              <a:rPr lang="ru-RU" sz="2000" dirty="0" smtClean="0">
                <a:latin typeface="Calibri" pitchFamily="34" charset="0"/>
              </a:rPr>
              <a:t>для алгоритмов сортировки, перемещающих в последовательности запись вправо или влево только на одну позицию, среднее время работы будет в лучшем случае пропорционально </a:t>
            </a:r>
            <a:r>
              <a:rPr lang="en-US" sz="2000" i="1" dirty="0" smtClean="0">
                <a:latin typeface="Calibri" pitchFamily="34" charset="0"/>
              </a:rPr>
              <a:t>N</a:t>
            </a:r>
            <a:r>
              <a:rPr lang="ru-RU" sz="2000" baseline="30000" dirty="0" smtClean="0">
                <a:latin typeface="Calibri" pitchFamily="34" charset="0"/>
              </a:rPr>
              <a:t>2</a:t>
            </a:r>
            <a:r>
              <a:rPr lang="ru-RU" sz="2000" i="1" dirty="0" smtClean="0">
                <a:latin typeface="Calibri" pitchFamily="34" charset="0"/>
              </a:rPr>
              <a:t>.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2000" i="1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Хотелось бы, чтобы записи перемещались «большими скачками, а не  короткими шажками».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Д. Шелл предложил в 1959 г. метод, названный сортировкой </a:t>
            </a:r>
            <a:r>
              <a:rPr lang="ru-RU" sz="2000" i="1" dirty="0" smtClean="0">
                <a:latin typeface="Calibri" pitchFamily="34" charset="0"/>
              </a:rPr>
              <a:t>с  убывающим шагом.</a:t>
            </a: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76" y="142852"/>
            <a:ext cx="7791474" cy="7143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785794"/>
            <a:ext cx="7934350" cy="5462606"/>
          </a:xfrm>
        </p:spPr>
        <p:txBody>
          <a:bodyPr/>
          <a:lstStyle/>
          <a:p>
            <a:pPr marL="0" indent="0" hangingPunc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процедура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Просеивание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) 	</a:t>
            </a: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	// </a:t>
            </a:r>
            <a:r>
              <a:rPr lang="en-US" sz="1800" i="1" dirty="0" err="1" smtClean="0">
                <a:latin typeface="Calibri" pitchFamily="34" charset="0"/>
                <a:cs typeface="Courier New" pitchFamily="49" charset="0"/>
              </a:rPr>
              <a:t>i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 – номер элемента, который нужно просеять</a:t>
            </a:r>
            <a:endParaRPr lang="ru-RU" sz="1800" dirty="0" smtClean="0">
              <a:latin typeface="Calibri" pitchFamily="34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         	 // </a:t>
            </a:r>
            <a:r>
              <a:rPr lang="en-US" sz="1800" i="1" dirty="0" smtClean="0">
                <a:latin typeface="Calibri" pitchFamily="34" charset="0"/>
                <a:cs typeface="Courier New" pitchFamily="49" charset="0"/>
              </a:rPr>
              <a:t>n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 – номер последнего элемента массива</a:t>
            </a:r>
            <a:endParaRPr lang="ru-RU" sz="1800" dirty="0" smtClean="0">
              <a:latin typeface="Calibri" pitchFamily="34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начало процедуры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пока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2*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&lt;= n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	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:= 2*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;				</a:t>
            </a:r>
          </a:p>
          <a:p>
            <a:pPr marL="0" indent="0" hangingPunc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если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(r+1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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n)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и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(A[r] &lt; A[r+1])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		то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r := r + 1;			 	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ru-RU" sz="18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// </a:t>
            </a:r>
            <a:r>
              <a:rPr lang="en-US" sz="1800" i="1" dirty="0" err="1" smtClean="0">
                <a:latin typeface="Calibri" pitchFamily="34" charset="0"/>
                <a:cs typeface="Courier New" pitchFamily="49" charset="0"/>
              </a:rPr>
              <a:t>i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-</a:t>
            </a:r>
            <a:r>
              <a:rPr lang="ru-RU" sz="1800" i="1" dirty="0" err="1" smtClean="0">
                <a:latin typeface="Calibri" pitchFamily="34" charset="0"/>
                <a:cs typeface="Courier New" pitchFamily="49" charset="0"/>
              </a:rPr>
              <a:t>тый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 элемент массива ставится на то место,</a:t>
            </a:r>
            <a:endParaRPr lang="ru-RU" sz="1800" dirty="0" smtClean="0">
              <a:latin typeface="Calibri" pitchFamily="34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          		// где он удовлетворяет свойству пирамиды:</a:t>
            </a:r>
            <a:endParaRPr lang="ru-RU" sz="1800" dirty="0" smtClean="0">
              <a:latin typeface="Calibri" pitchFamily="34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	</a:t>
            </a:r>
            <a:r>
              <a:rPr lang="en-US" sz="1800" i="1" dirty="0" smtClean="0">
                <a:latin typeface="Calibri" pitchFamily="34" charset="0"/>
                <a:cs typeface="Courier New" pitchFamily="49" charset="0"/>
              </a:rPr>
              <a:t>          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	</a:t>
            </a:r>
            <a:r>
              <a:rPr lang="en-US" sz="1800" i="1" dirty="0" smtClean="0">
                <a:latin typeface="Calibri" pitchFamily="34" charset="0"/>
                <a:cs typeface="Courier New" pitchFamily="49" charset="0"/>
              </a:rPr>
              <a:t>// </a:t>
            </a:r>
            <a:r>
              <a:rPr lang="en-US" sz="1800" dirty="0" smtClean="0">
                <a:latin typeface="Calibri" pitchFamily="34" charset="0"/>
                <a:cs typeface="Courier New" pitchFamily="49" charset="0"/>
              </a:rPr>
              <a:t>A[</a:t>
            </a:r>
            <a:r>
              <a:rPr lang="en-US" sz="1800" dirty="0" err="1" smtClean="0">
                <a:latin typeface="Calibri" pitchFamily="34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alibri" pitchFamily="34" charset="0"/>
                <a:cs typeface="Courier New" pitchFamily="49" charset="0"/>
              </a:rPr>
              <a:t>] </a:t>
            </a:r>
            <a:r>
              <a:rPr lang="en-US" sz="1800" dirty="0" smtClean="0">
                <a:latin typeface="Calibri" pitchFamily="34" charset="0"/>
                <a:cs typeface="Courier New" pitchFamily="49" charset="0"/>
                <a:sym typeface="Symbol"/>
              </a:rPr>
              <a:t></a:t>
            </a:r>
            <a:r>
              <a:rPr lang="en-US" sz="1800" dirty="0" smtClean="0">
                <a:latin typeface="Calibri" pitchFamily="34" charset="0"/>
                <a:cs typeface="Courier New" pitchFamily="49" charset="0"/>
              </a:rPr>
              <a:t> max(A[2*</a:t>
            </a:r>
            <a:r>
              <a:rPr lang="en-US" sz="1800" dirty="0" err="1" smtClean="0">
                <a:latin typeface="Calibri" pitchFamily="34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alibri" pitchFamily="34" charset="0"/>
                <a:cs typeface="Courier New" pitchFamily="49" charset="0"/>
              </a:rPr>
              <a:t>], A[2*</a:t>
            </a:r>
            <a:r>
              <a:rPr lang="en-US" sz="1800" dirty="0" err="1" smtClean="0">
                <a:latin typeface="Calibri" pitchFamily="34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alibri" pitchFamily="34" charset="0"/>
                <a:cs typeface="Courier New" pitchFamily="49" charset="0"/>
              </a:rPr>
              <a:t> + 1])</a:t>
            </a:r>
            <a:endParaRPr lang="ru-RU" sz="1800" dirty="0" smtClean="0">
              <a:latin typeface="Calibri" pitchFamily="34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	если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 &lt; A[r] 			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       	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то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начало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             	Обмен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); 			 </a:t>
            </a: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             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:= r;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     	    конец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иначе выход из процедуры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	конец пока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конец процедуры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7862912" cy="43971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Алгоритм, продолжение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928670"/>
            <a:ext cx="7862912" cy="5319730"/>
          </a:xfrm>
        </p:spPr>
        <p:txBody>
          <a:bodyPr/>
          <a:lstStyle/>
          <a:p>
            <a:pPr hangingPunct="0">
              <a:buNone/>
            </a:pPr>
            <a:r>
              <a:rPr lang="ru-RU" sz="1800" u="sng" dirty="0" smtClean="0">
                <a:latin typeface="Courier New" pitchFamily="49" charset="0"/>
                <a:cs typeface="Courier New" pitchFamily="49" charset="0"/>
              </a:rPr>
              <a:t>Основная программа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hangingPunct="0">
              <a:buNone/>
            </a:pPr>
            <a:r>
              <a:rPr lang="ru-RU" sz="1800" u="sng" dirty="0" smtClean="0">
                <a:latin typeface="Courier New" pitchFamily="49" charset="0"/>
                <a:cs typeface="Courier New" pitchFamily="49" charset="0"/>
              </a:rPr>
              <a:t>Шаг 1.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Построение пирамиды:</a:t>
            </a:r>
          </a:p>
          <a:p>
            <a:pPr hangingPunc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 2;</a:t>
            </a:r>
          </a:p>
          <a:p>
            <a:pPr hangingPunct="0"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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выполнять</a:t>
            </a:r>
          </a:p>
          <a:p>
            <a:pPr hangingPunct="0"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		Просеивание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hangingPunct="0"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	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– 1;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конец пока</a:t>
            </a:r>
          </a:p>
          <a:p>
            <a:pPr hangingPunct="0">
              <a:buNone/>
            </a:pPr>
            <a:r>
              <a:rPr lang="ru-RU" sz="1800" u="sng" dirty="0" smtClean="0">
                <a:latin typeface="Courier New" pitchFamily="49" charset="0"/>
                <a:cs typeface="Courier New" pitchFamily="49" charset="0"/>
              </a:rPr>
              <a:t>Шаг</a:t>
            </a:r>
            <a:r>
              <a:rPr lang="en-US" sz="1800" u="sng" dirty="0" smtClean="0">
                <a:latin typeface="Courier New" pitchFamily="49" charset="0"/>
                <a:cs typeface="Courier New" pitchFamily="49" charset="0"/>
              </a:rPr>
              <a:t> 2.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Сортировка на пирамиде:</a:t>
            </a:r>
          </a:p>
          <a:p>
            <a:pPr hangingPunct="0">
              <a:buNone/>
            </a:pPr>
            <a:r>
              <a:rPr lang="ru-RU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:= N;</a:t>
            </a:r>
          </a:p>
          <a:p>
            <a:pPr hangingPunct="0"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&gt; 1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Обмен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(1,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– 1;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Просеивание (1,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hangingPunct="0"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конец пока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800" u="sng" dirty="0" smtClean="0">
                <a:latin typeface="Courier New" pitchFamily="49" charset="0"/>
                <a:cs typeface="Courier New" pitchFamily="49" charset="0"/>
              </a:rPr>
              <a:t>конец основной программы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5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100" y="928670"/>
            <a:ext cx="7499350" cy="531973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Число итераций цикла в процедуре просеивания не превосходит высоты пирамиды. </a:t>
            </a:r>
            <a:endParaRPr lang="en-US" sz="2000" dirty="0" smtClean="0">
              <a:latin typeface="Calibri" pitchFamily="34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endParaRPr lang="ru-RU" sz="2000" dirty="0" smtClean="0">
              <a:latin typeface="Calibri" pitchFamily="34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Высота полного бинарного дерева из </a:t>
            </a:r>
            <a:r>
              <a:rPr lang="ru-RU" sz="2000" i="1" dirty="0" smtClean="0">
                <a:latin typeface="Calibri" pitchFamily="34" charset="0"/>
                <a:cs typeface="Courier New" pitchFamily="49" charset="0"/>
              </a:rPr>
              <a:t>N </a:t>
            </a: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узлов, каковым является пирамида, равна [</a:t>
            </a:r>
            <a:r>
              <a:rPr lang="en-US" sz="2000" i="1" dirty="0" smtClean="0">
                <a:latin typeface="Calibri" pitchFamily="34" charset="0"/>
                <a:cs typeface="Courier New" pitchFamily="49" charset="0"/>
              </a:rPr>
              <a:t>log</a:t>
            </a:r>
            <a:r>
              <a:rPr lang="ru-RU" sz="2000" baseline="-25000" dirty="0" smtClean="0">
                <a:latin typeface="Calibri" pitchFamily="34" charset="0"/>
                <a:cs typeface="Courier New" pitchFamily="49" charset="0"/>
              </a:rPr>
              <a:t>2</a:t>
            </a: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000" i="1" dirty="0" smtClean="0">
                <a:latin typeface="Calibri" pitchFamily="34" charset="0"/>
                <a:cs typeface="Courier New" pitchFamily="49" charset="0"/>
              </a:rPr>
              <a:t>N</a:t>
            </a: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]</a:t>
            </a:r>
            <a:r>
              <a:rPr lang="ru-RU" sz="2000" i="1" dirty="0" smtClean="0">
                <a:latin typeface="Calibri" pitchFamily="34" charset="0"/>
                <a:cs typeface="Courier New" pitchFamily="49" charset="0"/>
              </a:rPr>
              <a:t>. </a:t>
            </a:r>
            <a:endParaRPr lang="en-US" sz="2000" i="1" dirty="0" smtClean="0">
              <a:latin typeface="Calibri" pitchFamily="34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Просеивание имеет логарифмическую сложность.</a:t>
            </a:r>
            <a:endParaRPr lang="en-US" sz="2000" dirty="0" smtClean="0">
              <a:latin typeface="Calibri" pitchFamily="34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endParaRPr lang="ru-RU" sz="2000" dirty="0" smtClean="0">
              <a:latin typeface="Calibri" pitchFamily="34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Итоговая сложность пирамидальной сортировки ~</a:t>
            </a:r>
            <a:r>
              <a:rPr lang="ru-RU" sz="2000" i="1" dirty="0" smtClean="0">
                <a:latin typeface="Calibri" pitchFamily="34" charset="0"/>
                <a:cs typeface="Courier New" pitchFamily="49" charset="0"/>
              </a:rPr>
              <a:t>N </a:t>
            </a:r>
            <a:r>
              <a:rPr lang="ru-RU" sz="2000" i="1" dirty="0" smtClean="0">
                <a:latin typeface="Calibri" pitchFamily="34" charset="0"/>
                <a:cs typeface="Courier New" pitchFamily="49" charset="0"/>
                <a:sym typeface="Symbol" pitchFamily="18" charset="2"/>
              </a:rPr>
              <a:t></a:t>
            </a:r>
            <a:r>
              <a:rPr lang="ru-RU" sz="2000" i="1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000" i="1" dirty="0" smtClean="0">
                <a:latin typeface="Calibri" pitchFamily="34" charset="0"/>
                <a:cs typeface="Courier New" pitchFamily="49" charset="0"/>
              </a:rPr>
              <a:t>log</a:t>
            </a:r>
            <a:r>
              <a:rPr lang="ru-RU" sz="2000" baseline="-25000" dirty="0" smtClean="0">
                <a:latin typeface="Calibri" pitchFamily="34" charset="0"/>
                <a:cs typeface="Courier New" pitchFamily="49" charset="0"/>
              </a:rPr>
              <a:t>2</a:t>
            </a:r>
            <a:r>
              <a:rPr lang="ru-RU" sz="2000" i="1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000" i="1" dirty="0" smtClean="0">
                <a:latin typeface="Calibri" pitchFamily="34" charset="0"/>
                <a:cs typeface="Courier New" pitchFamily="49" charset="0"/>
              </a:rPr>
              <a:t>N.</a:t>
            </a:r>
            <a:endParaRPr lang="ru-RU" sz="2000" i="1" dirty="0" smtClean="0">
              <a:latin typeface="Calibri" pitchFamily="34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endParaRPr lang="ru-RU" sz="2000" dirty="0" smtClean="0">
              <a:latin typeface="Calibri" pitchFamily="34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Наилучший случай – обратное упорядочение входной последовательности.</a:t>
            </a:r>
          </a:p>
          <a:p>
            <a:pPr>
              <a:buNone/>
            </a:pPr>
            <a:endParaRPr lang="ru-RU" sz="2000" dirty="0">
              <a:latin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0"/>
            <a:ext cx="7890842" cy="57606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Построение пирамиды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43608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691680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339752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987824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635896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283968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932040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580112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228184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876256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7524328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043608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339752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691680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21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635896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7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211960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932040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13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580112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16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228184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876256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10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7524328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3</a:t>
            </a:r>
            <a:endParaRPr lang="ru-R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548680"/>
            <a:ext cx="2372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Исходный массив:</a:t>
            </a:r>
            <a:endParaRPr lang="ru-RU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0" y="1484784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Шаг 1:</a:t>
            </a:r>
            <a:endParaRPr lang="ru-RU" sz="20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1043608" y="15567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/>
          <p:cNvSpPr/>
          <p:nvPr/>
        </p:nvSpPr>
        <p:spPr>
          <a:xfrm>
            <a:off x="1691680" y="15567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2339752" y="15567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2987824" y="15567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3635896" y="15567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4283968" y="15567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4932040" y="15567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5580112" y="15567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228184" y="15567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6876256" y="15567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7524328" y="15567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043608" y="15567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2339752" y="15567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1691680" y="15567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2987824" y="15567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21</a:t>
            </a:r>
            <a:endParaRPr lang="ru-RU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3635896" y="15567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7</a:t>
            </a:r>
            <a:endParaRPr lang="ru-RU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4211960" y="15567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4932040" y="15567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13</a:t>
            </a:r>
            <a:endParaRPr lang="ru-RU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5580112" y="15567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16</a:t>
            </a:r>
            <a:endParaRPr lang="ru-RU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6228184" y="15567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6876256" y="15567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10</a:t>
            </a:r>
            <a:endParaRPr lang="ru-RU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7524328" y="15567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3</a:t>
            </a:r>
            <a:endParaRPr lang="ru-RU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0" y="242088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Шаг 2:</a:t>
            </a:r>
            <a:endParaRPr lang="ru-RU" sz="2000" dirty="0"/>
          </a:p>
        </p:txBody>
      </p:sp>
      <p:sp>
        <p:nvSpPr>
          <p:cNvPr id="74" name="Прямоугольник 73"/>
          <p:cNvSpPr/>
          <p:nvPr/>
        </p:nvSpPr>
        <p:spPr>
          <a:xfrm>
            <a:off x="1043608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1691680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/>
          <p:cNvSpPr/>
          <p:nvPr/>
        </p:nvSpPr>
        <p:spPr>
          <a:xfrm>
            <a:off x="2339752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/>
          <p:cNvSpPr/>
          <p:nvPr/>
        </p:nvSpPr>
        <p:spPr>
          <a:xfrm>
            <a:off x="2987824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3635896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4283968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4932040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5580112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6228184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6876256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7524328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TextBox 84"/>
          <p:cNvSpPr txBox="1"/>
          <p:nvPr/>
        </p:nvSpPr>
        <p:spPr>
          <a:xfrm>
            <a:off x="1043608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86" name="TextBox 85"/>
          <p:cNvSpPr txBox="1"/>
          <p:nvPr/>
        </p:nvSpPr>
        <p:spPr>
          <a:xfrm>
            <a:off x="2339752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1691680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88" name="TextBox 87"/>
          <p:cNvSpPr txBox="1"/>
          <p:nvPr/>
        </p:nvSpPr>
        <p:spPr>
          <a:xfrm>
            <a:off x="2987824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21</a:t>
            </a:r>
            <a:endParaRPr lang="ru-RU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3635896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10</a:t>
            </a:r>
            <a:endParaRPr lang="ru-RU" sz="2400" dirty="0"/>
          </a:p>
        </p:txBody>
      </p:sp>
      <p:sp>
        <p:nvSpPr>
          <p:cNvPr id="90" name="TextBox 89"/>
          <p:cNvSpPr txBox="1"/>
          <p:nvPr/>
        </p:nvSpPr>
        <p:spPr>
          <a:xfrm>
            <a:off x="4211960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4932040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13</a:t>
            </a:r>
            <a:endParaRPr lang="ru-RU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5580112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16</a:t>
            </a:r>
            <a:endParaRPr lang="ru-RU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6228184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6876256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7</a:t>
            </a:r>
            <a:endParaRPr lang="ru-RU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7524328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3</a:t>
            </a:r>
            <a:endParaRPr lang="ru-RU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0" y="3140968"/>
            <a:ext cx="9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Шаг 3:</a:t>
            </a:r>
            <a:endParaRPr lang="ru-RU" sz="20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71600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 97"/>
          <p:cNvSpPr/>
          <p:nvPr/>
        </p:nvSpPr>
        <p:spPr>
          <a:xfrm>
            <a:off x="1619672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рямоугольник 98"/>
          <p:cNvSpPr/>
          <p:nvPr/>
        </p:nvSpPr>
        <p:spPr>
          <a:xfrm>
            <a:off x="2267744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Прямоугольник 99"/>
          <p:cNvSpPr/>
          <p:nvPr/>
        </p:nvSpPr>
        <p:spPr>
          <a:xfrm>
            <a:off x="2915816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Прямоугольник 100"/>
          <p:cNvSpPr/>
          <p:nvPr/>
        </p:nvSpPr>
        <p:spPr>
          <a:xfrm>
            <a:off x="3563888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Прямоугольник 101"/>
          <p:cNvSpPr/>
          <p:nvPr/>
        </p:nvSpPr>
        <p:spPr>
          <a:xfrm>
            <a:off x="4211960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 102"/>
          <p:cNvSpPr/>
          <p:nvPr/>
        </p:nvSpPr>
        <p:spPr>
          <a:xfrm>
            <a:off x="4860032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 103"/>
          <p:cNvSpPr/>
          <p:nvPr/>
        </p:nvSpPr>
        <p:spPr>
          <a:xfrm>
            <a:off x="5508104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 104"/>
          <p:cNvSpPr/>
          <p:nvPr/>
        </p:nvSpPr>
        <p:spPr>
          <a:xfrm>
            <a:off x="6156176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6804248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/>
          <p:cNvSpPr/>
          <p:nvPr/>
        </p:nvSpPr>
        <p:spPr>
          <a:xfrm>
            <a:off x="7452320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TextBox 107"/>
          <p:cNvSpPr txBox="1"/>
          <p:nvPr/>
        </p:nvSpPr>
        <p:spPr>
          <a:xfrm>
            <a:off x="971600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2267744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619672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915816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21</a:t>
            </a:r>
            <a:endParaRPr lang="ru-RU" sz="2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563888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10</a:t>
            </a:r>
            <a:endParaRPr lang="ru-RU" sz="2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139952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4860032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13</a:t>
            </a:r>
            <a:endParaRPr lang="ru-RU" sz="2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508104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16</a:t>
            </a:r>
            <a:endParaRPr lang="ru-RU" sz="2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156176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804248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7</a:t>
            </a:r>
            <a:endParaRPr lang="ru-RU" sz="2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452320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3</a:t>
            </a:r>
            <a:endParaRPr lang="ru-RU" sz="2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0" y="393305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Шаг 4:</a:t>
            </a:r>
            <a:endParaRPr lang="ru-RU" sz="20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971600" y="40770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/>
          <p:cNvSpPr/>
          <p:nvPr/>
        </p:nvSpPr>
        <p:spPr>
          <a:xfrm>
            <a:off x="1619672" y="40770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Прямоугольник 121"/>
          <p:cNvSpPr/>
          <p:nvPr/>
        </p:nvSpPr>
        <p:spPr>
          <a:xfrm>
            <a:off x="2267744" y="40770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Прямоугольник 122"/>
          <p:cNvSpPr/>
          <p:nvPr/>
        </p:nvSpPr>
        <p:spPr>
          <a:xfrm>
            <a:off x="2915816" y="40770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Прямоугольник 123"/>
          <p:cNvSpPr/>
          <p:nvPr/>
        </p:nvSpPr>
        <p:spPr>
          <a:xfrm>
            <a:off x="3563888" y="40770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/>
          <p:cNvSpPr/>
          <p:nvPr/>
        </p:nvSpPr>
        <p:spPr>
          <a:xfrm>
            <a:off x="4211960" y="40770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Прямоугольник 125"/>
          <p:cNvSpPr/>
          <p:nvPr/>
        </p:nvSpPr>
        <p:spPr>
          <a:xfrm>
            <a:off x="4860032" y="40770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Прямоугольник 126"/>
          <p:cNvSpPr/>
          <p:nvPr/>
        </p:nvSpPr>
        <p:spPr>
          <a:xfrm>
            <a:off x="5508104" y="40770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Прямоугольник 127"/>
          <p:cNvSpPr/>
          <p:nvPr/>
        </p:nvSpPr>
        <p:spPr>
          <a:xfrm>
            <a:off x="6156176" y="40770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 128"/>
          <p:cNvSpPr/>
          <p:nvPr/>
        </p:nvSpPr>
        <p:spPr>
          <a:xfrm>
            <a:off x="6804248" y="40770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Прямоугольник 129"/>
          <p:cNvSpPr/>
          <p:nvPr/>
        </p:nvSpPr>
        <p:spPr>
          <a:xfrm>
            <a:off x="7452320" y="40770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TextBox 130"/>
          <p:cNvSpPr txBox="1"/>
          <p:nvPr/>
        </p:nvSpPr>
        <p:spPr>
          <a:xfrm>
            <a:off x="971600" y="40770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2267744" y="40770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13</a:t>
            </a:r>
            <a:endParaRPr lang="ru-RU" sz="2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619672" y="40770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915816" y="40770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21</a:t>
            </a:r>
            <a:endParaRPr lang="ru-RU" sz="2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563888" y="40770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10</a:t>
            </a:r>
            <a:endParaRPr lang="ru-RU" sz="2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139952" y="40770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4860032" y="40770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508104" y="40770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16</a:t>
            </a:r>
            <a:endParaRPr lang="ru-RU" sz="2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6156176" y="40770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6804248" y="40770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7</a:t>
            </a:r>
            <a:endParaRPr lang="ru-RU" sz="2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452320" y="40770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3</a:t>
            </a:r>
            <a:endParaRPr lang="ru-RU" sz="2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0" y="5013176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Шаг 5:</a:t>
            </a:r>
            <a:endParaRPr lang="ru-RU" sz="20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1043608" y="50851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Прямоугольник 143"/>
          <p:cNvSpPr/>
          <p:nvPr/>
        </p:nvSpPr>
        <p:spPr>
          <a:xfrm>
            <a:off x="1691680" y="50851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Прямоугольник 144"/>
          <p:cNvSpPr/>
          <p:nvPr/>
        </p:nvSpPr>
        <p:spPr>
          <a:xfrm>
            <a:off x="2339752" y="50851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Прямоугольник 145"/>
          <p:cNvSpPr/>
          <p:nvPr/>
        </p:nvSpPr>
        <p:spPr>
          <a:xfrm>
            <a:off x="2987824" y="50851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 146"/>
          <p:cNvSpPr/>
          <p:nvPr/>
        </p:nvSpPr>
        <p:spPr>
          <a:xfrm>
            <a:off x="3635896" y="50851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Прямоугольник 147"/>
          <p:cNvSpPr/>
          <p:nvPr/>
        </p:nvSpPr>
        <p:spPr>
          <a:xfrm>
            <a:off x="4283968" y="50851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Прямоугольник 148"/>
          <p:cNvSpPr/>
          <p:nvPr/>
        </p:nvSpPr>
        <p:spPr>
          <a:xfrm>
            <a:off x="4932040" y="50851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0" name="Прямоугольник 149"/>
          <p:cNvSpPr/>
          <p:nvPr/>
        </p:nvSpPr>
        <p:spPr>
          <a:xfrm>
            <a:off x="5580112" y="50851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1" name="Прямоугольник 150"/>
          <p:cNvSpPr/>
          <p:nvPr/>
        </p:nvSpPr>
        <p:spPr>
          <a:xfrm>
            <a:off x="6228184" y="50851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2" name="Прямоугольник 151"/>
          <p:cNvSpPr/>
          <p:nvPr/>
        </p:nvSpPr>
        <p:spPr>
          <a:xfrm>
            <a:off x="6876256" y="50851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Прямоугольник 152"/>
          <p:cNvSpPr/>
          <p:nvPr/>
        </p:nvSpPr>
        <p:spPr>
          <a:xfrm>
            <a:off x="7524328" y="50851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TextBox 153"/>
          <p:cNvSpPr txBox="1"/>
          <p:nvPr/>
        </p:nvSpPr>
        <p:spPr>
          <a:xfrm>
            <a:off x="1043608" y="50851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339752" y="50851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13</a:t>
            </a:r>
            <a:endParaRPr lang="ru-RU" sz="2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1691680" y="50851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21</a:t>
            </a:r>
            <a:endParaRPr lang="ru-RU" sz="2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987824" y="50851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16</a:t>
            </a:r>
            <a:endParaRPr lang="ru-RU" sz="2400" dirty="0"/>
          </a:p>
        </p:txBody>
      </p:sp>
      <p:sp>
        <p:nvSpPr>
          <p:cNvPr id="158" name="TextBox 157"/>
          <p:cNvSpPr txBox="1"/>
          <p:nvPr/>
        </p:nvSpPr>
        <p:spPr>
          <a:xfrm>
            <a:off x="3635896" y="50851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10</a:t>
            </a:r>
            <a:endParaRPr lang="ru-RU" sz="2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4211960" y="50851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932040" y="50851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580112" y="50851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6228184" y="50851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6876256" y="50851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7</a:t>
            </a:r>
            <a:endParaRPr lang="ru-RU" sz="2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524328" y="50851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3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1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73821E-6 C 0.00295 0.02359 0.00607 0.04718 -0.03855 0.06175 C -0.08299 0.07632 -0.21511 0.09852 -0.26702 0.08742 C -0.3191 0.07632 -0.33629 0.0111 -0.35035 -0.00417 " pathEditMode="relative" rAng="0" ptsTypes="aaaA">
                                      <p:cBhvr>
                                        <p:cTn id="11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" y="47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86 -0.03284 -0.00972 -0.06568 0.0467 -0.08302 C 0.10313 -0.10037 0.28577 -0.11702 0.33907 -0.10384 C 0.39236 -0.09066 0.36181 -0.02012 0.36632 -0.00347 " pathEditMode="relative" ptsTypes="aaaA">
                                      <p:cBhvr>
                                        <p:cTn id="11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7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7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65 0.03723 -0.00729 0.07447 -0.0401 0.08996 C -0.07292 0.10546 -0.15677 0.11008 -0.1974 0.09343 C -0.23802 0.07678 -0.26997 0.00717 -0.28437 -0.01018 " pathEditMode="relative" ptsTypes="aaaA">
                                      <p:cBhvr>
                                        <p:cTn id="24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47 -0.03607 0.01511 -0.07192 0.05451 -0.08811 C 0.09392 -0.1043 0.19792 -0.11193 0.23646 -0.0969 C 0.275 -0.08186 0.27761 -0.01456 0.28576 0.00186 " pathEditMode="relative" ptsTypes="aaaA">
                                      <p:cBhvr>
                                        <p:cTn id="244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9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3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43 0.034 0.00486 0.06799 -0.01303 0.08464 C -0.03091 0.1013 -0.08681 0.11448 -0.10782 0.10037 C -0.12882 0.08626 -0.13386 0.04302 -0.13889 0 " pathEditMode="relative" ptsTypes="aaaA">
                                      <p:cBhvr>
                                        <p:cTn id="308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18 -0.02497 0.02378 -0.04995 0.04288 -0.06059 C 0.06198 -0.07123 0.09861 -0.07493 0.11441 -0.06406 C 0.1302 -0.05319 0.13385 -0.00647 0.13767 0.00509 " pathEditMode="relative" ptsTypes="aaaA">
                                      <p:cBhvr>
                                        <p:cTn id="310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5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795 0.0296 -0.0559 0.05944 -0.1 0.07262 C -0.1441 0.0858 -0.23368 0.09251 -0.26493 0.07956 C -0.29618 0.0666 -0.28333 0.00879 -0.28698 -0.00532 " pathEditMode="relative" ptsTypes="aaaA">
                                      <p:cBhvr>
                                        <p:cTn id="32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767 0.00509 C 0.14427 -0.02729 0.15104 -0.05921 0.18958 -0.07239 C 0.22813 -0.08557 0.32847 -0.08603 0.36875 -0.07424 C 0.40903 -0.06198 0.42118 -0.01133 0.43108 0.00092 " pathEditMode="relative" rAng="0" ptsTypes="aaaA">
                                      <p:cBhvr>
                                        <p:cTn id="322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76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1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2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4255E-6 C -0.00243 0.02729 -0.00469 0.05481 -0.01441 0.068 C -0.02414 0.08095 -0.05087 0.09089 -0.05903 0.0784 C -0.06702 0.06638 -0.06268 0.00925 -0.06337 -0.00439 " pathEditMode="relative" rAng="0" ptsTypes="aaaA">
                                      <p:cBhvr>
                                        <p:cTn id="386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" y="43"/>
                                    </p:animMotion>
                                  </p:childTnLst>
                                </p:cTn>
                              </p:par>
                              <p:par>
                                <p:cTn id="38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885 -0.03192 0.01788 -0.0636 0.02847 -0.07771 C 0.03906 -0.09182 0.05625 -0.09806 0.06354 -0.08465 C 0.07083 -0.07123 0.07118 -0.0111 0.07274 0.00347 " pathEditMode="relative" ptsTypes="aaaA">
                                      <p:cBhvr>
                                        <p:cTn id="388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3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4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82 0.03446 -0.00764 0.06891 -0.03108 0.08302 C -0.05452 0.09713 -0.12118 0.09921 -0.14028 0.08487 C -0.15938 0.07053 -0.14462 0.01133 -0.14549 -0.00347 " pathEditMode="relative" ptsTypes="aaaA">
                                      <p:cBhvr>
                                        <p:cTn id="398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74 0.00347 C 0.07101 -0.02475 0.06927 -0.05297 0.08837 -0.06477 C 0.10747 -0.07657 0.16493 -0.08004 0.18698 -0.06778 C 0.20903 -0.05529 0.21528 -0.00324 0.22083 0.00971 " pathEditMode="relative" rAng="0" ptsTypes="aaaA">
                                      <p:cBhvr>
                                        <p:cTn id="400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" y="-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5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6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937 0.03609 0.01875 0.07217 -0.01737 0.08328 C -0.05348 0.09438 -0.17223 0.08073 -0.2165 0.06709 C -0.26077 0.05344 -0.27205 0.0273 -0.28334 0.00116 " pathEditMode="relative" ptsTypes="aaaA">
                                      <p:cBhvr>
                                        <p:cTn id="410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84 0.00972 C 0.22292 -0.00672 0.22518 -0.02315 0.26493 -0.03264 C 0.30469 -0.04236 0.41927 -0.05533 0.45851 -0.04815 C 0.49775 -0.04074 0.49323 0.00231 0.50018 0.01273 " pathEditMode="relative" rAng="0" ptsTypes="aaaA">
                                      <p:cBhvr>
                                        <p:cTn id="412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50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/>
      <p:bldP spid="65" grpId="0"/>
      <p:bldP spid="66" grpId="0"/>
      <p:bldP spid="66" grpId="1"/>
      <p:bldP spid="66" grpId="2"/>
      <p:bldP spid="67" grpId="0"/>
      <p:bldP spid="68" grpId="0"/>
      <p:bldP spid="69" grpId="0"/>
      <p:bldP spid="70" grpId="0"/>
      <p:bldP spid="71" grpId="0"/>
      <p:bldP spid="71" grpId="1"/>
      <p:bldP spid="71" grpId="2"/>
      <p:bldP spid="72" grpId="0"/>
      <p:bldP spid="72" grpId="1"/>
      <p:bldP spid="73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/>
      <p:bldP spid="86" grpId="0"/>
      <p:bldP spid="87" grpId="0"/>
      <p:bldP spid="88" grpId="0"/>
      <p:bldP spid="88" grpId="1"/>
      <p:bldP spid="89" grpId="0"/>
      <p:bldP spid="90" grpId="0"/>
      <p:bldP spid="91" grpId="0"/>
      <p:bldP spid="92" grpId="0"/>
      <p:bldP spid="92" grpId="1"/>
      <p:bldP spid="93" grpId="0"/>
      <p:bldP spid="93" grpId="1"/>
      <p:bldP spid="94" grpId="0"/>
      <p:bldP spid="95" grpId="0"/>
      <p:bldP spid="96" grpId="0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/>
      <p:bldP spid="109" grpId="0"/>
      <p:bldP spid="109" grpId="1"/>
      <p:bldP spid="109" grpId="2"/>
      <p:bldP spid="110" grpId="0"/>
      <p:bldP spid="111" grpId="0"/>
      <p:bldP spid="112" grpId="0"/>
      <p:bldP spid="113" grpId="0"/>
      <p:bldP spid="113" grpId="1"/>
      <p:bldP spid="114" grpId="0"/>
      <p:bldP spid="114" grpId="1"/>
      <p:bldP spid="114" grpId="2"/>
      <p:bldP spid="115" grpId="0"/>
      <p:bldP spid="116" grpId="0"/>
      <p:bldP spid="117" grpId="0"/>
      <p:bldP spid="118" grpId="0"/>
      <p:bldP spid="119" grpId="0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/>
      <p:bldP spid="132" grpId="0"/>
      <p:bldP spid="133" grpId="0"/>
      <p:bldP spid="133" grpId="1"/>
      <p:bldP spid="133" grpId="2"/>
      <p:bldP spid="133" grpId="3"/>
      <p:bldP spid="134" grpId="0"/>
      <p:bldP spid="134" grpId="1"/>
      <p:bldP spid="134" grpId="2"/>
      <p:bldP spid="135" grpId="0"/>
      <p:bldP spid="135" grpId="1"/>
      <p:bldP spid="136" grpId="0"/>
      <p:bldP spid="137" grpId="0"/>
      <p:bldP spid="138" grpId="0"/>
      <p:bldP spid="138" grpId="1"/>
      <p:bldP spid="138" grpId="2"/>
      <p:bldP spid="139" grpId="0"/>
      <p:bldP spid="139" grpId="1"/>
      <p:bldP spid="140" grpId="0"/>
      <p:bldP spid="141" grpId="0"/>
      <p:bldP spid="142" grpId="0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/>
      <p:bldP spid="154" grpId="1"/>
      <p:bldP spid="154" grpId="2"/>
      <p:bldP spid="154" grpId="3"/>
      <p:bldP spid="154" grpId="4"/>
      <p:bldP spid="155" grpId="0"/>
      <p:bldP spid="155" grpId="1"/>
      <p:bldP spid="156" grpId="0"/>
      <p:bldP spid="156" grpId="1"/>
      <p:bldP spid="156" grpId="2"/>
      <p:bldP spid="157" grpId="0"/>
      <p:bldP spid="157" grpId="1"/>
      <p:bldP spid="157" grpId="2"/>
      <p:bldP spid="158" grpId="0"/>
      <p:bldP spid="158" grpId="1"/>
      <p:bldP spid="159" grpId="0"/>
      <p:bldP spid="160" grpId="0"/>
      <p:bldP spid="161" grpId="0"/>
      <p:bldP spid="161" grpId="1"/>
      <p:bldP spid="161" grpId="2"/>
      <p:bldP spid="162" grpId="0"/>
      <p:bldP spid="162" grpId="1"/>
      <p:bldP spid="163" grpId="0"/>
      <p:bldP spid="1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4082"/>
          </a:xfrm>
        </p:spPr>
        <p:txBody>
          <a:bodyPr>
            <a:noAutofit/>
          </a:bodyPr>
          <a:lstStyle/>
          <a:p>
            <a:r>
              <a:rPr lang="ru-RU" sz="3200" dirty="0" smtClean="0"/>
              <a:t>Сортировка на пирамиде (продолжение примера)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0688"/>
            <a:ext cx="971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Шаг 1:</a:t>
            </a:r>
          </a:p>
          <a:p>
            <a:r>
              <a:rPr lang="ru-RU" sz="1400" dirty="0" smtClean="0"/>
              <a:t>обмен</a:t>
            </a:r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43608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691680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339752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987824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635896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283968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932040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5580112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228184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876256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7524328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043608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21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339752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13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691680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16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987824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635896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10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211960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932040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580112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228184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876256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7</a:t>
            </a:r>
            <a:endParaRPr lang="ru-R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524328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3</a:t>
            </a:r>
            <a:endParaRPr lang="ru-RU" sz="2400" dirty="0"/>
          </a:p>
        </p:txBody>
      </p:sp>
      <p:sp>
        <p:nvSpPr>
          <p:cNvPr id="28" name="Правая круглая скобка 27"/>
          <p:cNvSpPr/>
          <p:nvPr/>
        </p:nvSpPr>
        <p:spPr>
          <a:xfrm>
            <a:off x="7956376" y="476672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0" y="1412776"/>
            <a:ext cx="1403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Шаг 1:</a:t>
            </a:r>
          </a:p>
          <a:p>
            <a:endParaRPr lang="ru-RU" sz="1400" dirty="0" smtClean="0"/>
          </a:p>
          <a:p>
            <a:r>
              <a:rPr lang="ru-RU" sz="1400" dirty="0" smtClean="0"/>
              <a:t>просеивание</a:t>
            </a:r>
            <a:endParaRPr lang="ru-RU" sz="14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043608" y="14847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691680" y="14847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2339752" y="14847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987824" y="14847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3635896" y="14847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4283968" y="14847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4932040" y="14847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5580112" y="14847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6228184" y="14847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6876256" y="14847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7524328" y="14847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1043608" y="14847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3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39752" y="14847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13</a:t>
            </a:r>
            <a:endParaRPr lang="ru-RU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1691680" y="14847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16</a:t>
            </a:r>
            <a:endParaRPr lang="ru-RU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987824" y="14847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3635896" y="14847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10</a:t>
            </a:r>
            <a:endParaRPr lang="ru-RU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4211960" y="14847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4932040" y="14847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5580112" y="14847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6228184" y="14847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6876256" y="14847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7</a:t>
            </a:r>
            <a:endParaRPr lang="ru-RU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7524328" y="14847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70C0"/>
                </a:solidFill>
              </a:rPr>
              <a:t>21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52" name="Правая круглая скобка 51"/>
          <p:cNvSpPr/>
          <p:nvPr/>
        </p:nvSpPr>
        <p:spPr>
          <a:xfrm>
            <a:off x="7308304" y="1268760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0" y="2276872"/>
            <a:ext cx="93610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Шаг 2:</a:t>
            </a:r>
          </a:p>
          <a:p>
            <a:r>
              <a:rPr lang="ru-RU" sz="1400" dirty="0" smtClean="0"/>
              <a:t>обмен</a:t>
            </a:r>
            <a:endParaRPr lang="ru-RU" sz="14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1043608" y="23488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1691680" y="23488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2339752" y="23488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2987824" y="23488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3635896" y="23488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4283968" y="23488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4932040" y="23488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5580112" y="23488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6228184" y="23488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6876256" y="23488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7524328" y="23488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1043608" y="23488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16</a:t>
            </a:r>
            <a:endParaRPr lang="ru-RU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2339752" y="23488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13</a:t>
            </a:r>
            <a:endParaRPr lang="ru-RU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1680" y="23488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2987824" y="23488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3635896" y="23488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10</a:t>
            </a:r>
            <a:endParaRPr lang="ru-RU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4211960" y="23488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4932040" y="23488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5580112" y="23488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3</a:t>
            </a:r>
            <a:endParaRPr lang="ru-RU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6228184" y="23488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6876256" y="23488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7</a:t>
            </a:r>
            <a:endParaRPr lang="ru-RU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7524328" y="23488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21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76" name="Правая круглая скобка 75"/>
          <p:cNvSpPr/>
          <p:nvPr/>
        </p:nvSpPr>
        <p:spPr>
          <a:xfrm>
            <a:off x="7308304" y="2132856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TextBox 99"/>
          <p:cNvSpPr txBox="1"/>
          <p:nvPr/>
        </p:nvSpPr>
        <p:spPr>
          <a:xfrm>
            <a:off x="0" y="3212976"/>
            <a:ext cx="125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Шаг 2:</a:t>
            </a:r>
          </a:p>
          <a:p>
            <a:endParaRPr lang="ru-RU" sz="1400" dirty="0" smtClean="0"/>
          </a:p>
          <a:p>
            <a:r>
              <a:rPr lang="ru-RU" sz="1400" dirty="0" smtClean="0"/>
              <a:t>просеивание</a:t>
            </a:r>
            <a:endParaRPr lang="ru-RU" sz="1400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1043608" y="32849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Прямоугольник 101"/>
          <p:cNvSpPr/>
          <p:nvPr/>
        </p:nvSpPr>
        <p:spPr>
          <a:xfrm>
            <a:off x="1691680" y="32849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 102"/>
          <p:cNvSpPr/>
          <p:nvPr/>
        </p:nvSpPr>
        <p:spPr>
          <a:xfrm>
            <a:off x="2339752" y="32849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 103"/>
          <p:cNvSpPr/>
          <p:nvPr/>
        </p:nvSpPr>
        <p:spPr>
          <a:xfrm>
            <a:off x="2987824" y="32849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 104"/>
          <p:cNvSpPr/>
          <p:nvPr/>
        </p:nvSpPr>
        <p:spPr>
          <a:xfrm>
            <a:off x="3635896" y="32849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4283968" y="32849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/>
          <p:cNvSpPr/>
          <p:nvPr/>
        </p:nvSpPr>
        <p:spPr>
          <a:xfrm>
            <a:off x="4932040" y="32849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>
            <a:off x="5580112" y="32849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/>
          <p:cNvSpPr/>
          <p:nvPr/>
        </p:nvSpPr>
        <p:spPr>
          <a:xfrm>
            <a:off x="6228184" y="32849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6876256" y="32849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7524328" y="3284984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TextBox 111"/>
          <p:cNvSpPr txBox="1"/>
          <p:nvPr/>
        </p:nvSpPr>
        <p:spPr>
          <a:xfrm>
            <a:off x="1043608" y="32849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7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339752" y="32849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13</a:t>
            </a:r>
            <a:endParaRPr lang="ru-RU" sz="2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691680" y="32849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987824" y="32849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635896" y="32849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10</a:t>
            </a:r>
            <a:endParaRPr lang="ru-RU" sz="2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211960" y="32849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932040" y="32849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580112" y="32849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3</a:t>
            </a:r>
            <a:endParaRPr lang="ru-RU" sz="2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228184" y="32849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876256" y="32849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16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524328" y="328498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21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23" name="Правая круглая скобка 122"/>
          <p:cNvSpPr/>
          <p:nvPr/>
        </p:nvSpPr>
        <p:spPr>
          <a:xfrm>
            <a:off x="6660232" y="3140968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TextBox 123"/>
          <p:cNvSpPr txBox="1"/>
          <p:nvPr/>
        </p:nvSpPr>
        <p:spPr>
          <a:xfrm>
            <a:off x="0" y="4221088"/>
            <a:ext cx="12596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Шаг 3:</a:t>
            </a:r>
          </a:p>
          <a:p>
            <a:r>
              <a:rPr lang="ru-RU" sz="1400" dirty="0" smtClean="0"/>
              <a:t>обмен</a:t>
            </a:r>
            <a:endParaRPr lang="ru-RU" sz="14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1043608" y="42930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Прямоугольник 125"/>
          <p:cNvSpPr/>
          <p:nvPr/>
        </p:nvSpPr>
        <p:spPr>
          <a:xfrm>
            <a:off x="1691680" y="42930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Прямоугольник 126"/>
          <p:cNvSpPr/>
          <p:nvPr/>
        </p:nvSpPr>
        <p:spPr>
          <a:xfrm>
            <a:off x="2339752" y="42930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Прямоугольник 127"/>
          <p:cNvSpPr/>
          <p:nvPr/>
        </p:nvSpPr>
        <p:spPr>
          <a:xfrm>
            <a:off x="2987824" y="42930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 128"/>
          <p:cNvSpPr/>
          <p:nvPr/>
        </p:nvSpPr>
        <p:spPr>
          <a:xfrm>
            <a:off x="3635896" y="42930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Прямоугольник 129"/>
          <p:cNvSpPr/>
          <p:nvPr/>
        </p:nvSpPr>
        <p:spPr>
          <a:xfrm>
            <a:off x="4283968" y="42930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Прямоугольник 130"/>
          <p:cNvSpPr/>
          <p:nvPr/>
        </p:nvSpPr>
        <p:spPr>
          <a:xfrm>
            <a:off x="4932040" y="42930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Прямоугольник 131"/>
          <p:cNvSpPr/>
          <p:nvPr/>
        </p:nvSpPr>
        <p:spPr>
          <a:xfrm>
            <a:off x="5580112" y="42930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Прямоугольник 132"/>
          <p:cNvSpPr/>
          <p:nvPr/>
        </p:nvSpPr>
        <p:spPr>
          <a:xfrm>
            <a:off x="6228184" y="42930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Прямоугольник 133"/>
          <p:cNvSpPr/>
          <p:nvPr/>
        </p:nvSpPr>
        <p:spPr>
          <a:xfrm>
            <a:off x="6876256" y="42930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Прямоугольник 134"/>
          <p:cNvSpPr/>
          <p:nvPr/>
        </p:nvSpPr>
        <p:spPr>
          <a:xfrm>
            <a:off x="7524328" y="42930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TextBox 135"/>
          <p:cNvSpPr txBox="1"/>
          <p:nvPr/>
        </p:nvSpPr>
        <p:spPr>
          <a:xfrm>
            <a:off x="1043608" y="42930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13</a:t>
            </a:r>
            <a:endParaRPr lang="ru-RU" sz="2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339752" y="42930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7</a:t>
            </a:r>
            <a:endParaRPr lang="ru-RU" sz="2400" dirty="0"/>
          </a:p>
        </p:txBody>
      </p:sp>
      <p:sp>
        <p:nvSpPr>
          <p:cNvPr id="138" name="TextBox 137"/>
          <p:cNvSpPr txBox="1"/>
          <p:nvPr/>
        </p:nvSpPr>
        <p:spPr>
          <a:xfrm>
            <a:off x="1691680" y="42930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987824" y="42930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635896" y="42930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10</a:t>
            </a:r>
            <a:endParaRPr lang="ru-RU" sz="2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211960" y="42930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932040" y="42930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5580112" y="42930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3</a:t>
            </a:r>
            <a:endParaRPr lang="ru-RU" sz="2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6228184" y="42930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876256" y="42930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16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524328" y="42930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21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47" name="Правая круглая скобка 146"/>
          <p:cNvSpPr/>
          <p:nvPr/>
        </p:nvSpPr>
        <p:spPr>
          <a:xfrm>
            <a:off x="6660232" y="4149080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6" name="TextBox 195"/>
          <p:cNvSpPr txBox="1"/>
          <p:nvPr/>
        </p:nvSpPr>
        <p:spPr>
          <a:xfrm>
            <a:off x="0" y="5157192"/>
            <a:ext cx="125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Шаг 3:</a:t>
            </a:r>
          </a:p>
          <a:p>
            <a:endParaRPr lang="ru-RU" sz="1400" dirty="0" smtClean="0"/>
          </a:p>
          <a:p>
            <a:r>
              <a:rPr lang="ru-RU" sz="1400" dirty="0" smtClean="0"/>
              <a:t>просеивание</a:t>
            </a:r>
            <a:endParaRPr lang="ru-RU" sz="1400" dirty="0"/>
          </a:p>
        </p:txBody>
      </p:sp>
      <p:sp>
        <p:nvSpPr>
          <p:cNvPr id="197" name="Прямоугольник 196"/>
          <p:cNvSpPr/>
          <p:nvPr/>
        </p:nvSpPr>
        <p:spPr>
          <a:xfrm>
            <a:off x="1043608" y="522920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8" name="Прямоугольник 197"/>
          <p:cNvSpPr/>
          <p:nvPr/>
        </p:nvSpPr>
        <p:spPr>
          <a:xfrm>
            <a:off x="1691680" y="522920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9" name="Прямоугольник 198"/>
          <p:cNvSpPr/>
          <p:nvPr/>
        </p:nvSpPr>
        <p:spPr>
          <a:xfrm>
            <a:off x="2339752" y="522920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0" name="Прямоугольник 199"/>
          <p:cNvSpPr/>
          <p:nvPr/>
        </p:nvSpPr>
        <p:spPr>
          <a:xfrm>
            <a:off x="2987824" y="522920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1" name="Прямоугольник 200"/>
          <p:cNvSpPr/>
          <p:nvPr/>
        </p:nvSpPr>
        <p:spPr>
          <a:xfrm>
            <a:off x="3635896" y="522920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2" name="Прямоугольник 201"/>
          <p:cNvSpPr/>
          <p:nvPr/>
        </p:nvSpPr>
        <p:spPr>
          <a:xfrm>
            <a:off x="4283968" y="522920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3" name="Прямоугольник 202"/>
          <p:cNvSpPr/>
          <p:nvPr/>
        </p:nvSpPr>
        <p:spPr>
          <a:xfrm>
            <a:off x="4932040" y="522920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4" name="Прямоугольник 203"/>
          <p:cNvSpPr/>
          <p:nvPr/>
        </p:nvSpPr>
        <p:spPr>
          <a:xfrm>
            <a:off x="5580112" y="522920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5" name="Прямоугольник 204"/>
          <p:cNvSpPr/>
          <p:nvPr/>
        </p:nvSpPr>
        <p:spPr>
          <a:xfrm>
            <a:off x="6228184" y="522920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6" name="Прямоугольник 205"/>
          <p:cNvSpPr/>
          <p:nvPr/>
        </p:nvSpPr>
        <p:spPr>
          <a:xfrm>
            <a:off x="6876256" y="522920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7" name="Прямоугольник 206"/>
          <p:cNvSpPr/>
          <p:nvPr/>
        </p:nvSpPr>
        <p:spPr>
          <a:xfrm>
            <a:off x="7524328" y="522920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8" name="TextBox 207"/>
          <p:cNvSpPr txBox="1"/>
          <p:nvPr/>
        </p:nvSpPr>
        <p:spPr>
          <a:xfrm>
            <a:off x="1043608" y="522920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1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2339752" y="522920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7</a:t>
            </a:r>
            <a:endParaRPr lang="ru-RU" sz="2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1691680" y="522920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211" name="TextBox 210"/>
          <p:cNvSpPr txBox="1"/>
          <p:nvPr/>
        </p:nvSpPr>
        <p:spPr>
          <a:xfrm>
            <a:off x="2987824" y="522920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212" name="TextBox 211"/>
          <p:cNvSpPr txBox="1"/>
          <p:nvPr/>
        </p:nvSpPr>
        <p:spPr>
          <a:xfrm>
            <a:off x="3635896" y="522920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10</a:t>
            </a:r>
            <a:endParaRPr lang="ru-RU" sz="2400" dirty="0"/>
          </a:p>
        </p:txBody>
      </p:sp>
      <p:sp>
        <p:nvSpPr>
          <p:cNvPr id="213" name="TextBox 212"/>
          <p:cNvSpPr txBox="1"/>
          <p:nvPr/>
        </p:nvSpPr>
        <p:spPr>
          <a:xfrm>
            <a:off x="4211960" y="522920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214" name="TextBox 213"/>
          <p:cNvSpPr txBox="1"/>
          <p:nvPr/>
        </p:nvSpPr>
        <p:spPr>
          <a:xfrm>
            <a:off x="4932040" y="522920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215" name="TextBox 214"/>
          <p:cNvSpPr txBox="1"/>
          <p:nvPr/>
        </p:nvSpPr>
        <p:spPr>
          <a:xfrm>
            <a:off x="5580112" y="522920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3</a:t>
            </a:r>
            <a:endParaRPr lang="ru-RU" sz="2400" dirty="0"/>
          </a:p>
        </p:txBody>
      </p:sp>
      <p:sp>
        <p:nvSpPr>
          <p:cNvPr id="216" name="TextBox 215"/>
          <p:cNvSpPr txBox="1"/>
          <p:nvPr/>
        </p:nvSpPr>
        <p:spPr>
          <a:xfrm>
            <a:off x="6228184" y="522920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13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6876256" y="522920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16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7524328" y="522920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21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219" name="Правая круглая скобка 218"/>
          <p:cNvSpPr/>
          <p:nvPr/>
        </p:nvSpPr>
        <p:spPr>
          <a:xfrm>
            <a:off x="6012160" y="5085184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3" presetClass="emph" presetSubtype="2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056 0.02222 -0.06094 0.04445 0.00625 0.05417 C 0.07344 0.06389 0.30017 0.0581 0.40312 0.05834 C 0.50607 0.05857 0.57205 0.06528 0.62396 0.05556 C 0.67587 0.04584 0.69948 0.00926 0.71458 0 " pathEditMode="relative" ptsTypes="aaaaA">
                                      <p:cBhvr>
                                        <p:cTn id="6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12 -0.0243 0.01441 -0.04861 -0.09062 -0.05694 C -0.19566 -0.06527 -0.52604 -0.05972 -0.63021 -0.05 C -0.73437 -0.04027 -0.70139 -0.00717 -0.71562 0.00139 " pathEditMode="relative" ptsTypes="aaaA">
                                      <p:cBhvr>
                                        <p:cTn id="6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88 0.00741 L -0.07309 0.00741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857 0.02893 0.03715 0.0581 0.04896 0.05833 C 0.06076 0.05856 0.06719 0.01088 0.07083 0.00139 " pathEditMode="relative" ptsTypes="aaA">
                                      <p:cBhvr>
                                        <p:cTn id="1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267 -0.03056 -0.02534 -0.06088 -0.0375 -0.06111 C -0.04965 -0.06134 -0.06701 -0.01134 -0.07291 -0.00139 " pathEditMode="relative" ptsTypes="aaA">
                                      <p:cBhvr>
                                        <p:cTn id="14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5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5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5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424 -0.02754 -0.02847 -0.05486 -0.05208 -0.05416 C -0.07569 -0.05347 -0.12674 -0.00555 -0.14167 0.00417 " pathEditMode="relative" ptsTypes="aaA">
                                      <p:cBhvr>
                                        <p:cTn id="16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0.00139 C 0.09149 0.03032 0.11233 0.05926 0.13542 0.07083 C 0.15851 0.08241 0.19566 0.0831 0.20937 0.07083 C 0.22309 0.05856 0.21632 0.00949 0.21771 -0.00278 " pathEditMode="relative" rAng="0" ptsTypes="aaaA">
                                      <p:cBhvr>
                                        <p:cTn id="16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6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6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407 -0.02477 -0.02813 -0.04931 -0.06042 -0.06111 C -0.09271 -0.07292 -0.15712 -0.08056 -0.19375 -0.07084 C -0.23039 -0.06111 -0.2658 -0.01412 -0.28021 -0.00278 " pathEditMode="relative" ptsTypes="aaaA">
                                      <p:cBhvr>
                                        <p:cTn id="17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771 -0.00278 C 0.21632 0.01991 0.2151 0.04259 0.25104 0.05556 C 0.28698 0.06852 0.39201 0.08496 0.43333 0.075 C 0.47465 0.06505 0.48802 0.00903 0.49896 -0.00417 " pathEditMode="relative" rAng="0" ptsTypes="aaaA">
                                      <p:cBhvr>
                                        <p:cTn id="17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12 -0.0229 0.01441 -0.04556 -0.07673 -0.05713 C -0.16788 -0.06869 -0.45451 -0.07956 -0.54687 -0.06915 C -0.63941 -0.05874 -0.63593 -0.02683 -0.63246 0.00532 " pathEditMode="relative" ptsTypes="aaaA">
                                      <p:cBhvr>
                                        <p:cTn id="243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309 0.02289 -0.046 0.04579 0.02865 0.05712 C 0.1033 0.06845 0.34653 0.07701 0.44809 0.06753 C 0.54966 0.05805 0.60608 0.01133 0.63768 0 " pathEditMode="relative" ptsTypes="aaaA">
                                      <p:cBhvr>
                                        <p:cTn id="24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85185E-6 L -0.05902 -0.00533 " pathEditMode="relative" rAng="0" ptsTypes="AA">
                                      <p:cBhvr>
                                        <p:cTn id="24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-3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5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07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09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13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504 -0.02567 -0.0099 -0.05111 -0.02726 -0.06221 C -0.04462 -0.07331 -0.08542 -0.07817 -0.104 -0.0673 C -0.12257 -0.05643 -0.13091 -0.0266 -0.13907 0.00347 " pathEditMode="relative" ptsTypes="aaaA">
                                      <p:cBhvr>
                                        <p:cTn id="317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73 0.04417 0.01146 0.08834 0.03507 0.08834 C 0.05868 0.08834 0.10017 0.04417 0.14167 0 " pathEditMode="relative" ptsTypes="aaA">
                                      <p:cBhvr>
                                        <p:cTn id="319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23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25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81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83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927 -0.02521 0.03871 -0.05018 -0.05087 -0.06406 C -0.1401 -0.07794 -0.45104 -0.0932 -0.53646 -0.08302 C -0.62188 -0.07285 -0.5592 -0.01665 -0.56372 -0.00347 " pathEditMode="relative" ptsTypes="aaaA">
                                      <p:cBhvr>
                                        <p:cTn id="387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0472E-6 C -0.03073 0.01573 -0.06129 0.03169 0.01789 0.04302 C 0.0974 0.05412 0.38525 0.07563 0.47605 0.0673 C 0.56737 0.05944 0.56563 0.02729 0.56407 -0.00462 " pathEditMode="relative" rAng="0" ptsTypes="aaaA">
                                      <p:cBhvr>
                                        <p:cTn id="38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" y="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93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L -0.07083 2.59259E-6 " pathEditMode="relative" rAng="0" ptsTypes="AA">
                                      <p:cBhvr>
                                        <p:cTn id="397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53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55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59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17 -0.03515 -0.00833 -0.0703 -0.02083 -0.07169 C -0.03333 -0.07308 -0.06563 -0.01873 -0.07465 -0.00809 " pathEditMode="relative" ptsTypes="aaA">
                                      <p:cBhvr>
                                        <p:cTn id="463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25 0.04093 0.01267 0.0821 0.02534 0.0814 C 0.03802 0.08071 0.06753 0.01017 0.07604 -0.00393 " pathEditMode="relative" ptsTypes="aaA">
                                      <p:cBhvr>
                                        <p:cTn id="465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69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71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75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035 -0.02683 -0.00053 -0.05366 -0.0224 -0.06753 C -0.04428 -0.08141 -0.09914 -0.09482 -0.13143 -0.08349 C -0.16372 -0.07216 -0.20244 -0.01388 -0.2165 0 " pathEditMode="relative" ptsTypes="aaaA">
                                      <p:cBhvr>
                                        <p:cTn id="479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04 -0.00393 C 0.07344 0.02752 0.07118 0.0592 0.09722 0.07169 C 0.12344 0.08418 0.20243 0.08534 0.23403 0.07169 C 0.26563 0.05805 0.27674 0.02405 0.28785 -0.00971 " pathEditMode="relative" rAng="0" ptsTypes="aaaA">
                                      <p:cBhvr>
                                        <p:cTn id="481" dur="2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6" grpId="1"/>
      <p:bldP spid="16" grpId="2"/>
      <p:bldP spid="16" grpId="3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6" grpId="1"/>
      <p:bldP spid="26" grpId="2"/>
      <p:bldP spid="28" grpId="0" animBg="1"/>
      <p:bldP spid="28" grpId="1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5" grpId="1"/>
      <p:bldP spid="65" grpId="2"/>
      <p:bldP spid="65" grpId="3"/>
      <p:bldP spid="74" grpId="0"/>
      <p:bldP spid="74" grpId="1"/>
      <p:bldP spid="74" grpId="2"/>
      <p:bldP spid="76" grpId="1" animBg="1"/>
      <p:bldP spid="76" grpId="2" animBg="1"/>
      <p:bldP spid="100" grpId="0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/>
      <p:bldP spid="112" grpId="1"/>
      <p:bldP spid="113" grpId="0"/>
      <p:bldP spid="113" grpId="1"/>
      <p:bldP spid="113" grpId="2"/>
      <p:bldP spid="114" grpId="0"/>
      <p:bldP spid="117" grpId="0"/>
      <p:bldP spid="118" grpId="0"/>
      <p:bldP spid="124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/>
      <p:bldP spid="136" grpId="1"/>
      <p:bldP spid="136" grpId="2"/>
      <p:bldP spid="136" grpId="3"/>
      <p:bldP spid="144" grpId="0"/>
      <p:bldP spid="144" grpId="1"/>
      <p:bldP spid="147" grpId="0" animBg="1"/>
      <p:bldP spid="196" grpId="0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/>
      <p:bldP spid="208" grpId="1"/>
      <p:bldP spid="208" grpId="2"/>
      <p:bldP spid="209" grpId="0"/>
      <p:bldP spid="210" grpId="0"/>
      <p:bldP spid="210" grpId="1"/>
      <p:bldP spid="210" grpId="2"/>
      <p:bldP spid="211" grpId="0"/>
      <p:bldP spid="212" grpId="0"/>
      <p:bldP spid="212" grpId="1"/>
      <p:bldP spid="212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548680"/>
          </a:xfrm>
        </p:spPr>
        <p:txBody>
          <a:bodyPr>
            <a:noAutofit/>
          </a:bodyPr>
          <a:lstStyle/>
          <a:p>
            <a:r>
              <a:rPr lang="ru-RU" sz="3200" dirty="0" smtClean="0"/>
              <a:t>Сортировка на пирамиде (продолжение примера)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20688"/>
            <a:ext cx="12596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Шаг </a:t>
            </a:r>
            <a:r>
              <a:rPr lang="ru-RU" sz="2000" dirty="0" smtClean="0"/>
              <a:t>4:</a:t>
            </a:r>
            <a:endParaRPr lang="ru-RU" sz="2000" dirty="0" smtClean="0"/>
          </a:p>
          <a:p>
            <a:r>
              <a:rPr lang="ru-RU" sz="1400" dirty="0" smtClean="0"/>
              <a:t>обмен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43608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691680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339752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987824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635896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283968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932040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580112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228184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876256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7524328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1043608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339752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7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91680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10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987824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635896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211960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932040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580112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3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228184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13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76256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16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24328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21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28" name="Правая круглая скобка 27"/>
          <p:cNvSpPr/>
          <p:nvPr/>
        </p:nvSpPr>
        <p:spPr>
          <a:xfrm>
            <a:off x="6012160" y="548680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0" y="1340768"/>
            <a:ext cx="125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Шаг </a:t>
            </a:r>
            <a:r>
              <a:rPr lang="ru-RU" sz="2000" dirty="0" smtClean="0"/>
              <a:t>4:</a:t>
            </a:r>
            <a:endParaRPr lang="ru-RU" sz="2000" dirty="0" smtClean="0"/>
          </a:p>
          <a:p>
            <a:endParaRPr lang="ru-RU" sz="1400" dirty="0" smtClean="0"/>
          </a:p>
          <a:p>
            <a:r>
              <a:rPr lang="ru-RU" sz="1400" dirty="0" smtClean="0"/>
              <a:t>просеивание</a:t>
            </a:r>
            <a:endParaRPr lang="ru-RU" sz="14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043608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691680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2339752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987824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3635896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4283968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4932040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5580112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6228184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6876256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7524328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1043608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3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39752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7</a:t>
            </a:r>
            <a:endParaRPr lang="ru-RU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1691680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10</a:t>
            </a:r>
            <a:endParaRPr lang="ru-RU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987824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3635896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4211960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4932040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5580112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12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28184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13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76256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16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24328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21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52" name="Правая круглая скобка 51"/>
          <p:cNvSpPr/>
          <p:nvPr/>
        </p:nvSpPr>
        <p:spPr>
          <a:xfrm>
            <a:off x="5364088" y="1268760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0" y="2348880"/>
            <a:ext cx="12596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Шаг </a:t>
            </a:r>
            <a:r>
              <a:rPr lang="ru-RU" sz="2000" dirty="0" smtClean="0"/>
              <a:t>5:</a:t>
            </a:r>
            <a:endParaRPr lang="ru-RU" sz="2000" dirty="0" smtClean="0"/>
          </a:p>
          <a:p>
            <a:r>
              <a:rPr lang="ru-RU" sz="1400" dirty="0" smtClean="0"/>
              <a:t>обмен</a:t>
            </a:r>
            <a:endParaRPr lang="ru-RU" sz="14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1043608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1691680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2339752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2987824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3635896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4283968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4932040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5580112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6228184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6876256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7524328" y="24208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1043608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10</a:t>
            </a:r>
            <a:endParaRPr lang="ru-RU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2339752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7</a:t>
            </a:r>
            <a:endParaRPr lang="ru-RU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1680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2987824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3</a:t>
            </a:r>
            <a:endParaRPr lang="ru-RU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3635896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4211960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4932040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5580112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12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228184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13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76256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16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524328" y="24208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21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76" name="Правая круглая скобка 75"/>
          <p:cNvSpPr/>
          <p:nvPr/>
        </p:nvSpPr>
        <p:spPr>
          <a:xfrm>
            <a:off x="5364088" y="2204864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/>
          <p:cNvSpPr txBox="1"/>
          <p:nvPr/>
        </p:nvSpPr>
        <p:spPr>
          <a:xfrm>
            <a:off x="0" y="3068960"/>
            <a:ext cx="125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Шаг </a:t>
            </a:r>
            <a:r>
              <a:rPr lang="ru-RU" sz="2000" dirty="0" smtClean="0"/>
              <a:t>5:</a:t>
            </a:r>
            <a:endParaRPr lang="ru-RU" sz="2000" dirty="0" smtClean="0"/>
          </a:p>
          <a:p>
            <a:endParaRPr lang="ru-RU" sz="1400" dirty="0" smtClean="0"/>
          </a:p>
          <a:p>
            <a:r>
              <a:rPr lang="ru-RU" sz="1400" dirty="0" smtClean="0"/>
              <a:t>просеивание</a:t>
            </a:r>
            <a:endParaRPr lang="ru-RU" sz="14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1043608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1691680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2339752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2987824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3635896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4283968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4932040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5580112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6228184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6876256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/>
          <p:cNvSpPr/>
          <p:nvPr/>
        </p:nvSpPr>
        <p:spPr>
          <a:xfrm>
            <a:off x="7524328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TextBox 88"/>
          <p:cNvSpPr txBox="1"/>
          <p:nvPr/>
        </p:nvSpPr>
        <p:spPr>
          <a:xfrm>
            <a:off x="1043608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4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339752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7</a:t>
            </a:r>
            <a:endParaRPr lang="ru-RU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1691680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2987824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3</a:t>
            </a:r>
            <a:endParaRPr lang="ru-RU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3635896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4211960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4932040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10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80112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12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228184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13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876256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16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524328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21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00" name="Правая круглая скобка 99"/>
          <p:cNvSpPr/>
          <p:nvPr/>
        </p:nvSpPr>
        <p:spPr>
          <a:xfrm>
            <a:off x="4716016" y="2996952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TextBox 100"/>
          <p:cNvSpPr txBox="1"/>
          <p:nvPr/>
        </p:nvSpPr>
        <p:spPr>
          <a:xfrm>
            <a:off x="0" y="4077072"/>
            <a:ext cx="12596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Шаг </a:t>
            </a:r>
            <a:r>
              <a:rPr lang="ru-RU" sz="2000" dirty="0" smtClean="0"/>
              <a:t>6:</a:t>
            </a:r>
            <a:endParaRPr lang="ru-RU" sz="2000" dirty="0" smtClean="0"/>
          </a:p>
          <a:p>
            <a:r>
              <a:rPr lang="ru-RU" sz="1400" dirty="0" smtClean="0"/>
              <a:t>обмен</a:t>
            </a:r>
            <a:endParaRPr lang="ru-RU" sz="14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1043608" y="41490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 102"/>
          <p:cNvSpPr/>
          <p:nvPr/>
        </p:nvSpPr>
        <p:spPr>
          <a:xfrm>
            <a:off x="1691680" y="41490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 103"/>
          <p:cNvSpPr/>
          <p:nvPr/>
        </p:nvSpPr>
        <p:spPr>
          <a:xfrm>
            <a:off x="2339752" y="41490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 104"/>
          <p:cNvSpPr/>
          <p:nvPr/>
        </p:nvSpPr>
        <p:spPr>
          <a:xfrm>
            <a:off x="2987824" y="41490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3635896" y="41490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/>
          <p:cNvSpPr/>
          <p:nvPr/>
        </p:nvSpPr>
        <p:spPr>
          <a:xfrm>
            <a:off x="4283968" y="41490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>
            <a:off x="4932040" y="41490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/>
          <p:cNvSpPr/>
          <p:nvPr/>
        </p:nvSpPr>
        <p:spPr>
          <a:xfrm>
            <a:off x="5580112" y="41490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6228184" y="41490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6876256" y="41490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 111"/>
          <p:cNvSpPr/>
          <p:nvPr/>
        </p:nvSpPr>
        <p:spPr>
          <a:xfrm>
            <a:off x="7524328" y="414908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TextBox 112"/>
          <p:cNvSpPr txBox="1"/>
          <p:nvPr/>
        </p:nvSpPr>
        <p:spPr>
          <a:xfrm>
            <a:off x="1043608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7</a:t>
            </a:r>
            <a:endParaRPr lang="ru-RU" sz="2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339752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691680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987824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3</a:t>
            </a:r>
            <a:endParaRPr lang="ru-RU" sz="2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635896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211960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932040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10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580112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12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228184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13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76256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16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524328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21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24" name="Правая круглая скобка 123"/>
          <p:cNvSpPr/>
          <p:nvPr/>
        </p:nvSpPr>
        <p:spPr>
          <a:xfrm>
            <a:off x="4716016" y="3933056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TextBox 124"/>
          <p:cNvSpPr txBox="1"/>
          <p:nvPr/>
        </p:nvSpPr>
        <p:spPr>
          <a:xfrm>
            <a:off x="0" y="4797152"/>
            <a:ext cx="125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Шаг </a:t>
            </a:r>
            <a:r>
              <a:rPr lang="ru-RU" sz="2000" dirty="0" smtClean="0"/>
              <a:t>6:</a:t>
            </a:r>
            <a:endParaRPr lang="ru-RU" sz="2000" dirty="0" smtClean="0"/>
          </a:p>
          <a:p>
            <a:endParaRPr lang="ru-RU" sz="1400" dirty="0" smtClean="0"/>
          </a:p>
          <a:p>
            <a:r>
              <a:rPr lang="ru-RU" sz="1400" dirty="0" smtClean="0"/>
              <a:t>просеивание</a:t>
            </a:r>
            <a:endParaRPr lang="ru-RU" sz="14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1043608" y="486916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Прямоугольник 126"/>
          <p:cNvSpPr/>
          <p:nvPr/>
        </p:nvSpPr>
        <p:spPr>
          <a:xfrm>
            <a:off x="1691680" y="486916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Прямоугольник 127"/>
          <p:cNvSpPr/>
          <p:nvPr/>
        </p:nvSpPr>
        <p:spPr>
          <a:xfrm>
            <a:off x="2339752" y="486916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 128"/>
          <p:cNvSpPr/>
          <p:nvPr/>
        </p:nvSpPr>
        <p:spPr>
          <a:xfrm>
            <a:off x="2987824" y="486916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Прямоугольник 129"/>
          <p:cNvSpPr/>
          <p:nvPr/>
        </p:nvSpPr>
        <p:spPr>
          <a:xfrm>
            <a:off x="3635896" y="486916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Прямоугольник 130"/>
          <p:cNvSpPr/>
          <p:nvPr/>
        </p:nvSpPr>
        <p:spPr>
          <a:xfrm>
            <a:off x="4283968" y="486916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Прямоугольник 131"/>
          <p:cNvSpPr/>
          <p:nvPr/>
        </p:nvSpPr>
        <p:spPr>
          <a:xfrm>
            <a:off x="4932040" y="486916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Прямоугольник 132"/>
          <p:cNvSpPr/>
          <p:nvPr/>
        </p:nvSpPr>
        <p:spPr>
          <a:xfrm>
            <a:off x="5580112" y="486916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Прямоугольник 133"/>
          <p:cNvSpPr/>
          <p:nvPr/>
        </p:nvSpPr>
        <p:spPr>
          <a:xfrm>
            <a:off x="6228184" y="486916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Прямоугольник 134"/>
          <p:cNvSpPr/>
          <p:nvPr/>
        </p:nvSpPr>
        <p:spPr>
          <a:xfrm>
            <a:off x="6876256" y="486916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Прямоугольник 135"/>
          <p:cNvSpPr/>
          <p:nvPr/>
        </p:nvSpPr>
        <p:spPr>
          <a:xfrm>
            <a:off x="7524328" y="486916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TextBox 136"/>
          <p:cNvSpPr txBox="1"/>
          <p:nvPr/>
        </p:nvSpPr>
        <p:spPr>
          <a:xfrm>
            <a:off x="1043608" y="486916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2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339752" y="486916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691680" y="486916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2987824" y="486916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3</a:t>
            </a:r>
            <a:endParaRPr lang="ru-RU" sz="2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3635896" y="486916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211960" y="486916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7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932040" y="486916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10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5580112" y="486916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12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228184" y="486916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13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876256" y="486916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16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524328" y="486916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21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48" name="Правая круглая скобка 147"/>
          <p:cNvSpPr/>
          <p:nvPr/>
        </p:nvSpPr>
        <p:spPr>
          <a:xfrm>
            <a:off x="4067944" y="4725144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7639 -0.02384 -0.1526 -0.04768 -0.23385 -0.04791 C -0.3151 -0.04815 -0.44514 -0.00902 -0.48733 -0.00139 " pathEditMode="relative" ptsTypes="aaA">
                                      <p:cBhvr>
                                        <p:cTn id="6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9496 0.03449 0.1901 0.06922 0.27222 0.06968 C 0.35434 0.07014 0.42361 0.03658 0.49305 0.00301 " pathEditMode="relative" ptsTypes="aaA"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-0.06302 2.59259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98 -0.0375 0.01597 -0.07477 0.02777 -0.07431 C 0.03958 -0.07385 0.0552 -0.03542 0.07083 0.00301 " pathEditMode="relative" ptsTypes="aaA">
                                      <p:cBhvr>
                                        <p:cTn id="1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354 0.04143 -0.02708 0.08287 -0.03958 0.08217 C -0.05208 0.08148 -0.06388 0.03842 -0.07552 -0.00463 " pathEditMode="relative" ptsTypes="aaA">
                                      <p:cBhvr>
                                        <p:cTn id="14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563 0.0456 -0.03125 0.0912 -0.05469 0.09143 C -0.07813 0.09166 -0.12639 0.01666 -0.1408 0.00162 " pathEditMode="relative" ptsTypes="aaA">
                                      <p:cBhvr>
                                        <p:cTn id="15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83 0.00301 C 0.0901 -0.03889 0.10955 -0.08056 0.13368 -0.08079 C 0.15781 -0.08102 0.18698 -0.03981 0.21615 0.00139 " pathEditMode="relative" rAng="0" ptsTypes="aaA">
                                      <p:cBhvr>
                                        <p:cTn id="1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0.00046 C 0.0868 0.03542 0.16979 0.07083 0.24149 0.0713 C 0.31302 0.07199 0.37343 0.0375 0.4342 0.00324 " pathEditMode="relative" rAng="0" ptsTypes="aaA">
                                      <p:cBhvr>
                                        <p:cTn id="21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" y="36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C -0.07257 -0.02755 -0.14479 -0.05486 -0.21788 -0.05486 C -0.29097 -0.05486 -0.40139 -0.01065 -0.43802 -0.00162 " pathEditMode="relative" rAng="0" ptsTypes="aaA">
                                      <p:cBhvr>
                                        <p:cTn id="2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" y="-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-0.06302 2.59259E-6 " pathEditMode="relative" rAng="0" ptsTypes="AA">
                                      <p:cBhvr>
                                        <p:cTn id="22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0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8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8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8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719 -0.02801 0.03455 -0.05602 0.05816 -0.05741 C 0.08177 -0.0588 0.11181 -0.03334 0.14184 -0.00787 " pathEditMode="relative" ptsTypes="aaA">
                                      <p:cBhvr>
                                        <p:cTn id="29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615 0.04328 -0.03229 0.08657 -0.05573 0.08842 C -0.07917 0.09027 -0.12656 0.02384 -0.14063 0.01088 " pathEditMode="relative" ptsTypes="aaA">
                                      <p:cBhvr>
                                        <p:cTn id="29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9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0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04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6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62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664 -0.0382 0.07344 -0.07639 0.13143 -0.07593 C 0.18941 -0.07546 0.26858 -0.03634 0.34775 0.00301 " pathEditMode="relative" ptsTypes="aaA">
                                      <p:cBhvr>
                                        <p:cTn id="36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5052 0.02569 -0.10087 0.05162 -0.16041 0.05116 C -0.21996 0.05069 -0.28854 0.02384 -0.35694 -0.00301 " pathEditMode="relative" ptsTypes="aaA">
                                      <p:cBhvr>
                                        <p:cTn id="36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-0.06302 2.59259E-6 " pathEditMode="relative" rAng="0" ptsTypes="AA">
                                      <p:cBhvr>
                                        <p:cTn id="37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0"/>
                                    </p:animMotion>
                                  </p:childTnLst>
                                </p:cTn>
                              </p:par>
                              <p:par>
                                <p:cTn id="373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7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3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32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3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302 -0.03102 0.02604 -0.06203 0.03837 -0.06203 C 0.0507 -0.06203 0.06893 -0.01041 0.07448 0 " pathEditMode="relative" ptsTypes="aaA">
                                      <p:cBhvr>
                                        <p:cTn id="440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684 0.03935 -0.0335 0.07894 -0.04531 0.07894 C -0.05711 0.07894 -0.06666 0.0132 -0.07083 0 " pathEditMode="relative" ptsTypes="aaA">
                                      <p:cBhvr>
                                        <p:cTn id="442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8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52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48 2.59259E-6 C 0.11164 -0.02778 0.14896 -0.05556 0.17223 -0.05579 C 0.19549 -0.05602 0.20469 -0.02894 0.21407 -0.00162 " pathEditMode="relative" rAng="0" ptsTypes="aaA">
                                      <p:cBhvr>
                                        <p:cTn id="45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" y="-28"/>
                                    </p:animMotion>
                                  </p:childTnLst>
                                </p:cTn>
                              </p:par>
                              <p:par>
                                <p:cTn id="45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16 0.0426 -0.00816 0.08542 -0.03142 0.08519 C -0.05469 0.08496 -0.12153 0.01273 -0.13958 -0.00162 " pathEditMode="relative" ptsTypes="aaA">
                                      <p:cBhvr>
                                        <p:cTn id="458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7" grpId="4"/>
      <p:bldP spid="17" grpId="5"/>
      <p:bldP spid="17" grpId="6"/>
      <p:bldP spid="24" grpId="0"/>
      <p:bldP spid="24" grpId="1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1" grpId="1"/>
      <p:bldP spid="41" grpId="2"/>
      <p:bldP spid="42" grpId="0"/>
      <p:bldP spid="43" grpId="0"/>
      <p:bldP spid="43" grpId="1"/>
      <p:bldP spid="43" grpId="2"/>
      <p:bldP spid="44" grpId="0"/>
      <p:bldP spid="44" grpId="1"/>
      <p:bldP spid="44" grpId="2"/>
      <p:bldP spid="45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5" grpId="1"/>
      <p:bldP spid="65" grpId="2"/>
      <p:bldP spid="65" grpId="3"/>
      <p:bldP spid="71" grpId="0"/>
      <p:bldP spid="71" grpId="1"/>
      <p:bldP spid="76" grpId="0" animBg="1"/>
      <p:bldP spid="77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/>
      <p:bldP spid="89" grpId="1"/>
      <p:bldP spid="90" grpId="0"/>
      <p:bldP spid="90" grpId="1"/>
      <p:bldP spid="90" grpId="2"/>
      <p:bldP spid="91" grpId="0"/>
      <p:bldP spid="92" grpId="0"/>
      <p:bldP spid="92" grpId="1"/>
      <p:bldP spid="93" grpId="0"/>
      <p:bldP spid="101" grpId="0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3" grpId="1"/>
      <p:bldP spid="113" grpId="2"/>
      <p:bldP spid="113" grpId="3"/>
      <p:bldP spid="118" grpId="0"/>
      <p:bldP spid="118" grpId="1"/>
      <p:bldP spid="124" grpId="0" animBg="1"/>
      <p:bldP spid="125" grpId="0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/>
      <p:bldP spid="137" grpId="1"/>
      <p:bldP spid="137" grpId="2"/>
      <p:bldP spid="138" grpId="0"/>
      <p:bldP spid="139" grpId="0"/>
      <p:bldP spid="139" grpId="1"/>
      <p:bldP spid="139" grpId="2"/>
      <p:bldP spid="140" grpId="0"/>
      <p:bldP spid="140" grpId="1"/>
      <p:bldP spid="140" grpId="2"/>
      <p:bldP spid="1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r>
              <a:rPr lang="ru-RU" sz="3200" dirty="0" smtClean="0"/>
              <a:t>Сортировка на пирамиде (продолжение примера)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20688"/>
            <a:ext cx="12596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Шаг </a:t>
            </a:r>
            <a:r>
              <a:rPr lang="ru-RU" sz="2000" dirty="0" smtClean="0"/>
              <a:t>7:</a:t>
            </a:r>
            <a:endParaRPr lang="ru-RU" sz="2000" dirty="0" smtClean="0"/>
          </a:p>
          <a:p>
            <a:r>
              <a:rPr lang="ru-RU" sz="1400" dirty="0" smtClean="0"/>
              <a:t>обмен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43608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691680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339752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987824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635896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4283968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932040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580112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228184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876256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7524328" y="6926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1043608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339752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91680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3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987824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635896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211960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7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32040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10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80112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12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8184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13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76256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16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24328" y="6926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21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28" name="Правая круглая скобка 27"/>
          <p:cNvSpPr/>
          <p:nvPr/>
        </p:nvSpPr>
        <p:spPr>
          <a:xfrm>
            <a:off x="4067944" y="476672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0" y="1340768"/>
            <a:ext cx="125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Шаг </a:t>
            </a:r>
            <a:r>
              <a:rPr lang="ru-RU" sz="2000" dirty="0" smtClean="0"/>
              <a:t>7:</a:t>
            </a:r>
            <a:endParaRPr lang="ru-RU" sz="2000" dirty="0" smtClean="0"/>
          </a:p>
          <a:p>
            <a:endParaRPr lang="ru-RU" sz="1400" dirty="0" smtClean="0"/>
          </a:p>
          <a:p>
            <a:r>
              <a:rPr lang="ru-RU" sz="1400" dirty="0" smtClean="0"/>
              <a:t>просеивание</a:t>
            </a:r>
            <a:endParaRPr lang="ru-RU" sz="14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043608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1691680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2339752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2987824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3635896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4283968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4932040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5580112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6228184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6876256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7524328" y="14127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1043608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1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39752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1691680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3</a:t>
            </a:r>
            <a:endParaRPr lang="ru-RU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2987824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3635896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5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11960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7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32040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10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80112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12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28184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13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76256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16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24328" y="14127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21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52" name="Правая круглая скобка 51"/>
          <p:cNvSpPr/>
          <p:nvPr/>
        </p:nvSpPr>
        <p:spPr>
          <a:xfrm>
            <a:off x="3419872" y="1196752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0" y="2420888"/>
            <a:ext cx="12596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Шаг </a:t>
            </a:r>
            <a:r>
              <a:rPr lang="ru-RU" sz="2000" dirty="0" smtClean="0"/>
              <a:t>8:</a:t>
            </a:r>
            <a:endParaRPr lang="ru-RU" sz="2000" dirty="0" smtClean="0"/>
          </a:p>
          <a:p>
            <a:r>
              <a:rPr lang="ru-RU" sz="1400" dirty="0" smtClean="0"/>
              <a:t>обмен</a:t>
            </a:r>
            <a:endParaRPr lang="ru-RU" sz="14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1043608" y="24928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1691680" y="24928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2339752" y="24928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2987824" y="24928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3635896" y="24928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4283968" y="24928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4932040" y="24928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5580112" y="24928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6228184" y="24928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6876256" y="24928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7524328" y="249289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/>
          <p:cNvSpPr txBox="1"/>
          <p:nvPr/>
        </p:nvSpPr>
        <p:spPr>
          <a:xfrm>
            <a:off x="1043608" y="24928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2339752" y="24928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1680" y="24928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3</a:t>
            </a:r>
            <a:endParaRPr lang="ru-RU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2987824" y="24928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3635896" y="24928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5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211960" y="24928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7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32040" y="24928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10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580112" y="24928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12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228184" y="24928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13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76256" y="24928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16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524328" y="249289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21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0" y="3140968"/>
            <a:ext cx="125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Шаг </a:t>
            </a:r>
            <a:r>
              <a:rPr lang="ru-RU" sz="2000" dirty="0" smtClean="0"/>
              <a:t>8:</a:t>
            </a:r>
            <a:endParaRPr lang="ru-RU" sz="2000" dirty="0" smtClean="0"/>
          </a:p>
          <a:p>
            <a:endParaRPr lang="ru-RU" sz="1400" dirty="0" smtClean="0"/>
          </a:p>
          <a:p>
            <a:r>
              <a:rPr lang="ru-RU" sz="1400" dirty="0" smtClean="0"/>
              <a:t>просеивание</a:t>
            </a:r>
            <a:endParaRPr lang="ru-RU" sz="1400" dirty="0"/>
          </a:p>
        </p:txBody>
      </p:sp>
      <p:sp>
        <p:nvSpPr>
          <p:cNvPr id="77" name="Прямоугольник 76"/>
          <p:cNvSpPr/>
          <p:nvPr/>
        </p:nvSpPr>
        <p:spPr>
          <a:xfrm>
            <a:off x="1043608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1691680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2339752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2987824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3635896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4283968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4932040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5580112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6228184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6876256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7524328" y="32129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TextBox 87"/>
          <p:cNvSpPr txBox="1"/>
          <p:nvPr/>
        </p:nvSpPr>
        <p:spPr>
          <a:xfrm>
            <a:off x="1043608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2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339752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90" name="TextBox 89"/>
          <p:cNvSpPr txBox="1"/>
          <p:nvPr/>
        </p:nvSpPr>
        <p:spPr>
          <a:xfrm>
            <a:off x="1691680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3</a:t>
            </a:r>
            <a:endParaRPr lang="ru-RU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2987824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4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635896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5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211960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7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932040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10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580112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12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228184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13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876256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16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524328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21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99" name="Правая круглая скобка 98"/>
          <p:cNvSpPr/>
          <p:nvPr/>
        </p:nvSpPr>
        <p:spPr>
          <a:xfrm>
            <a:off x="2771800" y="2996952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Правая круглая скобка 99"/>
          <p:cNvSpPr/>
          <p:nvPr/>
        </p:nvSpPr>
        <p:spPr>
          <a:xfrm>
            <a:off x="3419872" y="2276872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TextBox 100"/>
          <p:cNvSpPr txBox="1"/>
          <p:nvPr/>
        </p:nvSpPr>
        <p:spPr>
          <a:xfrm>
            <a:off x="0" y="4149080"/>
            <a:ext cx="12596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Шаг </a:t>
            </a:r>
            <a:r>
              <a:rPr lang="ru-RU" sz="2000" dirty="0" smtClean="0"/>
              <a:t>9:</a:t>
            </a:r>
            <a:endParaRPr lang="ru-RU" sz="2000" dirty="0" smtClean="0"/>
          </a:p>
          <a:p>
            <a:r>
              <a:rPr lang="ru-RU" sz="1400" dirty="0" smtClean="0"/>
              <a:t>обмен</a:t>
            </a:r>
            <a:endParaRPr lang="ru-RU" sz="14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1043608" y="42210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 102"/>
          <p:cNvSpPr/>
          <p:nvPr/>
        </p:nvSpPr>
        <p:spPr>
          <a:xfrm>
            <a:off x="1691680" y="42210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 103"/>
          <p:cNvSpPr/>
          <p:nvPr/>
        </p:nvSpPr>
        <p:spPr>
          <a:xfrm>
            <a:off x="2339752" y="42210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 104"/>
          <p:cNvSpPr/>
          <p:nvPr/>
        </p:nvSpPr>
        <p:spPr>
          <a:xfrm>
            <a:off x="2987824" y="42210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3635896" y="42210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/>
          <p:cNvSpPr/>
          <p:nvPr/>
        </p:nvSpPr>
        <p:spPr>
          <a:xfrm>
            <a:off x="4283968" y="42210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>
            <a:off x="4932040" y="42210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/>
          <p:cNvSpPr/>
          <p:nvPr/>
        </p:nvSpPr>
        <p:spPr>
          <a:xfrm>
            <a:off x="5580112" y="42210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6228184" y="42210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6876256" y="42210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 111"/>
          <p:cNvSpPr/>
          <p:nvPr/>
        </p:nvSpPr>
        <p:spPr>
          <a:xfrm>
            <a:off x="7524328" y="422108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TextBox 112"/>
          <p:cNvSpPr txBox="1"/>
          <p:nvPr/>
        </p:nvSpPr>
        <p:spPr>
          <a:xfrm>
            <a:off x="1043608" y="42210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3</a:t>
            </a:r>
            <a:endParaRPr lang="ru-RU" sz="2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339752" y="42210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691680" y="42210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987824" y="42210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4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635896" y="42210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5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211960" y="42210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7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932040" y="42210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10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580112" y="42210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12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228184" y="42210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13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76256" y="42210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16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524328" y="42210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21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0" y="4869160"/>
            <a:ext cx="125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Шаг </a:t>
            </a:r>
            <a:r>
              <a:rPr lang="ru-RU" sz="2000" dirty="0" smtClean="0"/>
              <a:t>9:</a:t>
            </a:r>
            <a:endParaRPr lang="ru-RU" sz="2000" dirty="0" smtClean="0"/>
          </a:p>
          <a:p>
            <a:endParaRPr lang="ru-RU" sz="1400" dirty="0" smtClean="0"/>
          </a:p>
          <a:p>
            <a:r>
              <a:rPr lang="ru-RU" sz="1400" dirty="0" smtClean="0"/>
              <a:t>просеивание</a:t>
            </a:r>
            <a:endParaRPr lang="ru-RU" sz="14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1043608" y="49411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Прямоугольник 125"/>
          <p:cNvSpPr/>
          <p:nvPr/>
        </p:nvSpPr>
        <p:spPr>
          <a:xfrm>
            <a:off x="1691680" y="49411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Прямоугольник 126"/>
          <p:cNvSpPr/>
          <p:nvPr/>
        </p:nvSpPr>
        <p:spPr>
          <a:xfrm>
            <a:off x="2339752" y="49411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Прямоугольник 127"/>
          <p:cNvSpPr/>
          <p:nvPr/>
        </p:nvSpPr>
        <p:spPr>
          <a:xfrm>
            <a:off x="2987824" y="49411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 128"/>
          <p:cNvSpPr/>
          <p:nvPr/>
        </p:nvSpPr>
        <p:spPr>
          <a:xfrm>
            <a:off x="3635896" y="49411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Прямоугольник 129"/>
          <p:cNvSpPr/>
          <p:nvPr/>
        </p:nvSpPr>
        <p:spPr>
          <a:xfrm>
            <a:off x="4283968" y="49411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Прямоугольник 130"/>
          <p:cNvSpPr/>
          <p:nvPr/>
        </p:nvSpPr>
        <p:spPr>
          <a:xfrm>
            <a:off x="4932040" y="49411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2" name="Прямоугольник 131"/>
          <p:cNvSpPr/>
          <p:nvPr/>
        </p:nvSpPr>
        <p:spPr>
          <a:xfrm>
            <a:off x="5580112" y="49411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Прямоугольник 132"/>
          <p:cNvSpPr/>
          <p:nvPr/>
        </p:nvSpPr>
        <p:spPr>
          <a:xfrm>
            <a:off x="6228184" y="49411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Прямоугольник 133"/>
          <p:cNvSpPr/>
          <p:nvPr/>
        </p:nvSpPr>
        <p:spPr>
          <a:xfrm>
            <a:off x="6876256" y="49411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Прямоугольник 134"/>
          <p:cNvSpPr/>
          <p:nvPr/>
        </p:nvSpPr>
        <p:spPr>
          <a:xfrm>
            <a:off x="7524328" y="49411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TextBox 135"/>
          <p:cNvSpPr txBox="1"/>
          <p:nvPr/>
        </p:nvSpPr>
        <p:spPr>
          <a:xfrm>
            <a:off x="1043608" y="49411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1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339752" y="49411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3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691680" y="49411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2987824" y="49411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4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635896" y="49411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5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211960" y="49411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7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932040" y="49411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10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580112" y="49411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12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228184" y="49411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13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876256" y="49411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16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524328" y="49411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21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47" name="Правая круглая скобка 146"/>
          <p:cNvSpPr/>
          <p:nvPr/>
        </p:nvSpPr>
        <p:spPr>
          <a:xfrm>
            <a:off x="2123728" y="4797152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Правая круглая скобка 147"/>
          <p:cNvSpPr/>
          <p:nvPr/>
        </p:nvSpPr>
        <p:spPr>
          <a:xfrm>
            <a:off x="2771800" y="4005064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9" name="TextBox 148"/>
          <p:cNvSpPr txBox="1"/>
          <p:nvPr/>
        </p:nvSpPr>
        <p:spPr>
          <a:xfrm>
            <a:off x="0" y="5805264"/>
            <a:ext cx="125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Шаг </a:t>
            </a:r>
            <a:r>
              <a:rPr lang="ru-RU" sz="2000" dirty="0" smtClean="0"/>
              <a:t>10:</a:t>
            </a:r>
            <a:endParaRPr lang="ru-RU" sz="2000" dirty="0" smtClean="0"/>
          </a:p>
          <a:p>
            <a:r>
              <a:rPr lang="ru-RU" sz="1400" dirty="0" smtClean="0"/>
              <a:t>обмен  и</a:t>
            </a:r>
          </a:p>
          <a:p>
            <a:r>
              <a:rPr lang="ru-RU" sz="1400" dirty="0" smtClean="0"/>
              <a:t>просеивание</a:t>
            </a:r>
            <a:endParaRPr lang="ru-RU" sz="1400" dirty="0"/>
          </a:p>
        </p:txBody>
      </p:sp>
      <p:sp>
        <p:nvSpPr>
          <p:cNvPr id="150" name="Прямоугольник 149"/>
          <p:cNvSpPr/>
          <p:nvPr/>
        </p:nvSpPr>
        <p:spPr>
          <a:xfrm>
            <a:off x="1043608" y="58772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1" name="Прямоугольник 150"/>
          <p:cNvSpPr/>
          <p:nvPr/>
        </p:nvSpPr>
        <p:spPr>
          <a:xfrm>
            <a:off x="1691680" y="58772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2" name="Прямоугольник 151"/>
          <p:cNvSpPr/>
          <p:nvPr/>
        </p:nvSpPr>
        <p:spPr>
          <a:xfrm>
            <a:off x="2339752" y="58772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Прямоугольник 152"/>
          <p:cNvSpPr/>
          <p:nvPr/>
        </p:nvSpPr>
        <p:spPr>
          <a:xfrm>
            <a:off x="2987824" y="58772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Прямоугольник 153"/>
          <p:cNvSpPr/>
          <p:nvPr/>
        </p:nvSpPr>
        <p:spPr>
          <a:xfrm>
            <a:off x="3635896" y="58772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5" name="Прямоугольник 154"/>
          <p:cNvSpPr/>
          <p:nvPr/>
        </p:nvSpPr>
        <p:spPr>
          <a:xfrm>
            <a:off x="4283968" y="58772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6" name="Прямоугольник 155"/>
          <p:cNvSpPr/>
          <p:nvPr/>
        </p:nvSpPr>
        <p:spPr>
          <a:xfrm>
            <a:off x="4932040" y="58772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7" name="Прямоугольник 156"/>
          <p:cNvSpPr/>
          <p:nvPr/>
        </p:nvSpPr>
        <p:spPr>
          <a:xfrm>
            <a:off x="5580112" y="58772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" name="Прямоугольник 157"/>
          <p:cNvSpPr/>
          <p:nvPr/>
        </p:nvSpPr>
        <p:spPr>
          <a:xfrm>
            <a:off x="6228184" y="58772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Прямоугольник 158"/>
          <p:cNvSpPr/>
          <p:nvPr/>
        </p:nvSpPr>
        <p:spPr>
          <a:xfrm>
            <a:off x="6876256" y="58772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Прямоугольник 159"/>
          <p:cNvSpPr/>
          <p:nvPr/>
        </p:nvSpPr>
        <p:spPr>
          <a:xfrm>
            <a:off x="7524328" y="587727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TextBox 160"/>
          <p:cNvSpPr txBox="1"/>
          <p:nvPr/>
        </p:nvSpPr>
        <p:spPr>
          <a:xfrm>
            <a:off x="1043608" y="58772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339752" y="58772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3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691680" y="58772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2987824" y="58772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4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635896" y="58772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5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211960" y="58772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7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932040" y="58772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10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580112" y="58772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12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228184" y="58772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13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876256" y="58772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16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7524328" y="587727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0099CC"/>
                </a:solidFill>
              </a:rPr>
              <a:t>21</a:t>
            </a:r>
            <a:endParaRPr lang="ru-RU" sz="2400" dirty="0">
              <a:solidFill>
                <a:srgbClr val="0099CC"/>
              </a:solidFill>
            </a:endParaRPr>
          </a:p>
        </p:txBody>
      </p:sp>
      <p:sp>
        <p:nvSpPr>
          <p:cNvPr id="172" name="Правая круглая скобка 171"/>
          <p:cNvSpPr/>
          <p:nvPr/>
        </p:nvSpPr>
        <p:spPr>
          <a:xfrm>
            <a:off x="2123728" y="5661248"/>
            <a:ext cx="216024" cy="792088"/>
          </a:xfrm>
          <a:prstGeom prst="rightBracket">
            <a:avLst>
              <a:gd name="adj" fmla="val 100686"/>
            </a:avLst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079 0.02662 -0.08142 0.05324 -0.12795 0.05278 C -0.17448 0.05232 -0.22673 0.02454 -0.27899 -0.00301 " pathEditMode="relative" ptsTypes="aaA">
                                      <p:cBhvr>
                                        <p:cTn id="6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263 -0.03634 0.06527 -0.07268 0.11163 -0.07268 C 0.15798 -0.07268 0.21788 -0.03634 0.27777 0 " pathEditMode="relative" ptsTypes="aaA"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-0.06302 2.59259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916 -0.03287 -0.05833 -0.06574 -0.08142 -0.06667 C -0.10451 -0.06759 -0.12152 -0.03704 -0.13836 -0.00625 " pathEditMode="relative" ptsTypes="aaA">
                                      <p:cBhvr>
                                        <p:cTn id="1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743 0.03819 0.05503 0.07662 0.07795 0.07754 C 0.10087 0.07847 0.12743 0.01805 0.13732 0.00625 " pathEditMode="relative" ptsTypes="aaA">
                                      <p:cBhvr>
                                        <p:cTn id="14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9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9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525 -0.0456 0.07049 -0.09097 0.10695 -0.09144 C 0.14341 -0.0919 0.19983 -0.01782 0.21858 -0.00301 " pathEditMode="relative" ptsTypes="aaA">
                                      <p:cBhvr>
                                        <p:cTn id="20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4341 0.02708 -0.08664 0.0544 -0.12205 0.05417 C -0.15747 0.05394 -0.18507 0.02616 -0.21268 -0.00162 " pathEditMode="relative" ptsTypes="aaA">
                                      <p:cBhvr>
                                        <p:cTn id="20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-0.06302 2.59259E-6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0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6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6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7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563 -0.03149 -0.03125 -0.06274 -0.04306 -0.06204 C -0.05486 -0.06135 -0.06302 -0.02848 -0.07101 0.00463 " pathEditMode="relative" ptsTypes="aaA">
                                      <p:cBhvr>
                                        <p:cTn id="27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025 0.04004 0.02049 0.08009 0.03247 0.08055 C 0.04445 0.08101 0.05816 0.04189 0.07205 0.003 " pathEditMode="relative" ptsTypes="aaA">
                                      <p:cBhvr>
                                        <p:cTn id="27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3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3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667 -0.03681 -0.03316 -0.07338 -0.05573 -0.07292 C -0.0783 -0.07246 -0.10712 -0.03472 -0.13594 0.00301 " pathEditMode="relative" ptsTypes="aaA">
                                      <p:cBhvr>
                                        <p:cTn id="34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013 0.02477 0.04045 0.04953 0.06388 0.04791 C 0.08732 0.04629 0.11388 0.01852 0.14062 -0.00926 " pathEditMode="relative" ptsTypes="aaA">
                                      <p:cBhvr>
                                        <p:cTn id="342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-0.06302 2.59259E-6 " pathEditMode="relative" rAng="0" ptsTypes="AA">
                                      <p:cBhvr>
                                        <p:cTn id="34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0"/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4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4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99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563 -0.03217 -0.03125 -0.06412 -0.04306 -0.06342 C -0.05486 -0.06273 -0.06615 -0.00671 -0.07083 0.00463 " pathEditMode="relative" ptsTypes="aaA">
                                      <p:cBhvr>
                                        <p:cTn id="412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25 0.04051 0.01267 0.08102 0.02448 0.08218 C 0.03628 0.08334 0.05365 0.04537 0.07101 0.00764 " pathEditMode="relative" ptsTypes="aaA">
                                      <p:cBhvr>
                                        <p:cTn id="414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70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72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511 -0.03055 -0.03021 -0.06111 -0.04184 -0.0618 C -0.05347 -0.0625 -0.06511 -0.01412 -0.06979 -0.00462 " pathEditMode="relative" ptsTypes="aaA">
                                      <p:cBhvr>
                                        <p:cTn id="476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47 0.0405 0.01493 0.08101 0.02778 0.08055 C 0.04063 0.08009 0.05868 0.03842 0.07674 -0.00301 " pathEditMode="relative" ptsTypes="aaA">
                                      <p:cBhvr>
                                        <p:cTn id="478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-0.06302 2.59259E-6 " pathEditMode="relative" rAng="0" ptsTypes="AA">
                                      <p:cBhvr>
                                        <p:cTn id="482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0"/>
                                    </p:animMotion>
                                  </p:childTnLst>
                                </p:cTn>
                              </p:par>
                              <p:par>
                                <p:cTn id="4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84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7" grpId="3"/>
      <p:bldP spid="17" grpId="4"/>
      <p:bldP spid="17" grpId="5"/>
      <p:bldP spid="21" grpId="0"/>
      <p:bldP spid="21" grpId="1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1" grpId="1"/>
      <p:bldP spid="42" grpId="0"/>
      <p:bldP spid="42" grpId="1"/>
      <p:bldP spid="42" grpId="2"/>
      <p:bldP spid="43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5" grpId="1"/>
      <p:bldP spid="65" grpId="2"/>
      <p:bldP spid="65" grpId="3"/>
      <p:bldP spid="68" grpId="0"/>
      <p:bldP spid="68" grpId="1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/>
      <p:bldP spid="88" grpId="1"/>
      <p:bldP spid="89" grpId="0"/>
      <p:bldP spid="89" grpId="1"/>
      <p:bldP spid="90" grpId="0"/>
      <p:bldP spid="90" grpId="1"/>
      <p:bldP spid="90" grpId="2"/>
      <p:bldP spid="100" grpId="0" animBg="1"/>
      <p:bldP spid="101" grpId="0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3" grpId="1"/>
      <p:bldP spid="113" grpId="2"/>
      <p:bldP spid="113" grpId="3"/>
      <p:bldP spid="114" grpId="0"/>
      <p:bldP spid="114" grpId="1"/>
      <p:bldP spid="124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/>
      <p:bldP spid="136" grpId="1"/>
      <p:bldP spid="137" grpId="0"/>
      <p:bldP spid="138" grpId="0"/>
      <p:bldP spid="138" grpId="1"/>
      <p:bldP spid="138" grpId="2"/>
      <p:bldP spid="148" grpId="0" animBg="1"/>
      <p:bldP spid="149" grpId="0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/>
      <p:bldP spid="161" grpId="1"/>
      <p:bldP spid="161" grpId="2"/>
      <p:bldP spid="161" grpId="3"/>
      <p:bldP spid="163" grpId="0"/>
      <p:bldP spid="163" grpId="1"/>
      <p:bldP spid="17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36096" y="1066800"/>
            <a:ext cx="3528392" cy="4810472"/>
          </a:xfrm>
        </p:spPr>
        <p:txBody>
          <a:bodyPr/>
          <a:lstStyle/>
          <a:p>
            <a:r>
              <a:rPr lang="ru-RU" sz="2000" dirty="0"/>
              <a:t>родился </a:t>
            </a:r>
            <a:r>
              <a:rPr lang="ru-RU" sz="2000" dirty="0" smtClean="0"/>
              <a:t>11 января</a:t>
            </a:r>
            <a:r>
              <a:rPr lang="ru-RU" sz="2000" dirty="0"/>
              <a:t> 1934, 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Коломбо</a:t>
            </a:r>
            <a:r>
              <a:rPr lang="ru-RU" sz="2000" dirty="0"/>
              <a:t>, </a:t>
            </a:r>
            <a:r>
              <a:rPr lang="ru-RU" sz="2000" dirty="0" smtClean="0"/>
              <a:t>Цейлон</a:t>
            </a:r>
            <a:r>
              <a:rPr lang="ru-RU" sz="2000" dirty="0"/>
              <a:t>, 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Британская </a:t>
            </a:r>
            <a:r>
              <a:rPr lang="ru-RU" sz="2000" dirty="0"/>
              <a:t>империя,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ныне</a:t>
            </a:r>
            <a:r>
              <a:rPr lang="ru-RU" sz="2000" dirty="0"/>
              <a:t> Шри Ланка) — английский учёный, специализирующийся в области информатики и 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вычислительной </a:t>
            </a:r>
            <a:r>
              <a:rPr lang="ru-RU" sz="2000" dirty="0"/>
              <a:t>техники. Наиболее известен как разработчик алгоритма 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«</a:t>
            </a:r>
            <a:r>
              <a:rPr lang="ru-RU" sz="2000" dirty="0"/>
              <a:t>быстрой сортировки» (1960), на сегодняшний день являющегося наиболее популярным алгоритмом сортировки</a:t>
            </a:r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543" b="6543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sz="1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Сэр Чарльз </a:t>
            </a:r>
            <a:r>
              <a:rPr lang="ru-RU" sz="18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Э́нтони</a:t>
            </a:r>
            <a:r>
              <a:rPr lang="ru-RU" sz="1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8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Ри́чард</a:t>
            </a:r>
            <a:r>
              <a:rPr lang="ru-RU" sz="1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8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Хо́ар</a:t>
            </a:r>
            <a:r>
              <a:rPr lang="ru-RU" sz="1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 </a:t>
            </a:r>
            <a:br>
              <a:rPr lang="ru-RU" sz="1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ru-RU" sz="1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(англ. </a:t>
            </a:r>
            <a:r>
              <a:rPr lang="ru-RU" sz="1800" b="1" i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Charles</a:t>
            </a:r>
            <a:r>
              <a:rPr lang="ru-RU" sz="1800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800" b="1" i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Antony</a:t>
            </a:r>
            <a:r>
              <a:rPr lang="ru-RU" sz="1800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800" b="1" i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Richard</a:t>
            </a:r>
            <a:r>
              <a:rPr lang="ru-RU" sz="1800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800" b="1" i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Hoare</a:t>
            </a:r>
            <a:r>
              <a:rPr lang="ru-RU" sz="1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 </a:t>
            </a:r>
            <a:br>
              <a:rPr lang="ru-RU" sz="1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ru-RU" sz="1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или </a:t>
            </a:r>
            <a:r>
              <a:rPr lang="ru-RU" sz="1800" b="1" i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Tony</a:t>
            </a:r>
            <a:r>
              <a:rPr lang="ru-RU" sz="1800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800" b="1" i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Hoare</a:t>
            </a:r>
            <a:r>
              <a:rPr lang="ru-RU" sz="1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 или </a:t>
            </a:r>
            <a:r>
              <a:rPr lang="ru-RU" sz="1800" b="1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C.A.R. </a:t>
            </a:r>
            <a:r>
              <a:rPr lang="ru-RU" sz="1800" b="1" i="1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Hoare</a:t>
            </a:r>
            <a:r>
              <a:rPr lang="ru-RU" sz="1800" b="1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sz="1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84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9746"/>
            <a:ext cx="8064896" cy="1143000"/>
          </a:xfrm>
        </p:spPr>
        <p:txBody>
          <a:bodyPr>
            <a:noAutofit/>
          </a:bodyPr>
          <a:lstStyle/>
          <a:p>
            <a:r>
              <a:rPr lang="ru-RU" sz="2800" dirty="0"/>
              <a:t>Другие известные результаты его работы: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980728"/>
            <a:ext cx="7962850" cy="5616624"/>
          </a:xfrm>
        </p:spPr>
        <p:txBody>
          <a:bodyPr/>
          <a:lstStyle/>
          <a:p>
            <a:r>
              <a:rPr lang="ru-RU" sz="2000" dirty="0" smtClean="0"/>
              <a:t>Язык Z </a:t>
            </a:r>
            <a:r>
              <a:rPr lang="ru-RU" sz="2000" dirty="0"/>
              <a:t>спецификаций и параллельная модель </a:t>
            </a:r>
            <a:r>
              <a:rPr lang="ru-RU" sz="2000" dirty="0" smtClean="0"/>
              <a:t>взаимодействия последовательных </a:t>
            </a:r>
            <a:r>
              <a:rPr lang="ru-RU" sz="2000" dirty="0"/>
              <a:t>процессов (CSP, </a:t>
            </a:r>
            <a:r>
              <a:rPr lang="ru-RU" sz="2000" dirty="0" err="1"/>
              <a:t>Communicating</a:t>
            </a:r>
            <a:r>
              <a:rPr lang="ru-RU" sz="2000" dirty="0"/>
              <a:t> </a:t>
            </a:r>
            <a:r>
              <a:rPr lang="ru-RU" sz="2000" dirty="0" err="1"/>
              <a:t>Sequential</a:t>
            </a:r>
            <a:r>
              <a:rPr lang="ru-RU" sz="2000" dirty="0"/>
              <a:t> </a:t>
            </a:r>
            <a:r>
              <a:rPr lang="ru-RU" sz="2000" dirty="0" err="1"/>
              <a:t>Process</a:t>
            </a:r>
            <a:r>
              <a:rPr lang="ru-RU" sz="2000" dirty="0"/>
              <a:t>). </a:t>
            </a:r>
            <a:endParaRPr lang="ru-RU" sz="2000" dirty="0" smtClean="0"/>
          </a:p>
          <a:p>
            <a:r>
              <a:rPr lang="ru-RU" sz="2000" dirty="0" smtClean="0"/>
              <a:t>В </a:t>
            </a:r>
            <a:r>
              <a:rPr lang="ru-RU" sz="2000" dirty="0"/>
              <a:t>числе его заслуг — разработка логики Хоара (англ. </a:t>
            </a:r>
            <a:r>
              <a:rPr lang="ru-RU" sz="2000" i="1" dirty="0" err="1"/>
              <a:t>Hoare</a:t>
            </a:r>
            <a:r>
              <a:rPr lang="ru-RU" sz="2000" i="1" dirty="0"/>
              <a:t> </a:t>
            </a:r>
            <a:r>
              <a:rPr lang="ru-RU" sz="2000" i="1" dirty="0" err="1"/>
              <a:t>Logic</a:t>
            </a:r>
            <a:r>
              <a:rPr lang="ru-RU" sz="2000" dirty="0"/>
              <a:t>), научной основы для конструирования корректных программ, используемой для определения и разработки языков программирования. </a:t>
            </a:r>
            <a:endParaRPr lang="ru-RU" sz="2000" dirty="0" smtClean="0"/>
          </a:p>
          <a:p>
            <a:r>
              <a:rPr lang="ru-RU" sz="2000" dirty="0" smtClean="0"/>
              <a:t>Хоар </a:t>
            </a:r>
            <a:r>
              <a:rPr lang="ru-RU" sz="2000" dirty="0"/>
              <a:t>создал ряд трудов по созданию спецификаций, проектированию, реализации и сопровождению программ, показывающих важность научных результатов для увеличения производительности компьютеров и повышения надежности программного обеспечения.</a:t>
            </a:r>
          </a:p>
          <a:p>
            <a:pPr marL="8255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61441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49935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Биография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692696"/>
            <a:ext cx="7920880" cy="5760640"/>
          </a:xfrm>
        </p:spPr>
        <p:txBody>
          <a:bodyPr/>
          <a:lstStyle/>
          <a:p>
            <a:pPr marL="82550" indent="0">
              <a:buNone/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Родился в Коломбо в Шри-Ланке. Получил степень бакалавра по классическим языкам в Оксфордском университете в 1956 году. 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marL="82550" indent="0">
              <a:buNone/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Проходил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службу в Королевском военно-морском флоте Великобритании 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в 1956—1958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 годы. 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marL="82550" indent="0">
              <a:buNone/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Изучив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 русский язык, в 1959 году Хоар обучался в 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Московском университете компьютерному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переводу, а также теории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вероятностей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в школе Колмогорова. </a:t>
            </a:r>
            <a:endParaRPr lang="ru-RU" sz="2000" dirty="0" smtClean="0">
              <a:latin typeface="Calibri" pitchFamily="34" charset="0"/>
              <a:cs typeface="Calibri" pitchFamily="34" charset="0"/>
            </a:endParaRPr>
          </a:p>
          <a:p>
            <a:pPr marL="82550" indent="0">
              <a:buNone/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В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 1960, из-за политического кризиса, связанного с уничтожением разведывательного самолета У-2, он покинул Советский Союз и начал работать в небольшой компании по производству компьютеров </a:t>
            </a:r>
            <a:r>
              <a:rPr lang="ru-RU" sz="2000" dirty="0" err="1">
                <a:latin typeface="Calibri" pitchFamily="34" charset="0"/>
                <a:cs typeface="Calibri" pitchFamily="34" charset="0"/>
                <a:hlinkClick r:id="rId2" tooltip="Elliott Brothers (страница отсутствует)"/>
              </a:rPr>
              <a:t>Elliott</a:t>
            </a:r>
            <a:r>
              <a:rPr lang="ru-RU" sz="2000" dirty="0">
                <a:latin typeface="Calibri" pitchFamily="34" charset="0"/>
                <a:cs typeface="Calibri" pitchFamily="34" charset="0"/>
                <a:hlinkClick r:id="rId2" tooltip="Elliott Brothers (страница отсутствует)"/>
              </a:rPr>
              <a:t> </a:t>
            </a:r>
            <a:r>
              <a:rPr lang="ru-RU" sz="2000" dirty="0" err="1">
                <a:latin typeface="Calibri" pitchFamily="34" charset="0"/>
                <a:cs typeface="Calibri" pitchFamily="34" charset="0"/>
                <a:hlinkClick r:id="rId2" tooltip="Elliott Brothers (страница отсутствует)"/>
              </a:rPr>
              <a:t>Brothers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, где занимался реализацией языка ALGOL60. Там же он начал заниматься разработкой алгоритмов.</a:t>
            </a:r>
          </a:p>
          <a:p>
            <a:pPr marL="82550" indent="0">
              <a:buNone/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В 1968 году стал профессором информатики и вычислительной техники в Королевском университете Белфаста (англ. </a:t>
            </a:r>
            <a:r>
              <a:rPr lang="ru-RU" sz="2000" i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  <a:hlinkClick r:id="rId3" tooltip="en:Queen's University, Belfast"/>
              </a:rPr>
              <a:t>Queen's</a:t>
            </a:r>
            <a:r>
              <a:rPr lang="ru-RU" sz="20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  <a:hlinkClick r:id="rId3" tooltip="en:Queen's University, Belfast"/>
              </a:rPr>
              <a:t> </a:t>
            </a:r>
            <a:r>
              <a:rPr lang="ru-RU" sz="2000" i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  <a:hlinkClick r:id="rId3" tooltip="en:Queen's University, Belfast"/>
              </a:rPr>
              <a:t>University</a:t>
            </a:r>
            <a:r>
              <a:rPr lang="ru-RU" sz="2000" i="1" dirty="0">
                <a:solidFill>
                  <a:schemeClr val="tx2"/>
                </a:solidFill>
                <a:latin typeface="Calibri" pitchFamily="34" charset="0"/>
                <a:cs typeface="Calibri" pitchFamily="34" charset="0"/>
                <a:hlinkClick r:id="rId3" tooltip="en:Queen's University, Belfast"/>
              </a:rPr>
              <a:t>, </a:t>
            </a:r>
            <a:r>
              <a:rPr lang="ru-RU" sz="2000" i="1" dirty="0" err="1">
                <a:solidFill>
                  <a:schemeClr val="tx2"/>
                </a:solidFill>
                <a:latin typeface="Calibri" pitchFamily="34" charset="0"/>
                <a:cs typeface="Calibri" pitchFamily="34" charset="0"/>
                <a:hlinkClick r:id="rId3" tooltip="en:Queen's University, Belfast"/>
              </a:rPr>
              <a:t>Belfast</a:t>
            </a:r>
            <a:r>
              <a:rPr lang="ru-RU" sz="2000" dirty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).</a:t>
            </a:r>
          </a:p>
          <a:p>
            <a:pPr marL="8255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95990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59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Пример работы сортировки Шелла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100" y="1071546"/>
            <a:ext cx="7499350" cy="5176854"/>
          </a:xfrm>
        </p:spPr>
        <p:txBody>
          <a:bodyPr/>
          <a:lstStyle/>
          <a:p>
            <a:pPr indent="449263">
              <a:buNone/>
            </a:pPr>
            <a:r>
              <a:rPr lang="ru-RU" sz="20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На первом проходе выделим в </a:t>
            </a:r>
            <a:r>
              <a:rPr lang="ru-RU" sz="2000" dirty="0" err="1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подпоследовательности</a:t>
            </a:r>
            <a:r>
              <a:rPr lang="ru-RU" sz="20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 элементы, отстоящие друг от друга</a:t>
            </a:r>
            <a:r>
              <a:rPr lang="ru-RU" sz="200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на четыре позиции:</a:t>
            </a:r>
          </a:p>
          <a:p>
            <a:pPr indent="449263">
              <a:buNone/>
            </a:pPr>
            <a:endParaRPr lang="ru-RU" sz="2000" dirty="0" smtClean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 dirty="0" smtClean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 dirty="0" smtClean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 dirty="0" smtClean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 dirty="0" smtClean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 smtClean="0">
                <a:latin typeface="Calibri" pitchFamily="34" charset="0"/>
              </a:rPr>
              <a:t>Полученные 4 последовательности отсортируем на месте независимо друг от друга методом простых включений. </a:t>
            </a:r>
          </a:p>
          <a:p>
            <a:pPr>
              <a:buNone/>
            </a:pPr>
            <a:endParaRPr lang="ru-RU" sz="2000" dirty="0" smtClean="0">
              <a:latin typeface="Calibri" pitchFamily="34" charset="0"/>
            </a:endParaRPr>
          </a:p>
          <a:p>
            <a:pPr>
              <a:buNone/>
            </a:pPr>
            <a:r>
              <a:rPr lang="ru-RU" sz="2000" dirty="0" smtClean="0">
                <a:latin typeface="Calibri" pitchFamily="34" charset="0"/>
              </a:rPr>
              <a:t>Этот процесс называется </a:t>
            </a:r>
            <a:r>
              <a:rPr lang="ru-RU" sz="2000" i="1" dirty="0" smtClean="0">
                <a:solidFill>
                  <a:srgbClr val="FF0000"/>
                </a:solidFill>
                <a:latin typeface="Calibri" pitchFamily="34" charset="0"/>
              </a:rPr>
              <a:t>4-сортировкой.</a:t>
            </a:r>
            <a:r>
              <a:rPr lang="ru-RU" sz="20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</a:p>
          <a:p>
            <a:pPr indent="449263">
              <a:buNone/>
            </a:pPr>
            <a:endParaRPr lang="ru-RU" sz="2000" dirty="0">
              <a:latin typeface="Calibri" pitchFamily="34" charset="0"/>
            </a:endParaRPr>
          </a:p>
        </p:txBody>
      </p:sp>
      <p:grpSp>
        <p:nvGrpSpPr>
          <p:cNvPr id="4" name="Группа 50"/>
          <p:cNvGrpSpPr>
            <a:grpSpLocks/>
          </p:cNvGrpSpPr>
          <p:nvPr/>
        </p:nvGrpSpPr>
        <p:grpSpPr bwMode="auto">
          <a:xfrm>
            <a:off x="1714480" y="2285991"/>
            <a:ext cx="6019800" cy="1071571"/>
            <a:chOff x="1142976" y="1643049"/>
            <a:chExt cx="6019597" cy="1071578"/>
          </a:xfrm>
        </p:grpSpPr>
        <p:sp>
          <p:nvSpPr>
            <p:cNvPr id="5" name="TextBox 4"/>
            <p:cNvSpPr txBox="1"/>
            <p:nvPr/>
          </p:nvSpPr>
          <p:spPr>
            <a:xfrm>
              <a:off x="1142976" y="2000239"/>
              <a:ext cx="6019597" cy="3698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40 </a:t>
              </a:r>
              <a:r>
                <a:rPr lang="ru-RU" dirty="0"/>
                <a:t>        </a:t>
              </a:r>
              <a:r>
                <a:rPr lang="ru-RU" dirty="0">
                  <a:solidFill>
                    <a:schemeClr val="accent2"/>
                  </a:solidFill>
                </a:rPr>
                <a:t>51</a:t>
              </a:r>
              <a:r>
                <a:rPr lang="ru-RU" dirty="0"/>
                <a:t>         </a:t>
              </a: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</a:rPr>
                <a:t>8</a:t>
              </a:r>
              <a:r>
                <a:rPr lang="ru-RU" dirty="0"/>
                <a:t>         </a:t>
              </a:r>
              <a:r>
                <a:rPr lang="ru-RU" dirty="0">
                  <a:solidFill>
                    <a:schemeClr val="tx2">
                      <a:lumMod val="75000"/>
                    </a:schemeClr>
                  </a:solidFill>
                </a:rPr>
                <a:t>38</a:t>
              </a:r>
              <a:r>
                <a:rPr lang="ru-RU" dirty="0"/>
                <a:t>         </a:t>
              </a:r>
              <a:r>
                <a:rPr lang="ru-RU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90</a:t>
              </a:r>
              <a:r>
                <a:rPr lang="ru-RU" dirty="0"/>
                <a:t>         </a:t>
              </a:r>
              <a:r>
                <a:rPr lang="ru-RU" dirty="0">
                  <a:solidFill>
                    <a:schemeClr val="accent2"/>
                  </a:solidFill>
                </a:rPr>
                <a:t>14</a:t>
              </a:r>
              <a:r>
                <a:rPr lang="ru-RU" dirty="0"/>
                <a:t>         </a:t>
              </a: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</a:rPr>
                <a:t>2</a:t>
              </a:r>
              <a:r>
                <a:rPr lang="ru-RU" dirty="0"/>
                <a:t>         </a:t>
              </a:r>
              <a:r>
                <a:rPr lang="ru-RU" dirty="0">
                  <a:solidFill>
                    <a:schemeClr val="tx2">
                      <a:lumMod val="75000"/>
                    </a:schemeClr>
                  </a:solidFill>
                </a:rPr>
                <a:t>63</a:t>
              </a:r>
            </a:p>
          </p:txBody>
        </p:sp>
        <p:grpSp>
          <p:nvGrpSpPr>
            <p:cNvPr id="6" name="Группа 49"/>
            <p:cNvGrpSpPr>
              <a:grpSpLocks/>
            </p:cNvGrpSpPr>
            <p:nvPr/>
          </p:nvGrpSpPr>
          <p:grpSpPr bwMode="auto">
            <a:xfrm>
              <a:off x="1285845" y="1643049"/>
              <a:ext cx="5073517" cy="1071578"/>
              <a:chOff x="1285845" y="1643049"/>
              <a:chExt cx="5073517" cy="1071578"/>
            </a:xfrm>
          </p:grpSpPr>
          <p:cxnSp>
            <p:nvCxnSpPr>
              <p:cNvPr id="7" name="Прямая соединительная линия 6"/>
              <p:cNvCxnSpPr/>
              <p:nvPr/>
            </p:nvCxnSpPr>
            <p:spPr>
              <a:xfrm rot="5400000">
                <a:off x="1179482" y="2392355"/>
                <a:ext cx="214314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1287434" y="2500306"/>
                <a:ext cx="2927272" cy="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 rot="5400000">
                <a:off x="4108343" y="2392360"/>
                <a:ext cx="214314" cy="15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 rot="5400000">
                <a:off x="1929547" y="2499512"/>
                <a:ext cx="428628" cy="158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единительная линия 10"/>
              <p:cNvCxnSpPr/>
              <p:nvPr/>
            </p:nvCxnSpPr>
            <p:spPr>
              <a:xfrm>
                <a:off x="2144655" y="2714619"/>
                <a:ext cx="2855843" cy="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 rot="5400000">
                <a:off x="4786977" y="2499517"/>
                <a:ext cx="428628" cy="158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 rot="5400000">
                <a:off x="2643911" y="1928010"/>
                <a:ext cx="285752" cy="1587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2785994" y="1785927"/>
                <a:ext cx="2785988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 rot="5400000">
                <a:off x="5429900" y="1928010"/>
                <a:ext cx="285752" cy="1587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/>
              <p:nvPr/>
            </p:nvCxnSpPr>
            <p:spPr>
              <a:xfrm rot="5400000" flipH="1" flipV="1">
                <a:off x="3286831" y="1856569"/>
                <a:ext cx="428628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/>
              <p:cNvCxnSpPr/>
              <p:nvPr/>
            </p:nvCxnSpPr>
            <p:spPr>
              <a:xfrm>
                <a:off x="3500350" y="1643050"/>
                <a:ext cx="2857424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 rot="5400000" flipH="1" flipV="1">
                <a:off x="6144254" y="1856569"/>
                <a:ext cx="428628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28610"/>
            <a:ext cx="8028384" cy="66408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Биография, продолжение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620688"/>
            <a:ext cx="7890842" cy="5976664"/>
          </a:xfrm>
        </p:spPr>
        <p:txBody>
          <a:bodyPr/>
          <a:lstStyle/>
          <a:p>
            <a:pPr marL="82550" indent="0">
              <a:buNone/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В </a:t>
            </a:r>
            <a:r>
              <a:rPr lang="ru-RU" sz="2000" dirty="0">
                <a:latin typeface="Calibri" pitchFamily="34" charset="0"/>
                <a:cs typeface="Calibri" pitchFamily="34" charset="0"/>
                <a:hlinkClick r:id="rId2" tooltip="1977 год"/>
              </a:rPr>
              <a:t>1977 году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 вернулся в Оксфорд, как профессор вычислительной техники, чтобы возглавить исследовательскую группу </a:t>
            </a:r>
            <a:r>
              <a:rPr lang="ru-RU" sz="2000" dirty="0" err="1">
                <a:latin typeface="Calibri" pitchFamily="34" charset="0"/>
                <a:cs typeface="Calibri" pitchFamily="34" charset="0"/>
              </a:rPr>
              <a:t>Programming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err="1">
                <a:latin typeface="Calibri" pitchFamily="34" charset="0"/>
                <a:cs typeface="Calibri" pitchFamily="34" charset="0"/>
              </a:rPr>
              <a:t>Research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err="1">
                <a:latin typeface="Calibri" pitchFamily="34" charset="0"/>
                <a:cs typeface="Calibri" pitchFamily="34" charset="0"/>
              </a:rPr>
              <a:t>Group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, в задачу которой входило укрепление связей промышленных, академических и государственных структур, работающих в сфере информационных технологий. Тематика его исследований в Оксфорде: корректность программных спецификаций, проектирование и разработка критичных и некритичных систем.</a:t>
            </a:r>
          </a:p>
          <a:p>
            <a:pPr marL="82550" indent="0">
              <a:buNone/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В 1999 году вышел на пенсию в звании почетного профессора и перешёл на должность ведущего исследователя в </a:t>
            </a:r>
            <a:r>
              <a:rPr lang="ru-RU" sz="2000" dirty="0" err="1">
                <a:latin typeface="Calibri" pitchFamily="34" charset="0"/>
                <a:cs typeface="Calibri" pitchFamily="34" charset="0"/>
                <a:hlinkClick r:id="rId3" tooltip="Microsoft Research"/>
              </a:rPr>
              <a:t>Microsoft</a:t>
            </a:r>
            <a:r>
              <a:rPr lang="ru-RU" sz="2000" dirty="0">
                <a:latin typeface="Calibri" pitchFamily="34" charset="0"/>
                <a:cs typeface="Calibri" pitchFamily="34" charset="0"/>
                <a:hlinkClick r:id="rId3" tooltip="Microsoft Research"/>
              </a:rPr>
              <a:t> </a:t>
            </a:r>
            <a:r>
              <a:rPr lang="ru-RU" sz="2000" dirty="0" err="1" smtClean="0">
                <a:latin typeface="Calibri" pitchFamily="34" charset="0"/>
                <a:cs typeface="Calibri" pitchFamily="34" charset="0"/>
                <a:hlinkClick r:id="rId3" tooltip="Microsoft Research"/>
              </a:rPr>
              <a:t>Research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 в Кембридже, где и работает на момент 2011 года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ru-RU" sz="2000" dirty="0">
                <a:latin typeface="Calibri" pitchFamily="34" charset="0"/>
                <a:cs typeface="Calibri" pitchFamily="34" charset="0"/>
              </a:rPr>
              <a:t>В 1980 году стал лауреатом Премии Тьюринга (премия ACM) за «его выдающиеся достижения в определении и дизайне языков программирования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».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r>
              <a:rPr lang="ru-RU" sz="2000" dirty="0">
                <a:latin typeface="Calibri" pitchFamily="34" charset="0"/>
                <a:cs typeface="Calibri" pitchFamily="34" charset="0"/>
              </a:rPr>
              <a:t>В 1990 году награждён медалью «Пионер компьютерной техники».</a:t>
            </a:r>
          </a:p>
          <a:p>
            <a:r>
              <a:rPr lang="ru-RU" sz="2000" dirty="0">
                <a:latin typeface="Calibri" pitchFamily="34" charset="0"/>
                <a:cs typeface="Calibri" pitchFamily="34" charset="0"/>
              </a:rPr>
              <a:t>В 2000 году был удостоен рыцарского титула за заслуги в области образования и компьютерных наук, Премии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Киото.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98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890842" cy="70609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Хоар в Академгородке (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PSI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2003)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7624" y="692696"/>
            <a:ext cx="3384376" cy="25382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9064" y="3356992"/>
            <a:ext cx="3564396" cy="26732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6057" y="3717034"/>
            <a:ext cx="3384375" cy="24367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03060" y="830150"/>
            <a:ext cx="3465133" cy="25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425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842" cy="1210146"/>
          </a:xfrm>
        </p:spPr>
        <p:txBody>
          <a:bodyPr>
            <a:normAutofit/>
          </a:bodyPr>
          <a:lstStyle/>
          <a:p>
            <a:r>
              <a:rPr lang="ru-RU" dirty="0" smtClean="0"/>
              <a:t>Среди участников конференции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7664" y="1769683"/>
            <a:ext cx="2818379" cy="18722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52020" y="1412776"/>
            <a:ext cx="3581474" cy="23791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3646" y="3861048"/>
            <a:ext cx="3360373" cy="22322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6573" y="4005064"/>
            <a:ext cx="3312368" cy="24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454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Сортировка с разделением</a:t>
            </a:r>
            <a:r>
              <a:rPr lang="en-US" sz="3200" b="1" dirty="0" smtClean="0"/>
              <a:t>.</a:t>
            </a:r>
            <a:r>
              <a:rPr lang="ru-RU" sz="3200" dirty="0" smtClean="0"/>
              <a:t> </a:t>
            </a:r>
            <a:br>
              <a:rPr lang="ru-RU" sz="3200" dirty="0" smtClean="0"/>
            </a:br>
            <a:r>
              <a:rPr lang="ru-RU" sz="3200" b="1" dirty="0" smtClean="0"/>
              <a:t>Быстрая сортировка</a:t>
            </a:r>
            <a:r>
              <a:rPr lang="ru-RU" sz="3200" dirty="0" smtClean="0"/>
              <a:t> Ч. Э. Р. Хоар 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Это  метод сортировки, при котором обмениваются местами пары несоседних элементов, а задача сортировки последовательности рекурсивно сводится к задачам сортировки ее меньших частей.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Допустим сначала, что мы уже переупорядочили некоторым образом элементы входной последовательности, после чего оказалось возможным разделить ее на две непустые части по границе некоторого индекса </a:t>
            </a:r>
            <a:r>
              <a:rPr lang="ru-RU" sz="2000" i="1" dirty="0" smtClean="0">
                <a:latin typeface="Calibri" pitchFamily="34" charset="0"/>
              </a:rPr>
              <a:t>т: </a:t>
            </a:r>
            <a:endParaRPr lang="en-US" sz="2000" i="1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		левую (индексы </a:t>
            </a:r>
            <a:r>
              <a:rPr lang="ru-RU" sz="2000" b="1" i="1" dirty="0" smtClean="0">
                <a:latin typeface="Calibri" pitchFamily="34" charset="0"/>
              </a:rPr>
              <a:t>1</a:t>
            </a:r>
            <a:r>
              <a:rPr lang="ru-RU" sz="2000" i="1" dirty="0" smtClean="0">
                <a:latin typeface="Calibri" pitchFamily="34" charset="0"/>
              </a:rPr>
              <a:t>...т</a:t>
            </a:r>
            <a:r>
              <a:rPr lang="ru-RU" sz="2000" dirty="0" smtClean="0">
                <a:latin typeface="Calibri" pitchFamily="34" charset="0"/>
              </a:rPr>
              <a:t>)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и </a:t>
            </a: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		правую (индексы </a:t>
            </a:r>
            <a:r>
              <a:rPr lang="ru-RU" sz="2000" i="1" dirty="0" smtClean="0">
                <a:latin typeface="Calibri" pitchFamily="34" charset="0"/>
              </a:rPr>
              <a:t>т+</a:t>
            </a:r>
            <a:r>
              <a:rPr lang="ru-RU" sz="2000" dirty="0" smtClean="0">
                <a:latin typeface="Calibri" pitchFamily="34" charset="0"/>
              </a:rPr>
              <a:t>1...</a:t>
            </a:r>
            <a:r>
              <a:rPr lang="en-US" sz="2000" i="1" dirty="0" smtClean="0">
                <a:latin typeface="Calibri" pitchFamily="34" charset="0"/>
              </a:rPr>
              <a:t>N</a:t>
            </a:r>
            <a:r>
              <a:rPr lang="ru-RU" sz="2000" dirty="0" smtClean="0">
                <a:latin typeface="Calibri" pitchFamily="34" charset="0"/>
              </a:rPr>
              <a:t>); </a:t>
            </a: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	причем значения всех элементов левой части не превосходят значений всех элементов правой части:</a:t>
            </a:r>
            <a:endParaRPr lang="ru-RU" sz="2000" i="1" dirty="0" smtClean="0">
              <a:latin typeface="Calibri" pitchFamily="34" charset="0"/>
              <a:sym typeface="Symbol" pitchFamily="18" charset="2"/>
            </a:endParaRPr>
          </a:p>
          <a:p>
            <a:pPr>
              <a:buFont typeface="Arial" pitchFamily="34" charset="0"/>
              <a:buNone/>
            </a:pPr>
            <a:r>
              <a:rPr lang="ru-RU" sz="2000" i="1" dirty="0" smtClean="0">
                <a:latin typeface="Calibri" pitchFamily="34" charset="0"/>
                <a:sym typeface="Symbol" pitchFamily="18" charset="2"/>
              </a:rPr>
              <a:t></a:t>
            </a:r>
            <a:r>
              <a:rPr lang="ru-RU" sz="2000" i="1" dirty="0" smtClean="0">
                <a:latin typeface="Calibri" pitchFamily="34" charset="0"/>
              </a:rPr>
              <a:t> 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, </a:t>
            </a:r>
            <a:r>
              <a:rPr lang="en-US" sz="2000" i="1" dirty="0" smtClean="0">
                <a:latin typeface="Calibri" pitchFamily="34" charset="0"/>
              </a:rPr>
              <a:t>j</a:t>
            </a:r>
            <a:r>
              <a:rPr lang="ru-RU" sz="2000" i="1" dirty="0" smtClean="0">
                <a:latin typeface="Calibri" pitchFamily="34" charset="0"/>
              </a:rPr>
              <a:t>:   </a:t>
            </a:r>
            <a:r>
              <a:rPr lang="ru-RU" sz="2000" dirty="0" smtClean="0">
                <a:latin typeface="Calibri" pitchFamily="34" charset="0"/>
              </a:rPr>
              <a:t>1 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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</a:t>
            </a:r>
            <a:r>
              <a:rPr lang="ru-RU" sz="2000" dirty="0" smtClean="0">
                <a:latin typeface="Calibri" pitchFamily="34" charset="0"/>
              </a:rPr>
              <a:t>  </a:t>
            </a:r>
            <a:r>
              <a:rPr lang="en-US" sz="2000" i="1" dirty="0" smtClean="0">
                <a:latin typeface="Calibri" pitchFamily="34" charset="0"/>
              </a:rPr>
              <a:t>m</a:t>
            </a:r>
            <a:r>
              <a:rPr lang="ru-RU" sz="2000" i="1" dirty="0" smtClean="0">
                <a:latin typeface="Calibri" pitchFamily="34" charset="0"/>
              </a:rPr>
              <a:t>  </a:t>
            </a:r>
            <a:r>
              <a:rPr lang="ru-RU" sz="2000" dirty="0" smtClean="0">
                <a:latin typeface="Calibri" pitchFamily="34" charset="0"/>
              </a:rPr>
              <a:t>и 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m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&lt; 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j 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</a:t>
            </a:r>
            <a:r>
              <a:rPr lang="ru-RU" sz="2000" dirty="0" smtClean="0">
                <a:latin typeface="Calibri" pitchFamily="34" charset="0"/>
              </a:rPr>
              <a:t>  </a:t>
            </a:r>
            <a:r>
              <a:rPr lang="en-US" sz="2000" i="1" dirty="0" smtClean="0">
                <a:latin typeface="Calibri" pitchFamily="34" charset="0"/>
              </a:rPr>
              <a:t>N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 выполнено:   </a:t>
            </a:r>
            <a:r>
              <a:rPr lang="ru-RU" sz="2000" i="1" dirty="0" smtClean="0">
                <a:latin typeface="Calibri" pitchFamily="34" charset="0"/>
              </a:rPr>
              <a:t>а</a:t>
            </a:r>
            <a:r>
              <a:rPr lang="en-US" sz="2000" i="1" baseline="-25000" dirty="0" err="1" smtClean="0">
                <a:latin typeface="Calibri" pitchFamily="34" charset="0"/>
              </a:rPr>
              <a:t>i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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i="1" dirty="0" err="1" smtClean="0">
                <a:latin typeface="Calibri" pitchFamily="34" charset="0"/>
              </a:rPr>
              <a:t>a</a:t>
            </a:r>
            <a:r>
              <a:rPr lang="en-US" sz="2000" i="1" baseline="-25000" dirty="0" err="1" smtClean="0">
                <a:latin typeface="Calibri" pitchFamily="34" charset="0"/>
              </a:rPr>
              <a:t>j</a:t>
            </a:r>
            <a:r>
              <a:rPr lang="ru-RU" sz="2000" i="1" dirty="0" smtClean="0">
                <a:latin typeface="Calibri" pitchFamily="34" charset="0"/>
              </a:rPr>
              <a:t>.          </a:t>
            </a:r>
            <a:r>
              <a:rPr lang="ru-RU" sz="2000" dirty="0" smtClean="0">
                <a:latin typeface="Calibri" pitchFamily="34" charset="0"/>
              </a:rPr>
              <a:t>(*)</a:t>
            </a:r>
          </a:p>
          <a:p>
            <a:pPr>
              <a:buNone/>
            </a:pPr>
            <a:r>
              <a:rPr lang="ru-RU" sz="2000" dirty="0" smtClean="0">
                <a:latin typeface="Calibri" pitchFamily="34" charset="0"/>
              </a:rPr>
              <a:t>Индекс </a:t>
            </a:r>
            <a:r>
              <a:rPr lang="ru-RU" sz="2000" i="1" dirty="0" smtClean="0">
                <a:latin typeface="Calibri" pitchFamily="34" charset="0"/>
              </a:rPr>
              <a:t>т </a:t>
            </a:r>
            <a:r>
              <a:rPr lang="ru-RU" sz="2000" dirty="0" smtClean="0">
                <a:latin typeface="Calibri" pitchFamily="34" charset="0"/>
              </a:rPr>
              <a:t>назовем </a:t>
            </a:r>
            <a:r>
              <a:rPr lang="ru-RU" sz="2000" i="1" dirty="0" smtClean="0">
                <a:latin typeface="Calibri" pitchFamily="34" charset="0"/>
              </a:rPr>
              <a:t>медианой. </a:t>
            </a:r>
            <a:endParaRPr lang="en-US" sz="2000" i="1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endParaRPr lang="ru-RU" sz="2000" dirty="0" smtClean="0">
              <a:latin typeface="Calibri" pitchFamily="34" charset="0"/>
            </a:endParaRP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00" y="142852"/>
            <a:ext cx="7934350" cy="511156"/>
          </a:xfrm>
        </p:spPr>
        <p:txBody>
          <a:bodyPr>
            <a:noAutofit/>
          </a:bodyPr>
          <a:lstStyle/>
          <a:p>
            <a:r>
              <a:rPr lang="ru-RU" sz="3200" dirty="0" smtClean="0"/>
              <a:t>Сортировка разделением, идея алгоритма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714356"/>
            <a:ext cx="8215338" cy="5534044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Отсортируем любым методом обмена отдельно левую часть, не затрагивая элементов правой части, а затем отдельно правую, не трогая левой. 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При этом обмениваться могут только пары элементов, находящиеся в одной части, поэтому никакой обмен не нарушает свойство (*). 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Значит, оно будет верно и для результирующей последовательности, которая в силу этого оказывается упорядоченной в целом.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 </a:t>
            </a:r>
            <a:r>
              <a:rPr lang="ru-RU" sz="1800" b="1" dirty="0" err="1" smtClean="0">
                <a:latin typeface="Courier New" pitchFamily="49" charset="0"/>
                <a:cs typeface="Courier New" pitchFamily="49" charset="0"/>
              </a:rPr>
              <a:t>СортировкаРазделением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ru-RU" sz="1800" b="1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1800" b="1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800" i="1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ru-RU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18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– </a:t>
            </a:r>
            <a:r>
              <a:rPr lang="ru-RU" sz="1800" dirty="0" smtClean="0">
                <a:latin typeface="Calibri" pitchFamily="34" charset="0"/>
                <a:cs typeface="Courier New" pitchFamily="49" charset="0"/>
              </a:rPr>
              <a:t> границы сортируемой </a:t>
            </a:r>
            <a:r>
              <a:rPr lang="ru-RU" sz="1800" dirty="0" err="1" smtClean="0">
                <a:latin typeface="Calibri" pitchFamily="34" charset="0"/>
                <a:cs typeface="Courier New" pitchFamily="49" charset="0"/>
              </a:rPr>
              <a:t>подпоследовательности</a:t>
            </a:r>
            <a:r>
              <a:rPr lang="ru-RU" sz="18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lvl="1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sz="1800" dirty="0" smtClean="0">
                <a:latin typeface="Calibri" pitchFamily="34" charset="0"/>
                <a:cs typeface="Courier New" pitchFamily="49" charset="0"/>
              </a:rPr>
              <a:t>/* Разделение */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привести </a:t>
            </a:r>
            <a:r>
              <a:rPr lang="ru-RU" sz="1800" b="1" dirty="0" err="1" smtClean="0">
                <a:latin typeface="Courier New" pitchFamily="49" charset="0"/>
                <a:cs typeface="Courier New" pitchFamily="49" charset="0"/>
              </a:rPr>
              <a:t>подпоследовательность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i="1" dirty="0" smtClean="0">
                <a:latin typeface="Courier New" pitchFamily="49" charset="0"/>
                <a:cs typeface="Courier New" pitchFamily="49" charset="0"/>
              </a:rPr>
              <a:t>а</a:t>
            </a:r>
            <a:r>
              <a:rPr lang="en-US" sz="1800" b="1" i="1" baseline="-25000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,…, </a:t>
            </a:r>
            <a:r>
              <a:rPr lang="ru-RU" sz="1800" b="1" i="1" dirty="0" smtClean="0">
                <a:latin typeface="Courier New" pitchFamily="49" charset="0"/>
                <a:cs typeface="Courier New" pitchFamily="49" charset="0"/>
              </a:rPr>
              <a:t>а</a:t>
            </a:r>
            <a:r>
              <a:rPr lang="en-US" sz="1800" b="1" i="1" baseline="-25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к условию (*)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и определить медиану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800" b="1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/* </a:t>
            </a:r>
            <a:r>
              <a:rPr lang="ru-RU" sz="1800" dirty="0" smtClean="0">
                <a:latin typeface="Calibri" pitchFamily="34" charset="0"/>
                <a:cs typeface="Courier New" pitchFamily="49" charset="0"/>
              </a:rPr>
              <a:t>Рекурсивный спуск */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если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ru-RU" sz="1800" b="1" i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m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то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smtClean="0">
                <a:latin typeface="Calibri" pitchFamily="34" charset="0"/>
                <a:cs typeface="Courier New" pitchFamily="49" charset="0"/>
              </a:rPr>
              <a:t>части длины 0 и 1 не сортируем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800" b="1" dirty="0" err="1" smtClean="0">
                <a:latin typeface="Courier New" pitchFamily="49" charset="0"/>
                <a:cs typeface="Courier New" pitchFamily="49" charset="0"/>
              </a:rPr>
              <a:t>СортировкаРазделением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ru-RU" sz="1800" b="1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1800" b="1" i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если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1800" b="1" i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1 &lt;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i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то  </a:t>
            </a:r>
            <a:r>
              <a:rPr lang="ru-RU" sz="1800" dirty="0" smtClean="0">
                <a:latin typeface="Calibri" pitchFamily="34" charset="0"/>
                <a:cs typeface="Courier New" pitchFamily="49" charset="0"/>
              </a:rPr>
              <a:t>/</a:t>
            </a:r>
            <a:r>
              <a:rPr lang="en-US" sz="1800" dirty="0" smtClean="0">
                <a:latin typeface="Calibri" pitchFamily="34" charset="0"/>
                <a:cs typeface="Courier New" pitchFamily="49" charset="0"/>
              </a:rPr>
              <a:t>/</a:t>
            </a:r>
            <a:r>
              <a:rPr lang="ru-RU" sz="1800" dirty="0" smtClean="0">
                <a:latin typeface="Calibri" pitchFamily="34" charset="0"/>
                <a:cs typeface="Courier New" pitchFamily="49" charset="0"/>
              </a:rPr>
              <a:t> части длины 0 и 1 не сортируем</a:t>
            </a: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800" b="1" dirty="0" err="1" smtClean="0">
                <a:latin typeface="Courier New" pitchFamily="49" charset="0"/>
                <a:cs typeface="Courier New" pitchFamily="49" charset="0"/>
              </a:rPr>
              <a:t>СортировкаРазделением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ru-RU" sz="1800" b="1" i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ru-RU" sz="1800" b="1" i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i="1" dirty="0" smtClean="0">
                <a:latin typeface="Courier New" pitchFamily="49" charset="0"/>
                <a:cs typeface="Courier New" pitchFamily="49" charset="0"/>
              </a:rPr>
              <a:t> r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1800" b="1" i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ru-RU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Arial" pitchFamily="34" charset="0"/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конец</a:t>
            </a:r>
          </a:p>
          <a:p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100" y="428604"/>
            <a:ext cx="7499350" cy="5819796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Получается, что в процессе дробления исходной задачи на подзадачи мы приходим к тривиальным подзадачам</a:t>
            </a:r>
            <a:r>
              <a:rPr lang="en-US" sz="2000" dirty="0" smtClean="0">
                <a:latin typeface="Calibri" pitchFamily="34" charset="0"/>
              </a:rPr>
              <a:t>:</a:t>
            </a:r>
            <a:r>
              <a:rPr lang="ru-RU" sz="2000" dirty="0" smtClean="0">
                <a:latin typeface="Calibri" pitchFamily="34" charset="0"/>
              </a:rPr>
              <a:t> сортировке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последовательностей длины 0 и 1. </a:t>
            </a: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Не приходится ничего делать и для слияния решений подзадач в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решение исходной задачи во время возврата из рекурсии: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упорядоченные последовательности образуются сами собой по мере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упорядочения их частей.</a:t>
            </a: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Где же тогда фактически выполняется сортировка</a:t>
            </a:r>
            <a:r>
              <a:rPr lang="en-US" sz="2000" dirty="0" smtClean="0">
                <a:latin typeface="Calibri" pitchFamily="34" charset="0"/>
              </a:rPr>
              <a:t>?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- На фазе разделения, иллюстрируя, как хорошая подготовка условий для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решения зачастую уже и дает решение!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В качестве критерия разделения нам понадобится так называемый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i="1" dirty="0" smtClean="0">
                <a:solidFill>
                  <a:srgbClr val="FF0000"/>
                </a:solidFill>
                <a:latin typeface="Calibri" pitchFamily="34" charset="0"/>
              </a:rPr>
              <a:t>пилотируемый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элемент 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i="1" dirty="0" smtClean="0">
                <a:latin typeface="Calibri" pitchFamily="34" charset="0"/>
              </a:rPr>
              <a:t>х. </a:t>
            </a:r>
            <a:endParaRPr lang="en-US" sz="2000" i="1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В классической версии алгоритма в качестве </a:t>
            </a:r>
            <a:r>
              <a:rPr lang="en-US" sz="2000" i="1" dirty="0" smtClean="0">
                <a:latin typeface="Calibri" pitchFamily="34" charset="0"/>
              </a:rPr>
              <a:t>x </a:t>
            </a:r>
            <a:r>
              <a:rPr lang="ru-RU" sz="2000" dirty="0" smtClean="0">
                <a:latin typeface="Calibri" pitchFamily="34" charset="0"/>
              </a:rPr>
              <a:t>выбирается произвольный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элемент сортируемой последовательности: первый, последний,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расположенный в середине или иначе. </a:t>
            </a: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ru-RU" sz="2000" dirty="0" smtClean="0">
                <a:latin typeface="Calibri" pitchFamily="34" charset="0"/>
              </a:rPr>
              <a:t>Влияние его выбора на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эффективность алгоритма мы обсудим ниже.</a:t>
            </a: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endParaRPr lang="ru-RU" sz="2000" dirty="0" smtClean="0">
              <a:latin typeface="Calibri" pitchFamily="34" charset="0"/>
            </a:endParaRP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100" y="500042"/>
            <a:ext cx="7499350" cy="5748358"/>
          </a:xfrm>
        </p:spPr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В процессе разделения мы соберем в левой части последовательности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все элементы </a:t>
            </a:r>
            <a:r>
              <a:rPr lang="ru-RU" sz="2000" i="1" dirty="0" smtClean="0">
                <a:latin typeface="Calibri" pitchFamily="34" charset="0"/>
              </a:rPr>
              <a:t>а</a:t>
            </a:r>
            <a:r>
              <a:rPr lang="en-US" sz="2000" i="1" baseline="-25000" dirty="0" err="1" smtClean="0">
                <a:latin typeface="Calibri" pitchFamily="34" charset="0"/>
              </a:rPr>
              <a:t>i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</a:t>
            </a:r>
            <a:r>
              <a:rPr lang="ru-RU" sz="2000" dirty="0" smtClean="0">
                <a:latin typeface="Calibri" pitchFamily="34" charset="0"/>
              </a:rPr>
              <a:t>  </a:t>
            </a:r>
            <a:r>
              <a:rPr lang="ru-RU" sz="2000" i="1" dirty="0" err="1" smtClean="0">
                <a:latin typeface="Calibri" pitchFamily="34" charset="0"/>
              </a:rPr>
              <a:t>х</a:t>
            </a:r>
            <a:r>
              <a:rPr lang="ru-RU" sz="2000" i="1" dirty="0" smtClean="0">
                <a:latin typeface="Calibri" pitchFamily="34" charset="0"/>
              </a:rPr>
              <a:t>, </a:t>
            </a:r>
            <a:r>
              <a:rPr lang="ru-RU" sz="2000" dirty="0" smtClean="0">
                <a:latin typeface="Calibri" pitchFamily="34" charset="0"/>
              </a:rPr>
              <a:t>а в правой — все элементы </a:t>
            </a:r>
            <a:r>
              <a:rPr lang="en-US" sz="2000" i="1" dirty="0" err="1" smtClean="0">
                <a:latin typeface="Calibri" pitchFamily="34" charset="0"/>
              </a:rPr>
              <a:t>a</a:t>
            </a:r>
            <a:r>
              <a:rPr lang="en-US" sz="2000" i="1" baseline="-25000" dirty="0" err="1" smtClean="0">
                <a:latin typeface="Calibri" pitchFamily="34" charset="0"/>
              </a:rPr>
              <a:t>j</a:t>
            </a:r>
            <a:r>
              <a:rPr lang="ru-RU" sz="2000" i="1" dirty="0" smtClean="0">
                <a:latin typeface="Calibri" pitchFamily="34" charset="0"/>
              </a:rPr>
              <a:t>  </a:t>
            </a:r>
            <a:r>
              <a:rPr lang="ru-RU" sz="2000" i="1" dirty="0" smtClean="0">
                <a:latin typeface="Calibri" pitchFamily="34" charset="0"/>
                <a:sym typeface="Symbol" pitchFamily="18" charset="2"/>
              </a:rPr>
              <a:t></a:t>
            </a:r>
            <a:r>
              <a:rPr lang="ru-RU" sz="2000" dirty="0" smtClean="0">
                <a:latin typeface="Calibri" pitchFamily="34" charset="0"/>
              </a:rPr>
              <a:t>  </a:t>
            </a:r>
            <a:r>
              <a:rPr lang="en-US" sz="2000" i="1" dirty="0" smtClean="0">
                <a:latin typeface="Calibri" pitchFamily="34" charset="0"/>
              </a:rPr>
              <a:t>x</a:t>
            </a:r>
            <a:r>
              <a:rPr lang="ru-RU" sz="2000" i="1" dirty="0" smtClean="0">
                <a:latin typeface="Calibri" pitchFamily="34" charset="0"/>
              </a:rPr>
              <a:t>. </a:t>
            </a:r>
            <a:endParaRPr lang="en-US" sz="2000" i="1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Условие (</a:t>
            </a:r>
            <a:r>
              <a:rPr lang="en-US" sz="2000" dirty="0" smtClean="0">
                <a:latin typeface="Calibri" pitchFamily="34" charset="0"/>
              </a:rPr>
              <a:t>*</a:t>
            </a:r>
            <a:r>
              <a:rPr lang="ru-RU" sz="2000" dirty="0" smtClean="0">
                <a:latin typeface="Calibri" pitchFamily="34" charset="0"/>
              </a:rPr>
              <a:t>) при этом будет выполнено даже при возможном наличии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одинаковых элементов </a:t>
            </a:r>
            <a:r>
              <a:rPr lang="en-US" sz="2000" i="1" dirty="0" smtClean="0">
                <a:latin typeface="Calibri" pitchFamily="34" charset="0"/>
              </a:rPr>
              <a:t>x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в обеих частях.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Введем два бегущих индекса-указателя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и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j</a:t>
            </a:r>
            <a:r>
              <a:rPr lang="ru-RU" sz="2000" i="1" dirty="0" smtClean="0">
                <a:latin typeface="Calibri" pitchFamily="34" charset="0"/>
              </a:rPr>
              <a:t>, </a:t>
            </a:r>
            <a:r>
              <a:rPr lang="ru-RU" sz="2000" dirty="0" smtClean="0">
                <a:latin typeface="Calibri" pitchFamily="34" charset="0"/>
              </a:rPr>
              <a:t>которые делят разделяемую </a:t>
            </a:r>
            <a:r>
              <a:rPr lang="ru-RU" sz="2000" dirty="0" err="1" smtClean="0">
                <a:latin typeface="Calibri" pitchFamily="34" charset="0"/>
              </a:rPr>
              <a:t>подпоследовательность</a:t>
            </a:r>
            <a:r>
              <a:rPr lang="ru-RU" sz="2000" dirty="0" smtClean="0">
                <a:latin typeface="Calibri" pitchFamily="34" charset="0"/>
              </a:rPr>
              <a:t> на три участка: </a:t>
            </a: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левый (</a:t>
            </a:r>
            <a:r>
              <a:rPr lang="en-US" sz="2000" i="1" dirty="0" smtClean="0">
                <a:latin typeface="Calibri" pitchFamily="34" charset="0"/>
              </a:rPr>
              <a:t>a</a:t>
            </a:r>
            <a:r>
              <a:rPr lang="en-US" sz="2000" i="1" baseline="-25000" dirty="0" smtClean="0">
                <a:latin typeface="Calibri" pitchFamily="34" charset="0"/>
              </a:rPr>
              <a:t>l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... </a:t>
            </a:r>
            <a:r>
              <a:rPr lang="en-US" sz="2000" i="1" dirty="0" err="1" smtClean="0">
                <a:latin typeface="Calibri" pitchFamily="34" charset="0"/>
              </a:rPr>
              <a:t>a</a:t>
            </a:r>
            <a:r>
              <a:rPr lang="en-US" sz="2000" baseline="-25000" dirty="0" err="1" smtClean="0">
                <a:latin typeface="Calibri" pitchFamily="34" charset="0"/>
              </a:rPr>
              <a:t>i</a:t>
            </a:r>
            <a:r>
              <a:rPr lang="ru-RU" sz="2000" baseline="-25000" dirty="0" smtClean="0">
                <a:latin typeface="Calibri" pitchFamily="34" charset="0"/>
              </a:rPr>
              <a:t>-1</a:t>
            </a:r>
            <a:r>
              <a:rPr lang="ru-RU" sz="2000" dirty="0" smtClean="0">
                <a:latin typeface="Calibri" pitchFamily="34" charset="0"/>
              </a:rPr>
              <a:t>), </a:t>
            </a: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правый (</a:t>
            </a:r>
            <a:r>
              <a:rPr lang="en-US" sz="2000" i="1" dirty="0" err="1" smtClean="0">
                <a:latin typeface="Calibri" pitchFamily="34" charset="0"/>
              </a:rPr>
              <a:t>a</a:t>
            </a:r>
            <a:r>
              <a:rPr lang="en-US" sz="2000" i="1" baseline="-25000" dirty="0" err="1" smtClean="0">
                <a:latin typeface="Calibri" pitchFamily="34" charset="0"/>
              </a:rPr>
              <a:t>j</a:t>
            </a:r>
            <a:r>
              <a:rPr lang="ru-RU" sz="2000" i="1" baseline="-25000" dirty="0" smtClean="0">
                <a:latin typeface="Calibri" pitchFamily="34" charset="0"/>
              </a:rPr>
              <a:t>+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i="1" dirty="0" smtClean="0">
                <a:latin typeface="Calibri" pitchFamily="34" charset="0"/>
              </a:rPr>
              <a:t> ... </a:t>
            </a:r>
            <a:r>
              <a:rPr lang="en-US" sz="2000" i="1" dirty="0" err="1" smtClean="0">
                <a:latin typeface="Calibri" pitchFamily="34" charset="0"/>
              </a:rPr>
              <a:t>a</a:t>
            </a:r>
            <a:r>
              <a:rPr lang="en-US" sz="2000" i="1" baseline="-25000" dirty="0" err="1" smtClean="0">
                <a:latin typeface="Calibri" pitchFamily="34" charset="0"/>
              </a:rPr>
              <a:t>r</a:t>
            </a:r>
            <a:r>
              <a:rPr lang="ru-RU" sz="2000" dirty="0" smtClean="0">
                <a:latin typeface="Calibri" pitchFamily="34" charset="0"/>
              </a:rPr>
              <a:t>)</a:t>
            </a:r>
            <a:r>
              <a:rPr lang="en-US" sz="2000" dirty="0" smtClean="0">
                <a:latin typeface="Calibri" pitchFamily="34" charset="0"/>
              </a:rPr>
              <a:t>,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 </a:t>
            </a: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средний (</a:t>
            </a:r>
            <a:r>
              <a:rPr lang="en-US" sz="2000" i="1" dirty="0" err="1" smtClean="0">
                <a:latin typeface="Calibri" pitchFamily="34" charset="0"/>
              </a:rPr>
              <a:t>a</a:t>
            </a:r>
            <a:r>
              <a:rPr lang="en-US" sz="2000" i="1" baseline="-25000" dirty="0" err="1" smtClean="0">
                <a:latin typeface="Calibri" pitchFamily="34" charset="0"/>
              </a:rPr>
              <a:t>i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ru-RU" sz="2000" i="1" dirty="0" smtClean="0">
                <a:latin typeface="Calibri" pitchFamily="34" charset="0"/>
              </a:rPr>
              <a:t>... </a:t>
            </a:r>
            <a:r>
              <a:rPr lang="en-US" sz="2000" i="1" dirty="0" err="1" smtClean="0">
                <a:latin typeface="Calibri" pitchFamily="34" charset="0"/>
              </a:rPr>
              <a:t>a</a:t>
            </a:r>
            <a:r>
              <a:rPr lang="en-US" sz="2000" i="1" baseline="-25000" dirty="0" err="1" smtClean="0">
                <a:latin typeface="Calibri" pitchFamily="34" charset="0"/>
              </a:rPr>
              <a:t>j</a:t>
            </a:r>
            <a:r>
              <a:rPr lang="ru-RU" sz="2000" dirty="0" smtClean="0">
                <a:latin typeface="Calibri" pitchFamily="34" charset="0"/>
              </a:rPr>
              <a:t>). </a:t>
            </a: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В левом и правом участках будут накапливаться элементы левой и правой частей, подлежащих затем рекурсивной сортировке, а в среднем находятся остальные, еще не распределенные элементы.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ru-RU" sz="20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5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Процесс разделения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000108"/>
            <a:ext cx="8424936" cy="5248292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l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цикл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пока 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i="1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i="1" dirty="0" smtClean="0">
                <a:latin typeface="Courier New" pitchFamily="49" charset="0"/>
                <a:cs typeface="Courier New" pitchFamily="49" charset="0"/>
              </a:rPr>
              <a:t>&lt; </a:t>
            </a:r>
            <a:r>
              <a:rPr lang="ru-RU" sz="2000" b="1" i="1" dirty="0" err="1" smtClean="0">
                <a:latin typeface="Courier New" pitchFamily="49" charset="0"/>
                <a:cs typeface="Courier New" pitchFamily="49" charset="0"/>
              </a:rPr>
              <a:t>х</a:t>
            </a:r>
            <a:r>
              <a:rPr lang="ru-RU" sz="20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цикл  </a:t>
            </a: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/* проверка </a:t>
            </a:r>
            <a:r>
              <a:rPr lang="en-US" sz="2000" i="1" dirty="0" err="1" smtClean="0">
                <a:latin typeface="Calibri" pitchFamily="34" charset="0"/>
                <a:cs typeface="Courier New" pitchFamily="49" charset="0"/>
              </a:rPr>
              <a:t>i</a:t>
            </a:r>
            <a:r>
              <a:rPr lang="en-US" sz="2000" i="1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&lt; </a:t>
            </a:r>
            <a:r>
              <a:rPr lang="en-US" sz="2000" i="1" dirty="0" smtClean="0">
                <a:latin typeface="Calibri" pitchFamily="34" charset="0"/>
                <a:cs typeface="Courier New" pitchFamily="49" charset="0"/>
              </a:rPr>
              <a:t>r </a:t>
            </a: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не нужна: </a:t>
            </a:r>
            <a:r>
              <a:rPr lang="ru-RU" sz="2000" i="1" dirty="0" err="1" smtClean="0">
                <a:latin typeface="Calibri" pitchFamily="34" charset="0"/>
                <a:cs typeface="Courier New" pitchFamily="49" charset="0"/>
              </a:rPr>
              <a:t>х</a:t>
            </a:r>
            <a:r>
              <a:rPr lang="ru-RU" sz="2000" i="1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где-то</a:t>
            </a:r>
            <a:r>
              <a:rPr lang="en-US" sz="20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есть */ </a:t>
            </a:r>
            <a:endParaRPr lang="ru-RU" sz="2000" i="1" dirty="0" smtClean="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000" i="1" dirty="0" smtClean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 i="1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+ 1; </a:t>
            </a: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/*  в конце </a:t>
            </a:r>
            <a:r>
              <a:rPr lang="en-US" sz="2000" i="1" dirty="0" err="1" smtClean="0">
                <a:latin typeface="Calibri" pitchFamily="34" charset="0"/>
                <a:cs typeface="Courier New" pitchFamily="49" charset="0"/>
              </a:rPr>
              <a:t>a</a:t>
            </a:r>
            <a:r>
              <a:rPr lang="en-US" sz="2000" i="1" baseline="-25000" dirty="0" err="1" smtClean="0">
                <a:latin typeface="Calibri" pitchFamily="34" charset="0"/>
                <a:cs typeface="Courier New" pitchFamily="49" charset="0"/>
              </a:rPr>
              <a:t>i</a:t>
            </a:r>
            <a:r>
              <a:rPr lang="en-US" sz="2000" i="1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2000" i="1" dirty="0" smtClean="0">
                <a:latin typeface="Calibri" pitchFamily="34" charset="0"/>
                <a:cs typeface="Courier New" pitchFamily="49" charset="0"/>
                <a:sym typeface="Symbol" pitchFamily="18" charset="2"/>
              </a:rPr>
              <a:t></a:t>
            </a:r>
            <a:r>
              <a:rPr lang="ru-RU" sz="2000" i="1" dirty="0" smtClean="0">
                <a:latin typeface="Calibri" pitchFamily="34" charset="0"/>
                <a:cs typeface="Courier New" pitchFamily="49" charset="0"/>
              </a:rPr>
              <a:t>  </a:t>
            </a:r>
            <a:r>
              <a:rPr lang="ru-RU" sz="2000" i="1" dirty="0" err="1" smtClean="0">
                <a:latin typeface="Calibri" pitchFamily="34" charset="0"/>
                <a:cs typeface="Courier New" pitchFamily="49" charset="0"/>
              </a:rPr>
              <a:t>х</a:t>
            </a:r>
            <a:r>
              <a:rPr lang="ru-RU" sz="2000" i="1" dirty="0" smtClean="0">
                <a:latin typeface="Calibri" pitchFamily="34" charset="0"/>
                <a:cs typeface="Courier New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конец цикла;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пока </a:t>
            </a:r>
            <a:r>
              <a:rPr lang="ru-RU" sz="2000" b="1" i="1" dirty="0" err="1" smtClean="0">
                <a:latin typeface="Courier New" pitchFamily="49" charset="0"/>
                <a:cs typeface="Courier New" pitchFamily="49" charset="0"/>
              </a:rPr>
              <a:t>х</a:t>
            </a:r>
            <a:r>
              <a:rPr lang="ru-RU" sz="2000" b="1" i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i="1" baseline="-25000" dirty="0" err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цикл   </a:t>
            </a: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/* проверка </a:t>
            </a:r>
            <a:r>
              <a:rPr lang="en-US" sz="2000" i="1" dirty="0" smtClean="0">
                <a:latin typeface="Calibri" pitchFamily="34" charset="0"/>
                <a:cs typeface="Courier New" pitchFamily="49" charset="0"/>
              </a:rPr>
              <a:t>j </a:t>
            </a: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&gt; </a:t>
            </a:r>
            <a:r>
              <a:rPr lang="en-US" sz="2000" i="1" dirty="0" err="1" smtClean="0">
                <a:latin typeface="Calibri" pitchFamily="34" charset="0"/>
                <a:cs typeface="Courier New" pitchFamily="49" charset="0"/>
              </a:rPr>
              <a:t>i</a:t>
            </a:r>
            <a:r>
              <a:rPr lang="en-US" sz="2000" i="1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не нужна: </a:t>
            </a:r>
            <a:r>
              <a:rPr lang="ru-RU" sz="2000" i="1" dirty="0" err="1" smtClean="0">
                <a:latin typeface="Calibri" pitchFamily="34" charset="0"/>
                <a:cs typeface="Courier New" pitchFamily="49" charset="0"/>
              </a:rPr>
              <a:t>х</a:t>
            </a:r>
            <a:r>
              <a:rPr lang="ru-RU" sz="2000" i="1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есть */</a:t>
            </a:r>
            <a:endParaRPr lang="en-US" sz="2000" i="1" dirty="0" smtClean="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i="1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ru-RU" sz="2000" b="1" i="1" dirty="0" smtClean="0">
                <a:latin typeface="Courier New" pitchFamily="49" charset="0"/>
                <a:cs typeface="Courier New" pitchFamily="49" charset="0"/>
              </a:rPr>
              <a:t>–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1;    </a:t>
            </a: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/* в конце </a:t>
            </a:r>
            <a:r>
              <a:rPr lang="en-US" sz="2000" i="1" dirty="0" err="1" smtClean="0">
                <a:latin typeface="Calibri" pitchFamily="34" charset="0"/>
                <a:cs typeface="Courier New" pitchFamily="49" charset="0"/>
              </a:rPr>
              <a:t>a</a:t>
            </a:r>
            <a:r>
              <a:rPr lang="en-US" sz="2000" i="1" baseline="-25000" dirty="0" err="1" smtClean="0">
                <a:latin typeface="Calibri" pitchFamily="34" charset="0"/>
                <a:cs typeface="Courier New" pitchFamily="49" charset="0"/>
              </a:rPr>
              <a:t>j</a:t>
            </a:r>
            <a:r>
              <a:rPr lang="en-US" sz="2000" i="1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2000" i="1" dirty="0" smtClean="0">
                <a:latin typeface="Calibri" pitchFamily="34" charset="0"/>
                <a:cs typeface="Courier New" pitchFamily="49" charset="0"/>
                <a:sym typeface="Symbol" pitchFamily="18" charset="2"/>
              </a:rPr>
              <a:t></a:t>
            </a:r>
            <a:r>
              <a:rPr lang="ru-RU" sz="2000" i="1" dirty="0" smtClean="0">
                <a:latin typeface="Calibri" pitchFamily="34" charset="0"/>
                <a:cs typeface="Courier New" pitchFamily="49" charset="0"/>
              </a:rPr>
              <a:t>  </a:t>
            </a:r>
            <a:r>
              <a:rPr lang="ru-RU" sz="2000" i="1" dirty="0" err="1" smtClean="0">
                <a:latin typeface="Calibri" pitchFamily="34" charset="0"/>
                <a:cs typeface="Courier New" pitchFamily="49" charset="0"/>
              </a:rPr>
              <a:t>х</a:t>
            </a:r>
            <a:r>
              <a:rPr lang="ru-RU" sz="2000" i="1" dirty="0" smtClean="0">
                <a:latin typeface="Calibri" pitchFamily="34" charset="0"/>
                <a:cs typeface="Courier New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конец цикла;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  если 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≤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j 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то  </a:t>
            </a: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/* если </a:t>
            </a:r>
            <a:r>
              <a:rPr lang="en-US" sz="2000" i="1" dirty="0" err="1" smtClean="0">
                <a:latin typeface="Calibri" pitchFamily="34" charset="0"/>
                <a:cs typeface="Courier New" pitchFamily="49" charset="0"/>
              </a:rPr>
              <a:t>i</a:t>
            </a:r>
            <a:r>
              <a:rPr lang="ru-RU" sz="2000" i="1" dirty="0" smtClean="0"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2000" i="1" dirty="0" smtClean="0">
                <a:latin typeface="Calibri" pitchFamily="34" charset="0"/>
                <a:cs typeface="Courier New" pitchFamily="49" charset="0"/>
              </a:rPr>
              <a:t>j</a:t>
            </a:r>
            <a:r>
              <a:rPr lang="ru-RU" sz="2000" i="1" dirty="0" smtClean="0">
                <a:latin typeface="Calibri" pitchFamily="34" charset="0"/>
                <a:cs typeface="Courier New" pitchFamily="49" charset="0"/>
              </a:rPr>
              <a:t>, </a:t>
            </a:r>
            <a:r>
              <a:rPr lang="en-US" sz="2000" i="1" dirty="0" smtClean="0">
                <a:latin typeface="Calibri" pitchFamily="34" charset="0"/>
                <a:cs typeface="Courier New" pitchFamily="49" charset="0"/>
              </a:rPr>
              <a:t>a</a:t>
            </a: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[</a:t>
            </a:r>
            <a:r>
              <a:rPr lang="en-US" sz="2000" i="1" dirty="0" err="1" smtClean="0">
                <a:latin typeface="Calibri" pitchFamily="34" charset="0"/>
                <a:cs typeface="Courier New" pitchFamily="49" charset="0"/>
              </a:rPr>
              <a:t>i</a:t>
            </a:r>
            <a:r>
              <a:rPr lang="ru-RU" sz="2000" i="1" dirty="0" smtClean="0"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2000" i="1" dirty="0" smtClean="0">
                <a:latin typeface="Calibri" pitchFamily="34" charset="0"/>
                <a:cs typeface="Courier New" pitchFamily="49" charset="0"/>
              </a:rPr>
              <a:t>j</a:t>
            </a: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]</a:t>
            </a:r>
            <a:r>
              <a:rPr lang="ru-RU" sz="2000" i="1" dirty="0" smtClean="0">
                <a:latin typeface="Calibri" pitchFamily="34" charset="0"/>
                <a:cs typeface="Courier New" pitchFamily="49" charset="0"/>
              </a:rPr>
              <a:t> = </a:t>
            </a:r>
            <a:r>
              <a:rPr lang="en-US" sz="2000" i="1" dirty="0" smtClean="0">
                <a:latin typeface="Calibri" pitchFamily="34" charset="0"/>
                <a:cs typeface="Courier New" pitchFamily="49" charset="0"/>
              </a:rPr>
              <a:t>x</a:t>
            </a:r>
            <a:r>
              <a:rPr lang="ru-RU" sz="2000" i="1" dirty="0" smtClean="0">
                <a:latin typeface="Calibri" pitchFamily="34" charset="0"/>
                <a:cs typeface="Courier New" pitchFamily="49" charset="0"/>
              </a:rPr>
              <a:t>,</a:t>
            </a:r>
            <a:r>
              <a:rPr lang="en-US" sz="2000" i="1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нужен сдвиг индексов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		   	для выхода из цикла */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обменять 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i="1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b="1" i="1" baseline="-25000" dirty="0" err="1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0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/*  теперь </a:t>
            </a:r>
            <a:r>
              <a:rPr lang="en-US" sz="2000" i="1" dirty="0" err="1" smtClean="0">
                <a:latin typeface="Calibri" pitchFamily="34" charset="0"/>
                <a:cs typeface="Courier New" pitchFamily="49" charset="0"/>
              </a:rPr>
              <a:t>a</a:t>
            </a:r>
            <a:r>
              <a:rPr lang="en-US" sz="2000" i="1" baseline="-25000" dirty="0" err="1" smtClean="0">
                <a:latin typeface="Calibri" pitchFamily="34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alibri" pitchFamily="34" charset="0"/>
                <a:cs typeface="Courier New" pitchFamily="49" charset="0"/>
                <a:sym typeface="Symbol" pitchFamily="18" charset="2"/>
              </a:rPr>
              <a:t></a:t>
            </a: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2000" i="1" dirty="0" err="1" smtClean="0">
                <a:latin typeface="Calibri" pitchFamily="34" charset="0"/>
                <a:cs typeface="Courier New" pitchFamily="49" charset="0"/>
              </a:rPr>
              <a:t>х</a:t>
            </a:r>
            <a:r>
              <a:rPr lang="ru-RU" sz="2000" i="1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2000" i="1" dirty="0" smtClean="0">
                <a:latin typeface="Calibri" pitchFamily="34" charset="0"/>
                <a:cs typeface="Courier New" pitchFamily="49" charset="0"/>
                <a:sym typeface="Symbol" pitchFamily="18" charset="2"/>
              </a:rPr>
              <a:t></a:t>
            </a:r>
            <a:r>
              <a:rPr lang="ru-RU" sz="2000" i="1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000" i="1" dirty="0" err="1" smtClean="0">
                <a:latin typeface="Calibri" pitchFamily="34" charset="0"/>
                <a:cs typeface="Courier New" pitchFamily="49" charset="0"/>
              </a:rPr>
              <a:t>a</a:t>
            </a:r>
            <a:r>
              <a:rPr lang="en-US" sz="2000" i="1" baseline="-25000" dirty="0" err="1" smtClean="0">
                <a:latin typeface="Calibri" pitchFamily="34" charset="0"/>
                <a:cs typeface="Courier New" pitchFamily="49" charset="0"/>
              </a:rPr>
              <a:t>j</a:t>
            </a:r>
            <a:r>
              <a:rPr lang="en-US" sz="2000" i="1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 */ </a:t>
            </a:r>
            <a:endParaRPr lang="en-US" sz="2000" i="1" dirty="0" smtClean="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0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:= 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+ 1; </a:t>
            </a: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/*на случай </a:t>
            </a:r>
            <a:r>
              <a:rPr lang="en-US" sz="2000" i="1" dirty="0" err="1" smtClean="0">
                <a:latin typeface="Calibri" pitchFamily="34" charset="0"/>
                <a:cs typeface="Courier New" pitchFamily="49" charset="0"/>
              </a:rPr>
              <a:t>a</a:t>
            </a:r>
            <a:r>
              <a:rPr lang="en-US" sz="2000" i="1" baseline="-25000" dirty="0" err="1" smtClean="0">
                <a:latin typeface="Calibri" pitchFamily="34" charset="0"/>
                <a:cs typeface="Courier New" pitchFamily="49" charset="0"/>
              </a:rPr>
              <a:t>i</a:t>
            </a: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 = </a:t>
            </a:r>
            <a:r>
              <a:rPr lang="ru-RU" sz="2000" i="1" dirty="0" err="1" smtClean="0">
                <a:latin typeface="Calibri" pitchFamily="34" charset="0"/>
                <a:cs typeface="Courier New" pitchFamily="49" charset="0"/>
              </a:rPr>
              <a:t>х</a:t>
            </a: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 : добавить в левую часть */</a:t>
            </a:r>
            <a:endParaRPr lang="en-US" sz="2000" i="1" dirty="0" smtClean="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000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 i="1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ru-RU" sz="2000" b="1" i="1" dirty="0" smtClean="0">
                <a:latin typeface="Courier New" pitchFamily="49" charset="0"/>
                <a:cs typeface="Courier New" pitchFamily="49" charset="0"/>
              </a:rPr>
              <a:t>– 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1; </a:t>
            </a: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/*</a:t>
            </a:r>
            <a:r>
              <a:rPr lang="ru-RU" sz="2000" b="1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на случай </a:t>
            </a:r>
            <a:r>
              <a:rPr lang="en-US" sz="2000" i="1" dirty="0" err="1" smtClean="0">
                <a:latin typeface="Calibri" pitchFamily="34" charset="0"/>
                <a:cs typeface="Courier New" pitchFamily="49" charset="0"/>
              </a:rPr>
              <a:t>a</a:t>
            </a:r>
            <a:r>
              <a:rPr lang="en-US" sz="2000" i="1" baseline="-25000" dirty="0" err="1" smtClean="0">
                <a:latin typeface="Calibri" pitchFamily="34" charset="0"/>
                <a:cs typeface="Courier New" pitchFamily="49" charset="0"/>
              </a:rPr>
              <a:t>j</a:t>
            </a:r>
            <a:r>
              <a:rPr lang="ru-RU" sz="2000" i="1" dirty="0" smtClean="0">
                <a:latin typeface="Calibri" pitchFamily="34" charset="0"/>
                <a:cs typeface="Courier New" pitchFamily="49" charset="0"/>
              </a:rPr>
              <a:t> = </a:t>
            </a:r>
            <a:r>
              <a:rPr lang="ru-RU" sz="2000" i="1" dirty="0" err="1" smtClean="0">
                <a:latin typeface="Calibri" pitchFamily="34" charset="0"/>
                <a:cs typeface="Courier New" pitchFamily="49" charset="0"/>
              </a:rPr>
              <a:t>х</a:t>
            </a:r>
            <a:r>
              <a:rPr lang="ru-RU" sz="2000" i="1" dirty="0" smtClean="0">
                <a:latin typeface="Calibri" pitchFamily="34" charset="0"/>
                <a:cs typeface="Courier New" pitchFamily="49" charset="0"/>
              </a:rPr>
              <a:t> : </a:t>
            </a:r>
            <a:r>
              <a:rPr lang="ru-RU" sz="2000" dirty="0" smtClean="0">
                <a:latin typeface="Calibri" pitchFamily="34" charset="0"/>
                <a:cs typeface="Courier New" pitchFamily="49" charset="0"/>
              </a:rPr>
              <a:t>добавить в правую часть */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пока 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 i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43971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1000108"/>
            <a:ext cx="7862912" cy="5248292"/>
          </a:xfrm>
        </p:spPr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Циклы по встречным индексам переносят из средней части в левую или правую элементы, строго меньшие или большие </a:t>
            </a:r>
            <a:r>
              <a:rPr lang="ru-RU" sz="2000" i="1" dirty="0" err="1" smtClean="0">
                <a:latin typeface="Calibri" pitchFamily="34" charset="0"/>
              </a:rPr>
              <a:t>х</a:t>
            </a:r>
            <a:r>
              <a:rPr lang="ru-RU" sz="2000" i="1" dirty="0" smtClean="0">
                <a:latin typeface="Calibri" pitchFamily="34" charset="0"/>
              </a:rPr>
              <a:t>, </a:t>
            </a:r>
            <a:r>
              <a:rPr lang="ru-RU" sz="2000" dirty="0" smtClean="0">
                <a:latin typeface="Calibri" pitchFamily="34" charset="0"/>
              </a:rPr>
              <a:t>которые могут быть добавлены в эти части без перестановки.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ru-RU" sz="20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После их выполнения процесс разделения либо заканчивается (если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ru-RU" sz="2000" i="1" dirty="0" smtClean="0">
                <a:latin typeface="Calibri" pitchFamily="34" charset="0"/>
                <a:sym typeface="Symbol" pitchFamily="18" charset="2"/>
              </a:rPr>
              <a:t>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j</a:t>
            </a:r>
            <a:r>
              <a:rPr lang="ru-RU" sz="2000" dirty="0" smtClean="0">
                <a:latin typeface="Calibri" pitchFamily="34" charset="0"/>
              </a:rPr>
              <a:t>)</a:t>
            </a:r>
            <a:r>
              <a:rPr lang="ru-RU" sz="2000" i="1" dirty="0" smtClean="0">
                <a:latin typeface="Calibri" pitchFamily="34" charset="0"/>
              </a:rPr>
              <a:t>, </a:t>
            </a:r>
            <a:r>
              <a:rPr lang="ru-RU" sz="2000" dirty="0" smtClean="0">
                <a:latin typeface="Calibri" pitchFamily="34" charset="0"/>
              </a:rPr>
              <a:t>либо пара </a:t>
            </a:r>
            <a:r>
              <a:rPr lang="en-US" sz="2000" i="1" dirty="0" err="1" smtClean="0">
                <a:latin typeface="Calibri" pitchFamily="34" charset="0"/>
              </a:rPr>
              <a:t>a</a:t>
            </a:r>
            <a:r>
              <a:rPr lang="en-US" sz="2000" i="1" baseline="-25000" dirty="0" err="1" smtClean="0">
                <a:latin typeface="Calibri" pitchFamily="34" charset="0"/>
              </a:rPr>
              <a:t>i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 и  </a:t>
            </a:r>
            <a:r>
              <a:rPr lang="en-US" sz="2000" i="1" dirty="0" err="1" smtClean="0">
                <a:latin typeface="Calibri" pitchFamily="34" charset="0"/>
              </a:rPr>
              <a:t>a</a:t>
            </a:r>
            <a:r>
              <a:rPr lang="en-US" sz="2000" i="1" baseline="-25000" dirty="0" err="1" smtClean="0">
                <a:latin typeface="Calibri" pitchFamily="34" charset="0"/>
              </a:rPr>
              <a:t>j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образует инверсию.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ru-RU" sz="20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В последнем случае их следует обменять и включить в левую и правую части.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ru-RU" sz="20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Вот здесь и происходят упорядочивающие обмены с уменьшением числа инверсий в последовательности! </a:t>
            </a: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Проверка того, что бегущие индексы не выходят за границы </a:t>
            </a:r>
            <a:r>
              <a:rPr lang="en-US" sz="2000" i="1" dirty="0" smtClean="0">
                <a:latin typeface="Calibri" pitchFamily="34" charset="0"/>
              </a:rPr>
              <a:t>l</a:t>
            </a:r>
            <a:r>
              <a:rPr lang="ru-RU" sz="2000" i="1" dirty="0" smtClean="0">
                <a:latin typeface="Calibri" pitchFamily="34" charset="0"/>
              </a:rPr>
              <a:t>...</a:t>
            </a:r>
            <a:r>
              <a:rPr lang="en-US" sz="2000" i="1" dirty="0" smtClean="0">
                <a:latin typeface="Calibri" pitchFamily="34" charset="0"/>
              </a:rPr>
              <a:t>r</a:t>
            </a:r>
            <a:r>
              <a:rPr lang="ru-RU" sz="2000" i="1" dirty="0" smtClean="0">
                <a:latin typeface="Calibri" pitchFamily="34" charset="0"/>
              </a:rPr>
              <a:t>, </a:t>
            </a:r>
            <a:r>
              <a:rPr lang="ru-RU" sz="2000" dirty="0" smtClean="0">
                <a:latin typeface="Calibri" pitchFamily="34" charset="0"/>
              </a:rPr>
              <a:t>строго говоря, необходима, но фактически не нужна: 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на первом проходе выход за границы невозможен, так как в массиве есть сам элемент </a:t>
            </a:r>
            <a:r>
              <a:rPr lang="ru-RU" sz="2000" i="1" dirty="0" smtClean="0">
                <a:latin typeface="Calibri" pitchFamily="34" charset="0"/>
              </a:rPr>
              <a:t>х </a:t>
            </a:r>
            <a:r>
              <a:rPr lang="ru-RU" sz="2000" dirty="0" smtClean="0">
                <a:latin typeface="Calibri" pitchFamily="34" charset="0"/>
              </a:rPr>
              <a:t>и оба цикла остановятся на нем. </a:t>
            </a:r>
          </a:p>
          <a:p>
            <a:pPr>
              <a:buFont typeface="Arial" pitchFamily="34" charset="0"/>
              <a:buNone/>
            </a:pP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В конце же первого прохода происходит обмен элементов и обе части становятся не пусты, что гарантирует остановку циклов по встречным индексам в пределах интервала </a:t>
            </a:r>
            <a:r>
              <a:rPr lang="en-US" sz="2000" i="1" dirty="0" smtClean="0">
                <a:latin typeface="Calibri" pitchFamily="34" charset="0"/>
              </a:rPr>
              <a:t>l</a:t>
            </a:r>
            <a:r>
              <a:rPr lang="ru-RU" sz="2000" i="1" dirty="0" smtClean="0">
                <a:latin typeface="Calibri" pitchFamily="34" charset="0"/>
              </a:rPr>
              <a:t>...</a:t>
            </a:r>
            <a:r>
              <a:rPr lang="en-US" sz="2000" i="1" dirty="0" smtClean="0">
                <a:latin typeface="Calibri" pitchFamily="34" charset="0"/>
              </a:rPr>
              <a:t>r </a:t>
            </a:r>
            <a:r>
              <a:rPr lang="ru-RU" sz="2000" dirty="0" smtClean="0">
                <a:latin typeface="Calibri" pitchFamily="34" charset="0"/>
              </a:rPr>
              <a:t>и на следующих проходах.</a:t>
            </a: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0"/>
            <a:ext cx="8215338" cy="582594"/>
          </a:xfrm>
        </p:spPr>
        <p:txBody>
          <a:bodyPr>
            <a:normAutofit fontScale="90000"/>
          </a:bodyPr>
          <a:lstStyle/>
          <a:p>
            <a:r>
              <a:rPr lang="ru-RU" sz="3000" dirty="0" smtClean="0"/>
              <a:t>Пример работы </a:t>
            </a:r>
            <a:r>
              <a:rPr lang="ru-RU" sz="3100" dirty="0" smtClean="0"/>
              <a:t>сортировки</a:t>
            </a:r>
            <a:r>
              <a:rPr lang="ru-RU" sz="3000" dirty="0" smtClean="0"/>
              <a:t> Шелла, продолжение</a:t>
            </a:r>
            <a:endParaRPr lang="ru-RU" sz="3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2976" y="642918"/>
            <a:ext cx="7791474" cy="5857916"/>
          </a:xfrm>
        </p:spPr>
        <p:txBody>
          <a:bodyPr/>
          <a:lstStyle/>
          <a:p>
            <a:pPr>
              <a:buNone/>
            </a:pPr>
            <a:r>
              <a:rPr lang="ru-RU" sz="2000" dirty="0" smtClean="0">
                <a:latin typeface="Calibri" pitchFamily="34" charset="0"/>
              </a:rPr>
              <a:t>В результате 4-сортировки получим последовательность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pPr indent="201613">
              <a:spcBef>
                <a:spcPts val="0"/>
              </a:spcBef>
              <a:buNone/>
            </a:pPr>
            <a:r>
              <a:rPr lang="ru-RU" sz="2000" dirty="0" smtClean="0"/>
              <a:t>           </a:t>
            </a:r>
            <a:r>
              <a:rPr lang="en-US" sz="2000" dirty="0" smtClean="0"/>
              <a:t> </a:t>
            </a:r>
            <a:r>
              <a:rPr lang="ru-RU" sz="2000" b="1" dirty="0" smtClean="0"/>
              <a:t>_________________________________</a:t>
            </a:r>
            <a:endParaRPr lang="en-US" sz="2000" b="1" dirty="0" smtClean="0"/>
          </a:p>
          <a:p>
            <a:pPr indent="201613">
              <a:spcBef>
                <a:spcPts val="0"/>
              </a:spcBef>
              <a:buNone/>
            </a:pPr>
            <a:r>
              <a:rPr lang="en-US" sz="2000" b="1" dirty="0" smtClean="0"/>
              <a:t>          </a:t>
            </a:r>
            <a:r>
              <a:rPr lang="ru-RU" sz="2000" b="1" dirty="0" smtClean="0"/>
              <a:t>|                       | </a:t>
            </a:r>
            <a:r>
              <a:rPr lang="en-US" sz="2000" b="1" dirty="0" smtClean="0"/>
              <a:t>   </a:t>
            </a:r>
            <a:r>
              <a:rPr lang="ru-RU" sz="2000" b="1" dirty="0" smtClean="0"/>
              <a:t>                    |                         |</a:t>
            </a:r>
          </a:p>
          <a:p>
            <a:pPr indent="201613">
              <a:spcBef>
                <a:spcPts val="0"/>
              </a:spcBef>
              <a:buNone/>
            </a:pPr>
            <a:r>
              <a:rPr lang="ru-RU" sz="2000" b="1" dirty="0" smtClean="0">
                <a:solidFill>
                  <a:srgbClr val="FF0000"/>
                </a:solidFill>
                <a:latin typeface="Calibri" pitchFamily="34" charset="0"/>
              </a:rPr>
              <a:t>40 </a:t>
            </a:r>
            <a:r>
              <a:rPr lang="ru-RU" sz="2000" b="1" dirty="0" smtClean="0">
                <a:latin typeface="Calibri" pitchFamily="34" charset="0"/>
              </a:rPr>
              <a:t>      14        </a:t>
            </a:r>
            <a:r>
              <a:rPr lang="ru-RU" sz="2000" b="1" dirty="0" smtClean="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 b="1" dirty="0" smtClean="0">
                <a:latin typeface="Calibri" pitchFamily="34" charset="0"/>
              </a:rPr>
              <a:t>       38       </a:t>
            </a:r>
            <a:r>
              <a:rPr lang="ru-RU" sz="2000" b="1" dirty="0" smtClean="0">
                <a:solidFill>
                  <a:srgbClr val="FF0000"/>
                </a:solidFill>
                <a:latin typeface="Calibri" pitchFamily="34" charset="0"/>
              </a:rPr>
              <a:t>90</a:t>
            </a:r>
            <a:r>
              <a:rPr lang="ru-RU" sz="2000" b="1" dirty="0" smtClean="0">
                <a:latin typeface="Calibri" pitchFamily="34" charset="0"/>
              </a:rPr>
              <a:t>     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ru-RU" sz="2000" b="1" dirty="0" smtClean="0">
                <a:latin typeface="Calibri" pitchFamily="34" charset="0"/>
              </a:rPr>
              <a:t>  51        </a:t>
            </a:r>
            <a:r>
              <a:rPr lang="ru-RU" sz="2000" b="1" dirty="0" smtClean="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 b="1" dirty="0" smtClean="0">
                <a:latin typeface="Calibri" pitchFamily="34" charset="0"/>
              </a:rPr>
              <a:t>        63</a:t>
            </a:r>
          </a:p>
          <a:p>
            <a:pPr indent="201613">
              <a:spcBef>
                <a:spcPts val="0"/>
              </a:spcBef>
              <a:buNone/>
            </a:pPr>
            <a:r>
              <a:rPr lang="en-US" sz="2000" b="1" dirty="0" smtClean="0"/>
              <a:t> </a:t>
            </a:r>
            <a:r>
              <a:rPr lang="ru-RU" sz="2000" b="1" dirty="0" smtClean="0"/>
              <a:t>|__________|__________|__________|</a:t>
            </a:r>
            <a:endParaRPr lang="ru-RU" sz="2000" dirty="0" smtClean="0">
              <a:latin typeface="Calibri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ru-RU" sz="2000" dirty="0" smtClean="0">
              <a:latin typeface="Calibri" pitchFamily="34" charset="0"/>
            </a:endParaRPr>
          </a:p>
          <a:p>
            <a:pPr>
              <a:buNone/>
            </a:pPr>
            <a:r>
              <a:rPr lang="ru-RU" sz="2000" dirty="0" smtClean="0">
                <a:latin typeface="Calibri" pitchFamily="34" charset="0"/>
              </a:rPr>
              <a:t>На следующем шаге элементы, отстоящие друг от друга на две позиции, объединяются в </a:t>
            </a:r>
            <a:r>
              <a:rPr lang="ru-RU" sz="2000" dirty="0" err="1" smtClean="0">
                <a:latin typeface="Calibri" pitchFamily="34" charset="0"/>
              </a:rPr>
              <a:t>подпоследовательности</a:t>
            </a:r>
            <a:r>
              <a:rPr lang="ru-RU" sz="2000" dirty="0" smtClean="0">
                <a:latin typeface="Calibri" pitchFamily="34" charset="0"/>
              </a:rPr>
              <a:t> и сортируются  простыми вставками независимо друг от друга.</a:t>
            </a:r>
          </a:p>
          <a:p>
            <a:pPr>
              <a:buNone/>
            </a:pPr>
            <a:r>
              <a:rPr lang="ru-RU" sz="2000" dirty="0" smtClean="0">
                <a:latin typeface="Calibri" pitchFamily="34" charset="0"/>
              </a:rPr>
              <a:t>Этот процесс называется </a:t>
            </a:r>
            <a:r>
              <a:rPr lang="ru-RU" sz="2000" i="1" dirty="0" smtClean="0">
                <a:solidFill>
                  <a:srgbClr val="FF0000"/>
                </a:solidFill>
                <a:latin typeface="Calibri" pitchFamily="34" charset="0"/>
              </a:rPr>
              <a:t>2-сортировкой.</a:t>
            </a:r>
            <a:endParaRPr lang="ru-RU" sz="2000" dirty="0" smtClean="0">
              <a:solidFill>
                <a:srgbClr val="FF00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ru-RU" sz="2000" dirty="0" smtClean="0">
                <a:latin typeface="Calibri" pitchFamily="34" charset="0"/>
              </a:rPr>
              <a:t>После 2-сортировки получим последовательность:</a:t>
            </a:r>
          </a:p>
          <a:p>
            <a:pPr>
              <a:buNone/>
            </a:pPr>
            <a:r>
              <a:rPr lang="ru-RU" sz="2000" dirty="0" smtClean="0">
                <a:solidFill>
                  <a:srgbClr val="FF0000"/>
                </a:solidFill>
                <a:latin typeface="Calibri" pitchFamily="34" charset="0"/>
              </a:rPr>
              <a:t>2 </a:t>
            </a:r>
            <a:r>
              <a:rPr lang="ru-RU" sz="2000" dirty="0" smtClean="0">
                <a:latin typeface="Calibri" pitchFamily="34" charset="0"/>
              </a:rPr>
              <a:t>       14        </a:t>
            </a:r>
            <a:r>
              <a:rPr lang="ru-RU" sz="2000" dirty="0" smtClean="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 dirty="0" smtClean="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       38       </a:t>
            </a:r>
            <a:r>
              <a:rPr lang="ru-RU" sz="2000" dirty="0" smtClean="0">
                <a:solidFill>
                  <a:srgbClr val="FF0000"/>
                </a:solidFill>
                <a:latin typeface="Calibri" pitchFamily="34" charset="0"/>
              </a:rPr>
              <a:t>40</a:t>
            </a:r>
            <a:r>
              <a:rPr lang="ru-RU" sz="2000" dirty="0" smtClean="0">
                <a:latin typeface="Calibri" pitchFamily="34" charset="0"/>
              </a:rPr>
              <a:t>       51       </a:t>
            </a:r>
            <a:r>
              <a:rPr lang="ru-RU" sz="2000" dirty="0" smtClean="0">
                <a:solidFill>
                  <a:srgbClr val="FF0000"/>
                </a:solidFill>
                <a:latin typeface="Calibri" pitchFamily="34" charset="0"/>
              </a:rPr>
              <a:t>90 </a:t>
            </a:r>
            <a:r>
              <a:rPr lang="ru-RU" sz="2000" dirty="0" smtClean="0">
                <a:latin typeface="Calibri" pitchFamily="34" charset="0"/>
              </a:rPr>
              <a:t>      63</a:t>
            </a:r>
          </a:p>
          <a:p>
            <a:pPr>
              <a:buNone/>
            </a:pPr>
            <a:r>
              <a:rPr lang="ru-RU" sz="2000" dirty="0" smtClean="0">
                <a:latin typeface="Calibri" pitchFamily="34" charset="0"/>
              </a:rPr>
              <a:t>Ее сортируют методом простых вставок.</a:t>
            </a:r>
          </a:p>
          <a:p>
            <a:pPr>
              <a:buNone/>
            </a:pPr>
            <a:r>
              <a:rPr lang="ru-RU" sz="2000" dirty="0" smtClean="0">
                <a:latin typeface="Calibri" pitchFamily="34" charset="0"/>
              </a:rPr>
              <a:t>К последнему шагу элементы довольно хорошо упорядочены, </a:t>
            </a:r>
          </a:p>
          <a:p>
            <a:pPr>
              <a:buNone/>
            </a:pPr>
            <a:r>
              <a:rPr lang="ru-RU" sz="2000" dirty="0" smtClean="0">
                <a:latin typeface="Calibri" pitchFamily="34" charset="0"/>
              </a:rPr>
              <a:t>поэтому требуется мало перемещений. </a:t>
            </a:r>
          </a:p>
          <a:p>
            <a:pPr>
              <a:buNone/>
            </a:pPr>
            <a:r>
              <a:rPr lang="ru-RU" sz="2000" dirty="0" smtClean="0">
                <a:latin typeface="Calibri" pitchFamily="34" charset="0"/>
              </a:rPr>
              <a:t>Данный процесс называется </a:t>
            </a:r>
            <a:r>
              <a:rPr lang="ru-RU" sz="2000" dirty="0" smtClean="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ru-RU" sz="2000" i="1" dirty="0" smtClean="0">
                <a:solidFill>
                  <a:srgbClr val="FF0000"/>
                </a:solidFill>
                <a:latin typeface="Calibri" pitchFamily="34" charset="0"/>
              </a:rPr>
              <a:t>-сортировкой.</a:t>
            </a:r>
            <a:endParaRPr lang="ru-RU" sz="2000" i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59632" y="548680"/>
            <a:ext cx="7499350" cy="5472608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Цикл оканчивается при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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j</a:t>
            </a:r>
            <a:r>
              <a:rPr lang="ru-RU" sz="2000" dirty="0" smtClean="0">
                <a:latin typeface="Calibri" pitchFamily="34" charset="0"/>
              </a:rPr>
              <a:t>.</a:t>
            </a:r>
          </a:p>
          <a:p>
            <a:pPr>
              <a:buFont typeface="Arial" pitchFamily="34" charset="0"/>
              <a:buNone/>
            </a:pP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Однако нам еще надо определить медиану. </a:t>
            </a:r>
          </a:p>
          <a:p>
            <a:pPr>
              <a:buFont typeface="Arial" pitchFamily="34" charset="0"/>
              <a:buNone/>
            </a:pP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Определенные границы левой части – </a:t>
            </a:r>
            <a:r>
              <a:rPr lang="en-US" sz="2000" i="1" dirty="0" smtClean="0">
                <a:latin typeface="Calibri" pitchFamily="34" charset="0"/>
              </a:rPr>
              <a:t>l</a:t>
            </a:r>
            <a:r>
              <a:rPr lang="ru-RU" sz="2000" i="1" dirty="0" smtClean="0">
                <a:latin typeface="Calibri" pitchFamily="34" charset="0"/>
              </a:rPr>
              <a:t>...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 – </a:t>
            </a:r>
            <a:r>
              <a:rPr lang="ru-RU" sz="2000" dirty="0" smtClean="0">
                <a:latin typeface="Calibri" pitchFamily="34" charset="0"/>
              </a:rPr>
              <a:t>1, 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правой – </a:t>
            </a:r>
            <a:r>
              <a:rPr lang="en-US" sz="2000" i="1" dirty="0" smtClean="0">
                <a:latin typeface="Calibri" pitchFamily="34" charset="0"/>
              </a:rPr>
              <a:t>j</a:t>
            </a:r>
            <a:r>
              <a:rPr lang="ru-RU" sz="2000" i="1" dirty="0" smtClean="0">
                <a:latin typeface="Calibri" pitchFamily="34" charset="0"/>
              </a:rPr>
              <a:t> + 1...</a:t>
            </a:r>
            <a:r>
              <a:rPr lang="en-US" sz="2000" i="1" dirty="0" smtClean="0">
                <a:latin typeface="Calibri" pitchFamily="34" charset="0"/>
              </a:rPr>
              <a:t>r</a:t>
            </a:r>
            <a:r>
              <a:rPr lang="ru-RU" sz="2000" dirty="0" smtClean="0">
                <a:latin typeface="Calibri" pitchFamily="34" charset="0"/>
              </a:rPr>
              <a:t>, 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однако интервал </a:t>
            </a:r>
            <a:r>
              <a:rPr lang="en-US" sz="2000" i="1" dirty="0" smtClean="0">
                <a:latin typeface="Calibri" pitchFamily="34" charset="0"/>
              </a:rPr>
              <a:t>j</a:t>
            </a:r>
            <a:r>
              <a:rPr lang="ru-RU" sz="2000" i="1" dirty="0" smtClean="0">
                <a:latin typeface="Calibri" pitchFamily="34" charset="0"/>
              </a:rPr>
              <a:t> + </a:t>
            </a:r>
            <a:r>
              <a:rPr lang="ru-RU" sz="2000" dirty="0" smtClean="0">
                <a:latin typeface="Calibri" pitchFamily="34" charset="0"/>
              </a:rPr>
              <a:t>1</a:t>
            </a:r>
            <a:r>
              <a:rPr lang="ru-RU" sz="2000" i="1" dirty="0" smtClean="0">
                <a:latin typeface="Calibri" pitchFamily="34" charset="0"/>
              </a:rPr>
              <a:t>...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ru-RU" sz="2000" i="1" dirty="0" smtClean="0">
                <a:latin typeface="Calibri" pitchFamily="34" charset="0"/>
              </a:rPr>
              <a:t>– </a:t>
            </a:r>
            <a:r>
              <a:rPr lang="ru-RU" sz="2000" dirty="0" smtClean="0">
                <a:latin typeface="Calibri" pitchFamily="34" charset="0"/>
              </a:rPr>
              <a:t>1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может быть не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вырожден и заполнен элементами </a:t>
            </a:r>
            <a:r>
              <a:rPr lang="ru-RU" sz="2000" i="1" dirty="0" err="1" smtClean="0">
                <a:latin typeface="Calibri" pitchFamily="34" charset="0"/>
              </a:rPr>
              <a:t>х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(почему?). </a:t>
            </a:r>
          </a:p>
          <a:p>
            <a:pPr>
              <a:buFont typeface="Arial" pitchFamily="34" charset="0"/>
              <a:buNone/>
            </a:pP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Эти элементы останутся на своих местах в процессе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сортировки (почему?), поэтому их можно исключить из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левой и правой частей.</a:t>
            </a:r>
          </a:p>
          <a:p>
            <a:pPr>
              <a:buFont typeface="Arial" pitchFamily="34" charset="0"/>
              <a:buNone/>
            </a:pP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Окончательно границами левой части можно считать </a:t>
            </a:r>
            <a:r>
              <a:rPr lang="en-US" sz="2000" i="1" dirty="0" smtClean="0">
                <a:latin typeface="Calibri" pitchFamily="34" charset="0"/>
              </a:rPr>
              <a:t>l</a:t>
            </a:r>
            <a:r>
              <a:rPr lang="ru-RU" sz="2000" i="1" dirty="0" smtClean="0">
                <a:latin typeface="Calibri" pitchFamily="34" charset="0"/>
              </a:rPr>
              <a:t>...</a:t>
            </a:r>
            <a:r>
              <a:rPr lang="en-US" sz="2000" i="1" dirty="0" smtClean="0">
                <a:latin typeface="Calibri" pitchFamily="34" charset="0"/>
              </a:rPr>
              <a:t>j</a:t>
            </a:r>
            <a:r>
              <a:rPr lang="ru-RU" sz="2000" dirty="0" smtClean="0">
                <a:latin typeface="Calibri" pitchFamily="34" charset="0"/>
              </a:rPr>
              <a:t>,</a:t>
            </a:r>
            <a:r>
              <a:rPr lang="ru-RU" sz="2000" i="1" dirty="0" smtClean="0">
                <a:latin typeface="Calibri" pitchFamily="34" charset="0"/>
              </a:rPr>
              <a:t>  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а  правой – 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...</a:t>
            </a:r>
            <a:r>
              <a:rPr lang="en-US" sz="2000" i="1" dirty="0" smtClean="0">
                <a:latin typeface="Calibri" pitchFamily="34" charset="0"/>
              </a:rPr>
              <a:t>r</a:t>
            </a:r>
            <a:r>
              <a:rPr lang="ru-RU" sz="2000" i="1" dirty="0" smtClean="0">
                <a:latin typeface="Calibri" pitchFamily="34" charset="0"/>
              </a:rPr>
              <a:t>.</a:t>
            </a: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6540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Процесс разделения, 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1142984"/>
            <a:ext cx="8072494" cy="53578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Разделение:  40    51    8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89    1    15   63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Начало: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      x 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 j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Первый проход: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                       j       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Сближение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                                                                         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Обмен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       15  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51    8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89    1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63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Второй проход: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            j       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    Сближение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                                                                             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Обмен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		 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           j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   15     1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8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89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1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63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Третий проход:     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j       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                   Сближение               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ij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                         Обмен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   15    1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8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89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1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63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Четвертый проход: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		            Сближение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 bwMode="auto">
          <a:xfrm>
            <a:off x="4572001" y="5296318"/>
            <a:ext cx="1518057" cy="2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 bwMode="auto">
          <a:xfrm rot="10800000">
            <a:off x="4500562" y="5429462"/>
            <a:ext cx="1625216" cy="27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Группа 25"/>
          <p:cNvGrpSpPr>
            <a:grpSpLocks/>
          </p:cNvGrpSpPr>
          <p:nvPr/>
        </p:nvGrpSpPr>
        <p:grpSpPr bwMode="auto">
          <a:xfrm>
            <a:off x="3000364" y="2500306"/>
            <a:ext cx="4500594" cy="124646"/>
            <a:chOff x="5286380" y="1571612"/>
            <a:chExt cx="2571768" cy="73026"/>
          </a:xfrm>
        </p:grpSpPr>
        <p:cxnSp>
          <p:nvCxnSpPr>
            <p:cNvPr id="11" name="Прямая со стрелкой 10"/>
            <p:cNvCxnSpPr/>
            <p:nvPr/>
          </p:nvCxnSpPr>
          <p:spPr>
            <a:xfrm>
              <a:off x="5357817" y="1571612"/>
              <a:ext cx="2500331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rot="10800000">
              <a:off x="5286380" y="1643050"/>
              <a:ext cx="257176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Группа 26"/>
          <p:cNvGrpSpPr>
            <a:grpSpLocks/>
          </p:cNvGrpSpPr>
          <p:nvPr/>
        </p:nvGrpSpPr>
        <p:grpSpPr bwMode="auto">
          <a:xfrm>
            <a:off x="3786182" y="4000489"/>
            <a:ext cx="3143271" cy="144913"/>
            <a:chOff x="5624383" y="1228403"/>
            <a:chExt cx="2586463" cy="86772"/>
          </a:xfrm>
        </p:grpSpPr>
        <p:cxnSp>
          <p:nvCxnSpPr>
            <p:cNvPr id="9" name="Прямая со стрелкой 8"/>
            <p:cNvCxnSpPr/>
            <p:nvPr/>
          </p:nvCxnSpPr>
          <p:spPr>
            <a:xfrm>
              <a:off x="5624383" y="1313957"/>
              <a:ext cx="2586463" cy="12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rot="10800000">
              <a:off x="5624383" y="1228403"/>
              <a:ext cx="2527681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56"/>
          <p:cNvGrpSpPr>
            <a:grpSpLocks/>
          </p:cNvGrpSpPr>
          <p:nvPr/>
        </p:nvGrpSpPr>
        <p:grpSpPr bwMode="auto">
          <a:xfrm>
            <a:off x="0" y="357188"/>
            <a:ext cx="8544387" cy="5196822"/>
            <a:chOff x="928662" y="214290"/>
            <a:chExt cx="8544244" cy="5196304"/>
          </a:xfrm>
        </p:grpSpPr>
        <p:sp>
          <p:nvSpPr>
            <p:cNvPr id="69636" name="TextBox 2"/>
            <p:cNvSpPr txBox="1">
              <a:spLocks noChangeArrowheads="1"/>
            </p:cNvSpPr>
            <p:nvPr/>
          </p:nvSpPr>
          <p:spPr bwMode="auto">
            <a:xfrm>
              <a:off x="2906395" y="214290"/>
              <a:ext cx="566693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buFontTx/>
                <a:buAutoNum type="arabicPlain" startAt="15"/>
              </a:pP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    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1          8          38          89          51          40          63</a:t>
              </a:r>
            </a:p>
            <a:p>
              <a:pPr marL="342900" indent="-342900"/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                              </a:t>
              </a:r>
              <a:r>
                <a:rPr lang="ru-RU" i="1" dirty="0">
                  <a:latin typeface="Times New Roman" pitchFamily="18" charset="0"/>
                  <a:cs typeface="Times New Roman" pitchFamily="18" charset="0"/>
                </a:rPr>
                <a:t>      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ru-RU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637" name="TextBox 3"/>
            <p:cNvSpPr txBox="1">
              <a:spLocks noChangeArrowheads="1"/>
            </p:cNvSpPr>
            <p:nvPr/>
          </p:nvSpPr>
          <p:spPr bwMode="auto">
            <a:xfrm>
              <a:off x="928662" y="1142984"/>
              <a:ext cx="3500371" cy="830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en-US" dirty="0"/>
                <a:t>1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-задачи:       15     1     8</a:t>
              </a:r>
            </a:p>
            <a:p>
              <a:pPr marL="342900" indent="-342900"/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                                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marL="342900" indent="-342900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                      1      15     8</a:t>
              </a:r>
              <a:endParaRPr lang="ru-RU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638" name="TextBox 4"/>
            <p:cNvSpPr txBox="1">
              <a:spLocks noChangeArrowheads="1"/>
            </p:cNvSpPr>
            <p:nvPr/>
          </p:nvSpPr>
          <p:spPr bwMode="auto">
            <a:xfrm>
              <a:off x="6715140" y="928670"/>
              <a:ext cx="2037737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ru-RU"/>
                <a:t> </a:t>
              </a:r>
              <a:r>
                <a:rPr lang="en-US">
                  <a:latin typeface="Times New Roman" pitchFamily="18" charset="0"/>
                  <a:cs typeface="Times New Roman" pitchFamily="18" charset="0"/>
                </a:rPr>
                <a:t>89</a:t>
              </a:r>
              <a:r>
                <a:rPr lang="ru-RU">
                  <a:latin typeface="Times New Roman" pitchFamily="18" charset="0"/>
                  <a:cs typeface="Times New Roman" pitchFamily="18" charset="0"/>
                </a:rPr>
                <a:t>     </a:t>
              </a:r>
              <a:r>
                <a:rPr lang="en-US">
                  <a:latin typeface="Times New Roman" pitchFamily="18" charset="0"/>
                  <a:cs typeface="Times New Roman" pitchFamily="18" charset="0"/>
                </a:rPr>
                <a:t>51     40     63</a:t>
              </a:r>
            </a:p>
            <a:p>
              <a:pPr marL="342900" indent="-342900"/>
              <a:r>
                <a:rPr lang="ru-RU">
                  <a:latin typeface="Times New Roman" pitchFamily="18" charset="0"/>
                  <a:cs typeface="Times New Roman" pitchFamily="18" charset="0"/>
                </a:rPr>
                <a:t>           </a:t>
              </a:r>
              <a:r>
                <a:rPr lang="en-US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  <a:p>
              <a:pPr marL="342900" indent="-342900"/>
              <a:r>
                <a:rPr lang="en-US">
                  <a:latin typeface="Times New Roman" pitchFamily="18" charset="0"/>
                  <a:cs typeface="Times New Roman" pitchFamily="18" charset="0"/>
                </a:rPr>
                <a:t> 40     51     89     63</a:t>
              </a:r>
              <a:endParaRPr lang="ru-RU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639" name="TextBox 5"/>
            <p:cNvSpPr txBox="1">
              <a:spLocks noChangeArrowheads="1"/>
            </p:cNvSpPr>
            <p:nvPr/>
          </p:nvSpPr>
          <p:spPr bwMode="auto">
            <a:xfrm>
              <a:off x="1071538" y="3143248"/>
              <a:ext cx="3786214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lang="en-US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ru-RU">
                  <a:latin typeface="Times New Roman" pitchFamily="18" charset="0"/>
                  <a:cs typeface="Times New Roman" pitchFamily="18" charset="0"/>
                </a:rPr>
                <a:t>-задачи:       </a:t>
              </a:r>
              <a:r>
                <a:rPr lang="en-US">
                  <a:latin typeface="Times New Roman" pitchFamily="18" charset="0"/>
                  <a:cs typeface="Times New Roman" pitchFamily="18" charset="0"/>
                </a:rPr>
                <a:t>        </a:t>
              </a:r>
              <a:r>
                <a:rPr lang="ru-RU">
                  <a:latin typeface="Times New Roman" pitchFamily="18" charset="0"/>
                  <a:cs typeface="Times New Roman" pitchFamily="18" charset="0"/>
                </a:rPr>
                <a:t>15     8     </a:t>
              </a:r>
            </a:p>
            <a:p>
              <a:pPr marL="342900" indent="-342900"/>
              <a:r>
                <a:rPr lang="ru-RU">
                  <a:latin typeface="Times New Roman" pitchFamily="18" charset="0"/>
                  <a:cs typeface="Times New Roman" pitchFamily="18" charset="0"/>
                </a:rPr>
                <a:t>                             </a:t>
              </a:r>
              <a:r>
                <a:rPr lang="en-US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i="1">
                  <a:latin typeface="Times New Roman" pitchFamily="18" charset="0"/>
                  <a:cs typeface="Times New Roman" pitchFamily="18" charset="0"/>
                </a:rPr>
                <a:t>x </a:t>
              </a:r>
            </a:p>
            <a:p>
              <a:pPr marL="342900" indent="-342900"/>
              <a:r>
                <a:rPr lang="en-US">
                  <a:latin typeface="Times New Roman" pitchFamily="18" charset="0"/>
                  <a:cs typeface="Times New Roman" pitchFamily="18" charset="0"/>
                </a:rPr>
                <a:t>                             </a:t>
              </a:r>
              <a:r>
                <a:rPr lang="ru-RU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>
                  <a:latin typeface="Times New Roman" pitchFamily="18" charset="0"/>
                  <a:cs typeface="Times New Roman" pitchFamily="18" charset="0"/>
                </a:rPr>
                <a:t> 8      15   </a:t>
              </a:r>
              <a:r>
                <a:rPr lang="en-US"/>
                <a:t>  </a:t>
              </a:r>
              <a:endParaRPr lang="ru-RU"/>
            </a:p>
          </p:txBody>
        </p:sp>
        <p:sp>
          <p:nvSpPr>
            <p:cNvPr id="69640" name="TextBox 7"/>
            <p:cNvSpPr txBox="1">
              <a:spLocks noChangeArrowheads="1"/>
            </p:cNvSpPr>
            <p:nvPr/>
          </p:nvSpPr>
          <p:spPr bwMode="auto">
            <a:xfrm>
              <a:off x="5857771" y="3071810"/>
              <a:ext cx="3615135" cy="830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/>
              <a:r>
                <a:rPr lang="ru-RU" dirty="0"/>
                <a:t>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40</a:t>
              </a:r>
              <a:r>
                <a:rPr lang="en-US" dirty="0"/>
                <a:t>                            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89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    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63</a:t>
              </a:r>
            </a:p>
            <a:p>
              <a:pPr marL="342900" indent="-342900"/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           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                          </a:t>
              </a:r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  <a:p>
              <a:pPr marL="342900" indent="-342900"/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                                    63     89</a:t>
              </a:r>
              <a:endParaRPr lang="ru-RU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641" name="TextBox 8"/>
            <p:cNvSpPr txBox="1">
              <a:spLocks noChangeArrowheads="1"/>
            </p:cNvSpPr>
            <p:nvPr/>
          </p:nvSpPr>
          <p:spPr bwMode="auto">
            <a:xfrm>
              <a:off x="1000100" y="5072074"/>
              <a:ext cx="8429510" cy="338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Результат:  1          8        15                        </a:t>
              </a:r>
              <a:r>
                <a:rPr lang="ru-RU" dirty="0" smtClean="0">
                  <a:latin typeface="Times New Roman" pitchFamily="18" charset="0"/>
                  <a:cs typeface="Times New Roman" pitchFamily="18" charset="0"/>
                </a:rPr>
                <a:t>   38              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40           51            </a:t>
              </a:r>
              <a:r>
                <a:rPr lang="ru-RU" dirty="0" smtClean="0">
                  <a:latin typeface="Times New Roman" pitchFamily="18" charset="0"/>
                  <a:cs typeface="Times New Roman" pitchFamily="18" charset="0"/>
                </a:rPr>
                <a:t>          63        </a:t>
              </a:r>
              <a:r>
                <a:rPr lang="ru-RU" dirty="0">
                  <a:latin typeface="Times New Roman" pitchFamily="18" charset="0"/>
                  <a:cs typeface="Times New Roman" pitchFamily="18" charset="0"/>
                </a:rPr>
                <a:t>89    </a:t>
              </a:r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>
            <a:xfrm rot="16200000" flipH="1">
              <a:off x="2732999" y="2910371"/>
              <a:ext cx="4285823" cy="365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5400000">
              <a:off x="3000339" y="571418"/>
              <a:ext cx="571443" cy="5714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endCxn id="69638" idx="0"/>
            </p:cNvCxnSpPr>
            <p:nvPr/>
          </p:nvCxnSpPr>
          <p:spPr>
            <a:xfrm>
              <a:off x="7072184" y="500012"/>
              <a:ext cx="661977" cy="4285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endCxn id="69639" idx="0"/>
            </p:cNvCxnSpPr>
            <p:nvPr/>
          </p:nvCxnSpPr>
          <p:spPr>
            <a:xfrm rot="16200000" flipH="1">
              <a:off x="2375148" y="2553750"/>
              <a:ext cx="1143209" cy="357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rot="16200000" flipH="1">
              <a:off x="1571620" y="2642914"/>
              <a:ext cx="1285755" cy="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rot="16200000" flipH="1">
              <a:off x="3089988" y="3624660"/>
              <a:ext cx="0" cy="8937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 rot="5400000">
              <a:off x="1429575" y="4143754"/>
              <a:ext cx="1571468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 rot="5400000">
              <a:off x="2501059" y="4642187"/>
              <a:ext cx="571443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rot="5400000">
              <a:off x="3001117" y="4713617"/>
              <a:ext cx="571443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5400000">
              <a:off x="5929258" y="2071439"/>
              <a:ext cx="1214323" cy="7858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rot="16200000" flipH="1">
              <a:off x="7608011" y="2392901"/>
              <a:ext cx="1071455" cy="1428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>
              <a:off x="5929206" y="3428658"/>
              <a:ext cx="285745" cy="15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rot="16200000" flipH="1">
              <a:off x="8233437" y="3481800"/>
              <a:ext cx="0" cy="8937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 rot="5400000">
              <a:off x="7573072" y="4427894"/>
              <a:ext cx="571443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>
            <a:xfrm rot="5400000">
              <a:off x="8216004" y="4427894"/>
              <a:ext cx="571443" cy="158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635" name="TextBox 58"/>
          <p:cNvSpPr txBox="1">
            <a:spLocks noChangeArrowheads="1"/>
          </p:cNvSpPr>
          <p:nvPr/>
        </p:nvSpPr>
        <p:spPr bwMode="auto">
          <a:xfrm>
            <a:off x="2286000" y="6286500"/>
            <a:ext cx="13200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 smtClean="0"/>
              <a:t>Разделение</a:t>
            </a:r>
            <a:endParaRPr lang="ru-RU" dirty="0"/>
          </a:p>
        </p:txBody>
      </p:sp>
      <p:cxnSp>
        <p:nvCxnSpPr>
          <p:cNvPr id="43" name="Прямая соединительная линия 42"/>
          <p:cNvCxnSpPr/>
          <p:nvPr/>
        </p:nvCxnSpPr>
        <p:spPr bwMode="auto">
          <a:xfrm rot="5400000">
            <a:off x="4393405" y="3178968"/>
            <a:ext cx="3214711" cy="714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6540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928670"/>
            <a:ext cx="7862912" cy="5319730"/>
          </a:xfrm>
        </p:spPr>
        <p:txBody>
          <a:bodyPr/>
          <a:lstStyle/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Процессу разбиения подвергается весь массив, следовательно  выполняется </a:t>
            </a:r>
            <a:r>
              <a:rPr lang="ru-RU" sz="2000" i="1" dirty="0" smtClean="0">
                <a:latin typeface="Calibri" pitchFamily="34" charset="0"/>
              </a:rPr>
              <a:t>N </a:t>
            </a:r>
            <a:r>
              <a:rPr lang="ru-RU" sz="2000" dirty="0" smtClean="0">
                <a:latin typeface="Calibri" pitchFamily="34" charset="0"/>
              </a:rPr>
              <a:t>сравнений. </a:t>
            </a: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Число обменов</a:t>
            </a:r>
            <a:r>
              <a:rPr lang="en-US" sz="2000" dirty="0" smtClean="0">
                <a:latin typeface="Calibri" pitchFamily="34" charset="0"/>
              </a:rPr>
              <a:t>?</a:t>
            </a:r>
            <a:r>
              <a:rPr lang="ru-RU" sz="2000" dirty="0" smtClean="0">
                <a:latin typeface="Calibri" pitchFamily="34" charset="0"/>
              </a:rPr>
              <a:t> 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Пусть после разделения </a:t>
            </a:r>
            <a:r>
              <a:rPr lang="ru-RU" sz="2000" i="1" dirty="0" err="1" smtClean="0">
                <a:latin typeface="Calibri" pitchFamily="34" charset="0"/>
              </a:rPr>
              <a:t>х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будет  занимать в массиве позицию </a:t>
            </a:r>
            <a:r>
              <a:rPr lang="en-US" sz="2000" i="1" dirty="0" smtClean="0">
                <a:latin typeface="Calibri" pitchFamily="34" charset="0"/>
              </a:rPr>
              <a:t>k</a:t>
            </a:r>
            <a:r>
              <a:rPr lang="ru-RU" sz="2000" i="1" dirty="0" smtClean="0">
                <a:latin typeface="Calibri" pitchFamily="34" charset="0"/>
              </a:rPr>
              <a:t>. </a:t>
            </a:r>
            <a:endParaRPr lang="en-US" sz="2000" i="1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en-US" sz="2000" i="1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Число требующихся обменов равно числу элементов в левой части массива (</a:t>
            </a:r>
            <a:r>
              <a:rPr lang="en-US" sz="2000" i="1" dirty="0" smtClean="0">
                <a:latin typeface="Calibri" pitchFamily="34" charset="0"/>
              </a:rPr>
              <a:t>k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-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1), умноженному на вероятность того, что элемент нужно обменять. </a:t>
            </a: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endParaRPr lang="ru-RU" sz="2000" dirty="0" smtClean="0">
              <a:latin typeface="Calibri" pitchFamily="34" charset="0"/>
            </a:endParaRP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Элемент обменивается, если он не меньше, чем </a:t>
            </a:r>
            <a:r>
              <a:rPr lang="ru-RU" sz="2000" i="1" dirty="0" smtClean="0">
                <a:latin typeface="Calibri" pitchFamily="34" charset="0"/>
              </a:rPr>
              <a:t>х.</a:t>
            </a:r>
          </a:p>
          <a:p>
            <a:pPr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Вероятность этого равна </a:t>
            </a:r>
            <a:r>
              <a:rPr lang="en-US" sz="2000" dirty="0" smtClean="0">
                <a:latin typeface="Calibri" pitchFamily="34" charset="0"/>
              </a:rPr>
              <a:t>(</a:t>
            </a:r>
            <a:r>
              <a:rPr lang="en-US" sz="2000" i="1" dirty="0" smtClean="0">
                <a:latin typeface="Calibri" pitchFamily="34" charset="0"/>
              </a:rPr>
              <a:t>N </a:t>
            </a:r>
            <a:r>
              <a:rPr lang="en-US" sz="2000" dirty="0" smtClean="0">
                <a:latin typeface="Calibri" pitchFamily="34" charset="0"/>
              </a:rPr>
              <a:t>- (</a:t>
            </a:r>
            <a:r>
              <a:rPr lang="en-US" sz="2000" i="1" dirty="0" smtClean="0">
                <a:latin typeface="Calibri" pitchFamily="34" charset="0"/>
              </a:rPr>
              <a:t>k </a:t>
            </a:r>
            <a:r>
              <a:rPr lang="en-US" sz="2000" dirty="0" smtClean="0">
                <a:latin typeface="Calibri" pitchFamily="34" charset="0"/>
              </a:rPr>
              <a:t>- 1))/</a:t>
            </a:r>
            <a:r>
              <a:rPr lang="en-US" sz="2000" i="1" dirty="0" smtClean="0">
                <a:latin typeface="Calibri" pitchFamily="34" charset="0"/>
              </a:rPr>
              <a:t>N</a:t>
            </a:r>
            <a:r>
              <a:rPr lang="ru-RU" sz="2000" dirty="0" smtClean="0">
                <a:latin typeface="Calibri" pitchFamily="34" charset="0"/>
              </a:rPr>
              <a:t>. </a:t>
            </a:r>
            <a:endParaRPr lang="en-US" sz="20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868346"/>
          </a:xfrm>
        </p:spPr>
        <p:txBody>
          <a:bodyPr/>
          <a:lstStyle/>
          <a:p>
            <a:r>
              <a:rPr lang="ru-RU" dirty="0" smtClean="0"/>
              <a:t>Анализ, продолжение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Просуммируем всевозможные варианты выбора медианы и разделим эту сумму на </a:t>
            </a:r>
            <a:r>
              <a:rPr lang="ru-RU" sz="2000" i="1" dirty="0" smtClean="0">
                <a:latin typeface="Calibri" pitchFamily="34" charset="0"/>
              </a:rPr>
              <a:t>N, </a:t>
            </a:r>
            <a:r>
              <a:rPr lang="ru-RU" sz="2000" dirty="0" smtClean="0">
                <a:latin typeface="Calibri" pitchFamily="34" charset="0"/>
              </a:rPr>
              <a:t>в результате получим ожидаемое число обменов:</a:t>
            </a:r>
          </a:p>
          <a:p>
            <a:pPr>
              <a:buFont typeface="Arial" pitchFamily="34" charset="0"/>
              <a:buNone/>
            </a:pP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endParaRPr lang="ru-RU" sz="2000" dirty="0" smtClean="0">
              <a:latin typeface="Calibri" pitchFamily="34" charset="0"/>
            </a:endParaRPr>
          </a:p>
          <a:p>
            <a:pPr>
              <a:buNone/>
            </a:pPr>
            <a:endParaRPr lang="ru-RU" sz="2000" dirty="0" smtClean="0">
              <a:latin typeface="Calibri" pitchFamily="34" charset="0"/>
            </a:endParaRPr>
          </a:p>
          <a:p>
            <a:pPr>
              <a:buNone/>
            </a:pPr>
            <a:r>
              <a:rPr lang="ru-RU" sz="2000" dirty="0" smtClean="0">
                <a:latin typeface="Calibri" pitchFamily="34" charset="0"/>
              </a:rPr>
              <a:t>Ожидаемое число обменов равно приблизительно </a:t>
            </a:r>
            <a:r>
              <a:rPr lang="en-US" sz="2000" i="1" dirty="0" smtClean="0">
                <a:latin typeface="Calibri" pitchFamily="34" charset="0"/>
              </a:rPr>
              <a:t>N</a:t>
            </a:r>
            <a:r>
              <a:rPr lang="ru-RU" sz="2000" dirty="0" smtClean="0">
                <a:latin typeface="Calibri" pitchFamily="34" charset="0"/>
              </a:rPr>
              <a:t>/6.</a:t>
            </a:r>
          </a:p>
          <a:p>
            <a:pPr>
              <a:buNone/>
            </a:pPr>
            <a:r>
              <a:rPr lang="ru-RU" sz="2000" dirty="0" smtClean="0">
                <a:solidFill>
                  <a:srgbClr val="000000"/>
                </a:solidFill>
                <a:latin typeface="Calibri" pitchFamily="34" charset="0"/>
              </a:rPr>
              <a:t>В лучшем случае к</a:t>
            </a:r>
            <a:r>
              <a:rPr lang="ru-RU" sz="20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аждое разделение разбивает массив на две равные части, </a:t>
            </a:r>
            <a:r>
              <a:rPr lang="ru-RU" sz="2000" dirty="0" smtClean="0">
                <a:solidFill>
                  <a:srgbClr val="000000"/>
                </a:solidFill>
                <a:cs typeface="Times New Roman" pitchFamily="18" charset="0"/>
              </a:rPr>
              <a:t>а число проходов, необходимых для сортировки, равно </a:t>
            </a:r>
            <a:r>
              <a:rPr lang="en-US" sz="2000" i="1" dirty="0" smtClean="0">
                <a:solidFill>
                  <a:srgbClr val="000000"/>
                </a:solidFill>
                <a:cs typeface="Times New Roman" pitchFamily="18" charset="0"/>
              </a:rPr>
              <a:t>log</a:t>
            </a:r>
            <a:r>
              <a:rPr lang="ru-RU" sz="2000" baseline="-30000" dirty="0" smtClean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ru-RU" sz="20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cs typeface="Times New Roman" pitchFamily="18" charset="0"/>
              </a:rPr>
              <a:t>N</a:t>
            </a:r>
            <a:r>
              <a:rPr lang="ru-RU" sz="2000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ru-RU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ru-RU" sz="2000" dirty="0" smtClean="0">
                <a:solidFill>
                  <a:srgbClr val="000000"/>
                </a:solidFill>
                <a:cs typeface="Times New Roman" pitchFamily="18" charset="0"/>
              </a:rPr>
              <a:t>Тогда общее число сравнений равно </a:t>
            </a:r>
            <a:r>
              <a:rPr lang="ru-RU" sz="2000" i="1" dirty="0" smtClean="0">
                <a:solidFill>
                  <a:srgbClr val="000000"/>
                </a:solidFill>
                <a:cs typeface="Times New Roman" pitchFamily="18" charset="0"/>
              </a:rPr>
              <a:t>N </a:t>
            </a: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log</a:t>
            </a:r>
            <a:r>
              <a:rPr lang="ru-RU" sz="2000" baseline="-30000" dirty="0" smtClean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ru-RU" sz="20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cs typeface="Times New Roman" pitchFamily="18" charset="0"/>
              </a:rPr>
              <a:t>N.</a:t>
            </a:r>
            <a:r>
              <a:rPr lang="ru-RU" sz="2000" dirty="0" smtClean="0"/>
              <a:t> 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714480" y="2643182"/>
          <a:ext cx="5715040" cy="948016"/>
        </p:xfrm>
        <a:graphic>
          <a:graphicData uri="http://schemas.openxmlformats.org/presentationml/2006/ole">
            <p:oleObj spid="_x0000_s1035" name="Equation" r:id="rId3" imgW="275590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796908"/>
          </a:xfrm>
        </p:spPr>
        <p:txBody>
          <a:bodyPr/>
          <a:lstStyle/>
          <a:p>
            <a:r>
              <a:rPr lang="ru-RU" dirty="0" smtClean="0"/>
              <a:t>Анализ, продолжение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Однако в худшем случае сортировка становится  «медленной».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Например, когда в качестве пилотируемого элемента всегда выбирается наибольшее значение. Тогда в результате разбиения в левой части оказывается </a:t>
            </a:r>
            <a:r>
              <a:rPr lang="ru-RU" sz="2000" i="1" dirty="0" smtClean="0">
                <a:latin typeface="Calibri" pitchFamily="34" charset="0"/>
              </a:rPr>
              <a:t>N - </a:t>
            </a:r>
            <a:r>
              <a:rPr lang="ru-RU" sz="2000" dirty="0" smtClean="0">
                <a:latin typeface="Calibri" pitchFamily="34" charset="0"/>
              </a:rPr>
              <a:t>1 элемент,  т. е. массив разбивается на </a:t>
            </a:r>
            <a:r>
              <a:rPr lang="ru-RU" sz="2000" dirty="0" err="1" smtClean="0">
                <a:latin typeface="Calibri" pitchFamily="34" charset="0"/>
              </a:rPr>
              <a:t>подмассивы</a:t>
            </a:r>
            <a:r>
              <a:rPr lang="ru-RU" sz="2000" dirty="0" smtClean="0">
                <a:latin typeface="Calibri" pitchFamily="34" charset="0"/>
              </a:rPr>
              <a:t> из одного элемента и из </a:t>
            </a:r>
            <a:r>
              <a:rPr lang="ru-RU" sz="2000" i="1" dirty="0" smtClean="0">
                <a:latin typeface="Calibri" pitchFamily="34" charset="0"/>
              </a:rPr>
              <a:t>N - </a:t>
            </a:r>
            <a:r>
              <a:rPr lang="ru-RU" sz="2000" dirty="0" smtClean="0">
                <a:latin typeface="Calibri" pitchFamily="34" charset="0"/>
              </a:rPr>
              <a:t>1 элемента.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В этом случае вместо </a:t>
            </a:r>
            <a:r>
              <a:rPr lang="en-US" sz="2000" dirty="0" smtClean="0">
                <a:latin typeface="Calibri" pitchFamily="34" charset="0"/>
              </a:rPr>
              <a:t>log</a:t>
            </a:r>
            <a:r>
              <a:rPr lang="ru-RU" sz="2000" baseline="-25000" dirty="0" smtClean="0">
                <a:latin typeface="Calibri" pitchFamily="34" charset="0"/>
              </a:rPr>
              <a:t>2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N </a:t>
            </a:r>
            <a:r>
              <a:rPr lang="ru-RU" sz="2000" dirty="0" smtClean="0">
                <a:latin typeface="Calibri" pitchFamily="34" charset="0"/>
              </a:rPr>
              <a:t>разбиений необходимо сделать ~ </a:t>
            </a:r>
            <a:r>
              <a:rPr lang="ru-RU" sz="2000" i="1" dirty="0" smtClean="0">
                <a:latin typeface="Calibri" pitchFamily="34" charset="0"/>
              </a:rPr>
              <a:t>N </a:t>
            </a:r>
            <a:r>
              <a:rPr lang="ru-RU" sz="2000" dirty="0" smtClean="0">
                <a:latin typeface="Calibri" pitchFamily="34" charset="0"/>
              </a:rPr>
              <a:t>разбиений. 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В результате в худшем случае оценка оказывается ~ </a:t>
            </a:r>
            <a:r>
              <a:rPr lang="en-US" sz="2000" i="1" dirty="0" smtClean="0">
                <a:latin typeface="Calibri" pitchFamily="34" charset="0"/>
              </a:rPr>
              <a:t>N</a:t>
            </a:r>
            <a:r>
              <a:rPr lang="ru-RU" sz="2000" baseline="30000" dirty="0" smtClean="0">
                <a:latin typeface="Calibri" pitchFamily="34" charset="0"/>
              </a:rPr>
              <a:t>2</a:t>
            </a:r>
            <a:r>
              <a:rPr lang="ru-RU" sz="2000" i="1" dirty="0" smtClean="0">
                <a:latin typeface="Calibri" pitchFamily="34" charset="0"/>
              </a:rPr>
              <a:t>,  </a:t>
            </a:r>
            <a:r>
              <a:rPr lang="ru-RU" sz="2000" dirty="0" smtClean="0">
                <a:latin typeface="Calibri" pitchFamily="34" charset="0"/>
              </a:rPr>
              <a:t>что гораздо хуже пирамидальной сортировки.</a:t>
            </a:r>
          </a:p>
          <a:p>
            <a:pPr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0"/>
            <a:ext cx="7783338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Быстрая сортировка (пример)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835696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483768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131840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779912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27984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076056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724128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372200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020272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7668344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187624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483768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835696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131840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21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779912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7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355976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076056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13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724128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16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372200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020272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10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7668344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3</a:t>
            </a:r>
            <a:endParaRPr lang="ru-R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323528" y="548680"/>
            <a:ext cx="2372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Исходный массив:</a:t>
            </a:r>
            <a:endParaRPr lang="ru-RU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1259632" y="2492896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ru-RU" sz="3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12360" y="2492896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endParaRPr lang="ru-RU" sz="3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1259632" y="206084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907704" y="206084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2555776" y="206084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/>
          <p:cNvSpPr/>
          <p:nvPr/>
        </p:nvSpPr>
        <p:spPr>
          <a:xfrm>
            <a:off x="3203848" y="206084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3851920" y="206084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4499992" y="206084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5148064" y="206084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5796136" y="206084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/>
          <p:cNvSpPr/>
          <p:nvPr/>
        </p:nvSpPr>
        <p:spPr>
          <a:xfrm>
            <a:off x="6444208" y="206084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/>
          <p:cNvSpPr/>
          <p:nvPr/>
        </p:nvSpPr>
        <p:spPr>
          <a:xfrm>
            <a:off x="7092280" y="206084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/>
          <p:cNvSpPr/>
          <p:nvPr/>
        </p:nvSpPr>
        <p:spPr>
          <a:xfrm>
            <a:off x="7740352" y="206084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1259632" y="20608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2555776" y="20608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1907704" y="20608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3203848" y="20608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21</a:t>
            </a:r>
            <a:endParaRPr lang="ru-RU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3851920" y="20608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7</a:t>
            </a:r>
            <a:endParaRPr lang="ru-RU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4427984" y="20608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5148064" y="20608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13</a:t>
            </a:r>
            <a:endParaRPr lang="ru-RU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5796136" y="20608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16</a:t>
            </a:r>
            <a:endParaRPr lang="ru-RU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6444208" y="20608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7092280" y="20608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10</a:t>
            </a:r>
            <a:endParaRPr lang="ru-RU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7740352" y="20608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3</a:t>
            </a:r>
            <a:endParaRPr lang="ru-RU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0" y="1556792"/>
            <a:ext cx="3707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Первое разделение</a:t>
            </a:r>
            <a:r>
              <a:rPr lang="ru-RU" sz="2000" dirty="0" smtClean="0"/>
              <a:t>: </a:t>
            </a:r>
            <a:r>
              <a:rPr lang="en-US" sz="2000" dirty="0" smtClean="0"/>
              <a:t>       x = 2</a:t>
            </a:r>
            <a:endParaRPr lang="ru-RU" sz="2000" dirty="0"/>
          </a:p>
        </p:txBody>
      </p:sp>
      <p:sp>
        <p:nvSpPr>
          <p:cNvPr id="75" name="Двойные круглые скобки 74"/>
          <p:cNvSpPr/>
          <p:nvPr/>
        </p:nvSpPr>
        <p:spPr>
          <a:xfrm>
            <a:off x="1115616" y="1844824"/>
            <a:ext cx="1440160" cy="864096"/>
          </a:xfrm>
          <a:prstGeom prst="bracket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333FF"/>
              </a:solidFill>
            </a:endParaRPr>
          </a:p>
        </p:txBody>
      </p:sp>
      <p:sp>
        <p:nvSpPr>
          <p:cNvPr id="76" name="Двойные круглые скобки 75"/>
          <p:cNvSpPr/>
          <p:nvPr/>
        </p:nvSpPr>
        <p:spPr>
          <a:xfrm>
            <a:off x="2555776" y="1844824"/>
            <a:ext cx="5832648" cy="864096"/>
          </a:xfrm>
          <a:prstGeom prst="bracket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333FF"/>
              </a:solidFill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1043608" y="33569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/>
          <p:cNvSpPr/>
          <p:nvPr/>
        </p:nvSpPr>
        <p:spPr>
          <a:xfrm>
            <a:off x="1691680" y="33569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/>
          <p:cNvSpPr/>
          <p:nvPr/>
        </p:nvSpPr>
        <p:spPr>
          <a:xfrm>
            <a:off x="2339752" y="33569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/>
          <p:cNvSpPr/>
          <p:nvPr/>
        </p:nvSpPr>
        <p:spPr>
          <a:xfrm>
            <a:off x="2987824" y="33569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/>
          <p:cNvSpPr/>
          <p:nvPr/>
        </p:nvSpPr>
        <p:spPr>
          <a:xfrm>
            <a:off x="3635896" y="33569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/>
          <p:cNvSpPr/>
          <p:nvPr/>
        </p:nvSpPr>
        <p:spPr>
          <a:xfrm>
            <a:off x="4283968" y="33569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4932040" y="33569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5580112" y="33569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6228184" y="33569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6876256" y="33569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7524328" y="3356992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TextBox 87"/>
          <p:cNvSpPr txBox="1"/>
          <p:nvPr/>
        </p:nvSpPr>
        <p:spPr>
          <a:xfrm>
            <a:off x="1043608" y="33569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89" name="TextBox 88"/>
          <p:cNvSpPr txBox="1"/>
          <p:nvPr/>
        </p:nvSpPr>
        <p:spPr>
          <a:xfrm>
            <a:off x="2339752" y="33569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90" name="TextBox 89"/>
          <p:cNvSpPr txBox="1"/>
          <p:nvPr/>
        </p:nvSpPr>
        <p:spPr>
          <a:xfrm>
            <a:off x="1691680" y="33569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2987824" y="33569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21</a:t>
            </a:r>
            <a:endParaRPr lang="ru-RU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3635896" y="33569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7</a:t>
            </a:r>
            <a:endParaRPr lang="ru-RU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4211960" y="33569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4932040" y="33569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13</a:t>
            </a:r>
            <a:endParaRPr lang="ru-RU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5580112" y="33569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16</a:t>
            </a:r>
            <a:endParaRPr lang="ru-RU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6228184" y="33569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6876256" y="33569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10</a:t>
            </a:r>
            <a:endParaRPr lang="ru-RU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7524328" y="335699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3</a:t>
            </a:r>
            <a:endParaRPr lang="ru-RU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179512" y="2996952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Второе разделение</a:t>
            </a:r>
            <a:r>
              <a:rPr lang="ru-RU" sz="2000" dirty="0" smtClean="0"/>
              <a:t>: </a:t>
            </a:r>
            <a:r>
              <a:rPr lang="en-US" sz="2000" dirty="0" smtClean="0"/>
              <a:t>x =1, x = 13</a:t>
            </a:r>
            <a:r>
              <a:rPr lang="ru-RU" sz="2000" dirty="0" smtClean="0"/>
              <a:t> </a:t>
            </a:r>
            <a:endParaRPr lang="ru-RU" sz="2000" dirty="0"/>
          </a:p>
        </p:txBody>
      </p:sp>
      <p:sp>
        <p:nvSpPr>
          <p:cNvPr id="100" name="Двойные круглые скобки 99"/>
          <p:cNvSpPr/>
          <p:nvPr/>
        </p:nvSpPr>
        <p:spPr>
          <a:xfrm>
            <a:off x="2339752" y="3140968"/>
            <a:ext cx="5832648" cy="864096"/>
          </a:xfrm>
          <a:prstGeom prst="bracket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333FF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411760" y="3789040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ru-RU" sz="3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524328" y="3789040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endParaRPr lang="ru-RU" sz="3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4" name="Двойные круглые скобки 103"/>
          <p:cNvSpPr/>
          <p:nvPr/>
        </p:nvSpPr>
        <p:spPr>
          <a:xfrm>
            <a:off x="1043608" y="3212976"/>
            <a:ext cx="1296144" cy="792088"/>
          </a:xfrm>
          <a:prstGeom prst="bracket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333FF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115616" y="3789040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ru-RU" sz="3600" b="1" dirty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763688" y="3789040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j</a:t>
            </a:r>
            <a:endParaRPr lang="ru-RU" sz="3600" b="1" dirty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08" name="Прямая соединительная линия 107"/>
          <p:cNvCxnSpPr/>
          <p:nvPr/>
        </p:nvCxnSpPr>
        <p:spPr>
          <a:xfrm>
            <a:off x="1691680" y="3068960"/>
            <a:ext cx="0" cy="122413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/>
          <p:nvPr/>
        </p:nvCxnSpPr>
        <p:spPr>
          <a:xfrm>
            <a:off x="6228184" y="2996952"/>
            <a:ext cx="0" cy="122413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>
            <a:off x="1043608" y="3068960"/>
            <a:ext cx="0" cy="122413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Прямоугольник 134"/>
          <p:cNvSpPr/>
          <p:nvPr/>
        </p:nvSpPr>
        <p:spPr>
          <a:xfrm>
            <a:off x="1043608" y="50131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Прямоугольник 135"/>
          <p:cNvSpPr/>
          <p:nvPr/>
        </p:nvSpPr>
        <p:spPr>
          <a:xfrm>
            <a:off x="1691680" y="50131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Прямоугольник 136"/>
          <p:cNvSpPr/>
          <p:nvPr/>
        </p:nvSpPr>
        <p:spPr>
          <a:xfrm>
            <a:off x="2339752" y="50131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Прямоугольник 137"/>
          <p:cNvSpPr/>
          <p:nvPr/>
        </p:nvSpPr>
        <p:spPr>
          <a:xfrm>
            <a:off x="2987824" y="50131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Прямоугольник 138"/>
          <p:cNvSpPr/>
          <p:nvPr/>
        </p:nvSpPr>
        <p:spPr>
          <a:xfrm>
            <a:off x="3635896" y="50131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рямоугольник 139"/>
          <p:cNvSpPr/>
          <p:nvPr/>
        </p:nvSpPr>
        <p:spPr>
          <a:xfrm>
            <a:off x="4283968" y="50131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Прямоугольник 140"/>
          <p:cNvSpPr/>
          <p:nvPr/>
        </p:nvSpPr>
        <p:spPr>
          <a:xfrm>
            <a:off x="4932040" y="50131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Прямоугольник 141"/>
          <p:cNvSpPr/>
          <p:nvPr/>
        </p:nvSpPr>
        <p:spPr>
          <a:xfrm>
            <a:off x="5580112" y="50131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Прямоугольник 142"/>
          <p:cNvSpPr/>
          <p:nvPr/>
        </p:nvSpPr>
        <p:spPr>
          <a:xfrm>
            <a:off x="6228184" y="50131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Прямоугольник 143"/>
          <p:cNvSpPr/>
          <p:nvPr/>
        </p:nvSpPr>
        <p:spPr>
          <a:xfrm>
            <a:off x="6876256" y="50131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Прямоугольник 144"/>
          <p:cNvSpPr/>
          <p:nvPr/>
        </p:nvSpPr>
        <p:spPr>
          <a:xfrm>
            <a:off x="7524328" y="5013176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TextBox 145"/>
          <p:cNvSpPr txBox="1"/>
          <p:nvPr/>
        </p:nvSpPr>
        <p:spPr>
          <a:xfrm>
            <a:off x="1043608" y="50131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ru-RU" sz="2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2339752" y="50131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1691680" y="50131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2987824" y="50131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</a:t>
            </a:r>
            <a:endParaRPr lang="ru-RU" sz="2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635896" y="50131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7</a:t>
            </a:r>
            <a:endParaRPr lang="ru-RU" sz="2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4211960" y="50131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932040" y="50131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r>
              <a:rPr lang="en-US" sz="2400" dirty="0" smtClean="0"/>
              <a:t>0</a:t>
            </a:r>
            <a:endParaRPr lang="ru-RU" sz="2400" dirty="0"/>
          </a:p>
        </p:txBody>
      </p:sp>
      <p:sp>
        <p:nvSpPr>
          <p:cNvPr id="153" name="TextBox 152"/>
          <p:cNvSpPr txBox="1"/>
          <p:nvPr/>
        </p:nvSpPr>
        <p:spPr>
          <a:xfrm>
            <a:off x="5580112" y="50131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ru-RU" sz="2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6228184" y="50131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r>
              <a:rPr lang="en-US" sz="2400" dirty="0" smtClean="0"/>
              <a:t>6</a:t>
            </a:r>
            <a:endParaRPr lang="ru-RU" sz="2400" dirty="0"/>
          </a:p>
        </p:txBody>
      </p:sp>
      <p:sp>
        <p:nvSpPr>
          <p:cNvPr id="155" name="TextBox 154"/>
          <p:cNvSpPr txBox="1"/>
          <p:nvPr/>
        </p:nvSpPr>
        <p:spPr>
          <a:xfrm>
            <a:off x="6876256" y="50131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r>
              <a:rPr lang="en-US" sz="2400" dirty="0" smtClean="0"/>
              <a:t>3</a:t>
            </a:r>
            <a:endParaRPr lang="ru-RU" sz="2400" dirty="0"/>
          </a:p>
        </p:txBody>
      </p:sp>
      <p:sp>
        <p:nvSpPr>
          <p:cNvPr id="156" name="TextBox 155"/>
          <p:cNvSpPr txBox="1"/>
          <p:nvPr/>
        </p:nvSpPr>
        <p:spPr>
          <a:xfrm>
            <a:off x="7524328" y="50131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21</a:t>
            </a:r>
            <a:endParaRPr lang="ru-RU" sz="2400" dirty="0"/>
          </a:p>
        </p:txBody>
      </p:sp>
      <p:sp>
        <p:nvSpPr>
          <p:cNvPr id="157" name="TextBox 156"/>
          <p:cNvSpPr txBox="1"/>
          <p:nvPr/>
        </p:nvSpPr>
        <p:spPr>
          <a:xfrm>
            <a:off x="179512" y="4581128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Третье разделение</a:t>
            </a:r>
            <a:r>
              <a:rPr lang="ru-RU" sz="2000" dirty="0" smtClean="0"/>
              <a:t>: </a:t>
            </a:r>
            <a:r>
              <a:rPr lang="en-US" sz="2000" dirty="0" smtClean="0"/>
              <a:t> x = 7, x = 13  </a:t>
            </a:r>
            <a:r>
              <a:rPr lang="ru-RU" sz="2000" dirty="0" smtClean="0"/>
              <a:t> </a:t>
            </a:r>
            <a:endParaRPr lang="ru-RU" sz="2000" dirty="0"/>
          </a:p>
        </p:txBody>
      </p:sp>
      <p:sp>
        <p:nvSpPr>
          <p:cNvPr id="158" name="Двойные круглые скобки 157"/>
          <p:cNvSpPr/>
          <p:nvPr/>
        </p:nvSpPr>
        <p:spPr>
          <a:xfrm>
            <a:off x="2339752" y="4797152"/>
            <a:ext cx="3888432" cy="864096"/>
          </a:xfrm>
          <a:prstGeom prst="bracket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333FF"/>
              </a:solidFill>
            </a:endParaRPr>
          </a:p>
        </p:txBody>
      </p:sp>
      <p:sp>
        <p:nvSpPr>
          <p:cNvPr id="159" name="Двойные круглые скобки 158"/>
          <p:cNvSpPr/>
          <p:nvPr/>
        </p:nvSpPr>
        <p:spPr>
          <a:xfrm>
            <a:off x="6228184" y="4797152"/>
            <a:ext cx="1944216" cy="864096"/>
          </a:xfrm>
          <a:prstGeom prst="bracket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333FF"/>
              </a:solidFill>
            </a:endParaRPr>
          </a:p>
        </p:txBody>
      </p:sp>
      <p:cxnSp>
        <p:nvCxnSpPr>
          <p:cNvPr id="160" name="Прямая соединительная линия 159"/>
          <p:cNvCxnSpPr/>
          <p:nvPr/>
        </p:nvCxnSpPr>
        <p:spPr>
          <a:xfrm>
            <a:off x="1691680" y="4581128"/>
            <a:ext cx="0" cy="122413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2411760" y="5445224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ru-RU" sz="3600" b="1" dirty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652120" y="5445224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j</a:t>
            </a:r>
            <a:endParaRPr lang="ru-RU" sz="3600" b="1" dirty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3" name="Прямая соединительная линия 162"/>
          <p:cNvCxnSpPr/>
          <p:nvPr/>
        </p:nvCxnSpPr>
        <p:spPr>
          <a:xfrm>
            <a:off x="4283968" y="4653136"/>
            <a:ext cx="0" cy="122413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7596336" y="5445224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</a:t>
            </a:r>
            <a:endParaRPr lang="ru-RU" sz="3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300192" y="5445224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ru-RU" sz="3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66" name="Прямая соединительная линия 165"/>
          <p:cNvCxnSpPr/>
          <p:nvPr/>
        </p:nvCxnSpPr>
        <p:spPr>
          <a:xfrm>
            <a:off x="6876256" y="4653136"/>
            <a:ext cx="0" cy="122413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99722E-6 L -0.14948 0.00555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344 -0.0333 0.04705 -0.06661 0.13577 -0.08557 C 0.22448 -0.10453 0.45868 -0.12766 0.53282 -0.11332 C 0.60695 -0.09898 0.57257 -0.01873 0.58056 0 " pathEditMode="relative" ptsTypes="aaaA">
                                      <p:cBhvr>
                                        <p:cTn id="12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54 2.48844E-6 C 0.02951 0.03631 0.04566 0.07285 -0.03264 0.08765 C -0.11094 0.10245 -0.3691 0.1043 -0.4566 0.0895 C -0.5441 0.0747 -0.54132 0.01341 -0.55816 -0.00185 " pathEditMode="relative" rAng="0" ptsTypes="aaaA">
                                      <p:cBhvr>
                                        <p:cTn id="12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" y="51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302 0.01041 " pathEditMode="relative" ptsTypes="AA">
                                      <p:cBhvr>
                                        <p:cTn id="12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00555 L -0.2125 0.00555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25 0.00555 L -0.36215 0.01595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406 -0.03145 0.0283 -0.0629 0.05972 -0.07747 C 0.09114 -0.09204 0.15 -0.09991 0.18802 -0.08742 C 0.22604 -0.07493 0.25694 -0.03862 0.28802 -0.00208 " pathEditMode="relative" ptsTypes="aaaA">
                                      <p:cBhvr>
                                        <p:cTn id="14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138 0.02821 -0.00277 0.05643 -0.03593 0.06961 C -0.06909 0.08279 -0.15954 0.09089 -0.19861 0.07956 C -0.23767 0.06822 -0.25399 0.03492 -0.27013 0.00185 " pathEditMode="relative" ptsTypes="aaaA">
                                      <p:cBhvr>
                                        <p:cTn id="14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02 0.0104 L 0.14965 0.0104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35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215 0.01595 L -0.42517 0.01595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5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517 0.01595 L -0.62986 0.00555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" y="-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07084 0.08935 " pathEditMode="relative" rAng="0" ptsTypes="AA">
                                      <p:cBhvr>
                                        <p:cTn id="22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0.00555 L 0.07083 -2.59259E-6 " pathEditMode="relative" rAng="0" ptsTypes="AA">
                                      <p:cBhvr>
                                        <p:cTn id="22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3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84 0.08935 L -0.15747 -0.01551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96296E-6 L 0.06319 -0.0051 " pathEditMode="relative" rAng="0" ptsTypes="AA">
                                      <p:cBhvr>
                                        <p:cTn id="25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5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5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205 -0.0243 0.0441 -0.04838 0.09775 -0.06203 C 0.15139 -0.07569 0.25486 -0.09305 0.32205 -0.08217 C 0.38924 -0.07129 0.44514 -0.03402 0.50122 0.00324 " pathEditMode="relative" ptsTypes="aaaA">
                                      <p:cBhvr>
                                        <p:cTn id="26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39 0.03704 0.00278 0.07431 -0.0651 0.08982 C -0.13299 0.10533 -0.33368 0.10834 -0.40694 0.09283 C -0.48021 0.07732 -0.49254 0.03704 -0.50469 -0.00324 " pathEditMode="relative" ptsTypes="aaaA">
                                      <p:cBhvr>
                                        <p:cTn id="26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19 -0.0051 L 0.13403 -0.0051 " pathEditMode="relative" rAng="0" ptsTypes="AA">
                                      <p:cBhvr>
                                        <p:cTn id="26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-0.06302 -0.0051 " pathEditMode="relative" rAng="0" ptsTypes="AA">
                                      <p:cBhvr>
                                        <p:cTn id="26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03 -0.0051 L 0.27569 -0.0051 " pathEditMode="relative" rAng="0" ptsTypes="AA">
                                      <p:cBhvr>
                                        <p:cTn id="27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7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7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507 -0.03101 0.07031 -0.06203 0.10694 -0.06041 C 0.14357 -0.05879 0.18159 -0.02476 0.21979 0.00949 " pathEditMode="relative" ptsTypes="aaA">
                                      <p:cBhvr>
                                        <p:cTn id="280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743 0.04283 -0.05486 0.08588 -0.08941 0.08519 C -0.12396 0.0845 -0.16545 0.03982 -0.20694 -0.00486 " pathEditMode="relative" ptsTypes="aaA">
                                      <p:cBhvr>
                                        <p:cTn id="28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3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69 -0.0051 L 0.34653 -0.0051 " pathEditMode="relative" rAng="0" ptsTypes="AA">
                                      <p:cBhvr>
                                        <p:cTn id="28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02 -0.0051 L -0.13403 -0.0051 " pathEditMode="relative" rAng="0" ptsTypes="AA">
                                      <p:cBhvr>
                                        <p:cTn id="28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9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9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076 -0.02939 0.0217 -0.05879 0.03368 -0.05879 C 0.04566 -0.05879 0.05885 -0.02939 0.07204 0 " pathEditMode="relative" ptsTypes="aaA">
                                      <p:cBhvr>
                                        <p:cTn id="296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163 0.03033 -0.02326 0.06065 -0.0349 0.06042 C -0.04653 0.06019 -0.05816 0.02917 -0.06962 -0.00162 " pathEditMode="relative" ptsTypes="aaA">
                                      <p:cBhvr>
                                        <p:cTn id="29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653 -0.0051 L 0.42535 -0.0051 " pathEditMode="relative" rAng="0" ptsTypes="AA">
                                      <p:cBhvr>
                                        <p:cTn id="30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0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403 -0.0051 L -0.21267 -0.0051 " pathEditMode="relative" rAng="0" ptsTypes="AA">
                                      <p:cBhvr>
                                        <p:cTn id="30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22222E-6 L 0.13403 -0.00486 " pathEditMode="relative" rAng="0" ptsTypes="AA">
                                      <p:cBhvr>
                                        <p:cTn id="372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7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78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576 -0.04051 0.0717 -0.08079 0.10694 -0.08055 C 0.14218 -0.08032 0.17691 -0.03935 0.21163 0.00162 " pathEditMode="relative" ptsTypes="aaA">
                                      <p:cBhvr>
                                        <p:cTn id="382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402 0.03912 -0.06788 0.07824 -0.10347 0.07755 C -0.13906 0.07685 -0.19548 0.00903 -0.21388 -0.00463 " pathEditMode="relative" ptsTypes="aaA">
                                      <p:cBhvr>
                                        <p:cTn id="384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03 -0.00486 L 0.19705 -0.00486 " pathEditMode="relative" rAng="0" ptsTypes="AA">
                                      <p:cBhvr>
                                        <p:cTn id="386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  <p:par>
                                <p:cTn id="38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-0.07066 0.00556 " pathEditMode="relative" rAng="0" ptsTypes="AA">
                                      <p:cBhvr>
                                        <p:cTn id="388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66 0.00556 L -0.22031 0.00556 " pathEditMode="relative" rAng="0" ptsTypes="AA">
                                      <p:cBhvr>
                                        <p:cTn id="392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22222E-6 L -0.06284 -0.00486 " pathEditMode="relative" rAng="0" ptsTypes="AA">
                                      <p:cBhvr>
                                        <p:cTn id="404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-3"/>
                                    </p:animMotion>
                                  </p:childTnLst>
                                </p:cTn>
                              </p:par>
                              <p:par>
                                <p:cTn id="40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6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8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232 -0.03657 0.02465 -0.07315 0.03715 -0.07291 C 0.04965 -0.07268 0.06909 -0.01088 0.07552 0.00139 " pathEditMode="relative" ptsTypes="aaA">
                                      <p:cBhvr>
                                        <p:cTn id="412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68 0.03866 -0.0092 0.07732 -0.01979 0.07755 C -0.03038 0.07778 -0.05677 0.01435 -0.06406 0.00162 " pathEditMode="relative" ptsTypes="aaA">
                                      <p:cBhvr>
                                        <p:cTn id="414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0.06302 2.22222E-6 " pathEditMode="relative" rAng="0" ptsTypes="AA">
                                      <p:cBhvr>
                                        <p:cTn id="416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  <p:par>
                                <p:cTn id="41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84 -0.00486 L -0.14948 -0.00486 " pathEditMode="relative" rAng="0" ptsTypes="AA">
                                      <p:cBhvr>
                                        <p:cTn id="418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50" grpId="0"/>
      <p:bldP spid="50" grpId="1"/>
      <p:bldP spid="50" grpId="2"/>
      <p:bldP spid="51" grpId="0"/>
      <p:bldP spid="51" grpId="1"/>
      <p:bldP spid="51" grpId="2"/>
      <p:bldP spid="51" grpId="3"/>
      <p:bldP spid="51" grpId="4"/>
      <p:bldP spid="51" grpId="5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3" grpId="1"/>
      <p:bldP spid="63" grpId="2"/>
      <p:bldP spid="64" grpId="0"/>
      <p:bldP spid="65" grpId="0"/>
      <p:bldP spid="65" grpId="1"/>
      <p:bldP spid="65" grpId="2"/>
      <p:bldP spid="66" grpId="0"/>
      <p:bldP spid="67" grpId="0"/>
      <p:bldP spid="68" grpId="0"/>
      <p:bldP spid="68" grpId="1"/>
      <p:bldP spid="68" grpId="2"/>
      <p:bldP spid="69" grpId="0"/>
      <p:bldP spid="70" grpId="0"/>
      <p:bldP spid="71" grpId="0"/>
      <p:bldP spid="71" grpId="1"/>
      <p:bldP spid="71" grpId="2"/>
      <p:bldP spid="72" grpId="0"/>
      <p:bldP spid="73" grpId="0"/>
      <p:bldP spid="74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/>
      <p:bldP spid="89" grpId="0"/>
      <p:bldP spid="90" grpId="0"/>
      <p:bldP spid="91" grpId="0"/>
      <p:bldP spid="91" grpId="1"/>
      <p:bldP spid="91" grpId="2"/>
      <p:bldP spid="92" grpId="0"/>
      <p:bldP spid="93" grpId="0"/>
      <p:bldP spid="94" grpId="0"/>
      <p:bldP spid="94" grpId="1"/>
      <p:bldP spid="94" grpId="2"/>
      <p:bldP spid="95" grpId="0"/>
      <p:bldP spid="95" grpId="1"/>
      <p:bldP spid="95" grpId="2"/>
      <p:bldP spid="96" grpId="0"/>
      <p:bldP spid="96" grpId="1"/>
      <p:bldP spid="96" grpId="2"/>
      <p:bldP spid="97" grpId="0"/>
      <p:bldP spid="97" grpId="1"/>
      <p:bldP spid="97" grpId="2"/>
      <p:bldP spid="98" grpId="0"/>
      <p:bldP spid="98" grpId="1"/>
      <p:bldP spid="98" grpId="2"/>
      <p:bldP spid="99" grpId="0"/>
      <p:bldP spid="100" grpId="0" animBg="1"/>
      <p:bldP spid="102" grpId="0"/>
      <p:bldP spid="102" grpId="1"/>
      <p:bldP spid="102" grpId="2"/>
      <p:bldP spid="102" grpId="3"/>
      <p:bldP spid="102" grpId="4"/>
      <p:bldP spid="102" grpId="5"/>
      <p:bldP spid="103" grpId="0"/>
      <p:bldP spid="103" grpId="1"/>
      <p:bldP spid="103" grpId="2"/>
      <p:bldP spid="103" grpId="3"/>
      <p:bldP spid="104" grpId="0" animBg="1"/>
      <p:bldP spid="105" grpId="0"/>
      <p:bldP spid="105" grpId="1"/>
      <p:bldP spid="106" grpId="0"/>
      <p:bldP spid="106" grpId="1"/>
      <p:bldP spid="106" grpId="2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/>
      <p:bldP spid="147" grpId="0"/>
      <p:bldP spid="148" grpId="0"/>
      <p:bldP spid="149" grpId="0"/>
      <p:bldP spid="150" grpId="0"/>
      <p:bldP spid="150" grpId="1"/>
      <p:bldP spid="150" grpId="2"/>
      <p:bldP spid="151" grpId="0"/>
      <p:bldP spid="152" grpId="0"/>
      <p:bldP spid="153" grpId="0"/>
      <p:bldP spid="153" grpId="1"/>
      <p:bldP spid="153" grpId="2"/>
      <p:bldP spid="154" grpId="0"/>
      <p:bldP spid="154" grpId="1"/>
      <p:bldP spid="154" grpId="2"/>
      <p:bldP spid="155" grpId="0"/>
      <p:bldP spid="155" grpId="1"/>
      <p:bldP spid="155" grpId="2"/>
      <p:bldP spid="156" grpId="0"/>
      <p:bldP spid="157" grpId="0"/>
      <p:bldP spid="158" grpId="0" animBg="1"/>
      <p:bldP spid="159" grpId="0" animBg="1"/>
      <p:bldP spid="161" grpId="0"/>
      <p:bldP spid="161" grpId="1"/>
      <p:bldP spid="161" grpId="2"/>
      <p:bldP spid="162" grpId="0"/>
      <p:bldP spid="162" grpId="1"/>
      <p:bldP spid="162" grpId="2"/>
      <p:bldP spid="164" grpId="0"/>
      <p:bldP spid="164" grpId="1"/>
      <p:bldP spid="164" grpId="2"/>
      <p:bldP spid="165" grpId="0"/>
      <p:bldP spid="165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7096" y="0"/>
            <a:ext cx="8136904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Быстрая сортировка (продолжение примера)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835696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483768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131840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779912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27984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076056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724128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372200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020272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7668344" y="908720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187624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483768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835696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131840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779912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4355976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076056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r>
              <a:rPr lang="en-US" sz="2400" dirty="0" smtClean="0"/>
              <a:t>0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724128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7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372200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r>
              <a:rPr lang="en-US" sz="2400" dirty="0" smtClean="0"/>
              <a:t>3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020272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r>
              <a:rPr lang="en-US" sz="2400" dirty="0" smtClean="0"/>
              <a:t>6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7668344" y="90872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21</a:t>
            </a:r>
            <a:endParaRPr lang="ru-R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12" y="548680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Четвертое разделение: </a:t>
            </a:r>
            <a:r>
              <a:rPr lang="en-US" sz="2000" dirty="0" smtClean="0"/>
              <a:t>x =3, x= 10, x = 16</a:t>
            </a:r>
            <a:endParaRPr lang="ru-RU" sz="2000" dirty="0"/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1835696" y="764704"/>
            <a:ext cx="0" cy="86409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Двойные круглые скобки 27"/>
          <p:cNvSpPr/>
          <p:nvPr/>
        </p:nvSpPr>
        <p:spPr>
          <a:xfrm>
            <a:off x="2483768" y="692696"/>
            <a:ext cx="1944216" cy="864096"/>
          </a:xfrm>
          <a:prstGeom prst="bracket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333FF"/>
              </a:solidFill>
            </a:endParaRPr>
          </a:p>
        </p:txBody>
      </p:sp>
      <p:sp>
        <p:nvSpPr>
          <p:cNvPr id="29" name="Двойные круглые скобки 28"/>
          <p:cNvSpPr/>
          <p:nvPr/>
        </p:nvSpPr>
        <p:spPr>
          <a:xfrm>
            <a:off x="4427984" y="692696"/>
            <a:ext cx="1944216" cy="864096"/>
          </a:xfrm>
          <a:prstGeom prst="bracket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333FF"/>
              </a:solidFill>
            </a:endParaRPr>
          </a:p>
        </p:txBody>
      </p:sp>
      <p:sp>
        <p:nvSpPr>
          <p:cNvPr id="30" name="Двойные круглые скобки 29"/>
          <p:cNvSpPr/>
          <p:nvPr/>
        </p:nvSpPr>
        <p:spPr>
          <a:xfrm>
            <a:off x="7020272" y="692696"/>
            <a:ext cx="1296144" cy="864096"/>
          </a:xfrm>
          <a:prstGeom prst="bracket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333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55776" y="1340768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ru-RU" sz="3600" b="1" dirty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79912" y="1340768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j</a:t>
            </a:r>
            <a:endParaRPr lang="ru-RU" sz="3600" b="1" dirty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131840" y="764704"/>
            <a:ext cx="0" cy="86409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24128" y="1340768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j</a:t>
            </a:r>
            <a:endParaRPr lang="ru-RU" sz="3600" b="1" dirty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99992" y="1340768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ru-RU" sz="3600" b="1" dirty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5724128" y="764704"/>
            <a:ext cx="0" cy="86409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5076056" y="764704"/>
            <a:ext cx="0" cy="86409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668344" y="1340768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j</a:t>
            </a:r>
            <a:endParaRPr lang="ru-RU" sz="3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92280" y="1340768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ru-RU" sz="3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>
            <a:off x="7092280" y="692696"/>
            <a:ext cx="0" cy="86409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7668344" y="692696"/>
            <a:ext cx="0" cy="86409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187624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1835696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2483768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3131840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3779912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/>
          <p:cNvSpPr/>
          <p:nvPr/>
        </p:nvSpPr>
        <p:spPr>
          <a:xfrm>
            <a:off x="4427984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5076056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/>
          <p:cNvSpPr/>
          <p:nvPr/>
        </p:nvSpPr>
        <p:spPr>
          <a:xfrm>
            <a:off x="5724128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/>
          <p:cNvSpPr/>
          <p:nvPr/>
        </p:nvSpPr>
        <p:spPr>
          <a:xfrm>
            <a:off x="6372200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/>
          <p:cNvSpPr/>
          <p:nvPr/>
        </p:nvSpPr>
        <p:spPr>
          <a:xfrm>
            <a:off x="7020272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 92"/>
          <p:cNvSpPr/>
          <p:nvPr/>
        </p:nvSpPr>
        <p:spPr>
          <a:xfrm>
            <a:off x="7668344" y="3140968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TextBox 93"/>
          <p:cNvSpPr txBox="1"/>
          <p:nvPr/>
        </p:nvSpPr>
        <p:spPr>
          <a:xfrm>
            <a:off x="1187624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ru-RU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2483768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3</a:t>
            </a:r>
            <a:endParaRPr lang="ru-RU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1835696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97" name="TextBox 96"/>
          <p:cNvSpPr txBox="1"/>
          <p:nvPr/>
        </p:nvSpPr>
        <p:spPr>
          <a:xfrm>
            <a:off x="3131840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4</a:t>
            </a:r>
            <a:endParaRPr lang="ru-RU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3779912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5</a:t>
            </a:r>
            <a:endParaRPr lang="ru-RU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4355976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7</a:t>
            </a:r>
            <a:endParaRPr lang="ru-RU" sz="2400" dirty="0"/>
          </a:p>
        </p:txBody>
      </p:sp>
      <p:sp>
        <p:nvSpPr>
          <p:cNvPr id="100" name="TextBox 99"/>
          <p:cNvSpPr txBox="1"/>
          <p:nvPr/>
        </p:nvSpPr>
        <p:spPr>
          <a:xfrm>
            <a:off x="5076056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r>
              <a:rPr lang="en-US" sz="2400" dirty="0" smtClean="0"/>
              <a:t>0</a:t>
            </a:r>
            <a:endParaRPr lang="ru-RU" sz="24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724128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12</a:t>
            </a:r>
            <a:endParaRPr lang="ru-RU" sz="2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6372200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r>
              <a:rPr lang="en-US" sz="2400" dirty="0" smtClean="0"/>
              <a:t>3</a:t>
            </a:r>
            <a:endParaRPr lang="ru-RU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020272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r>
              <a:rPr lang="en-US" sz="2400" dirty="0" smtClean="0"/>
              <a:t>6</a:t>
            </a:r>
            <a:endParaRPr lang="ru-RU" sz="2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7668344" y="314096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21</a:t>
            </a:r>
            <a:endParaRPr lang="ru-RU" sz="2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79512" y="2564904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Пят</a:t>
            </a:r>
            <a:r>
              <a:rPr lang="ru-RU" sz="2000" dirty="0" smtClean="0"/>
              <a:t>ое разделение: </a:t>
            </a:r>
            <a:r>
              <a:rPr lang="en-US" sz="2000" dirty="0" smtClean="0"/>
              <a:t>x =</a:t>
            </a:r>
            <a:r>
              <a:rPr lang="ru-RU" sz="2000" dirty="0" smtClean="0"/>
              <a:t> </a:t>
            </a:r>
            <a:r>
              <a:rPr lang="en-US" sz="2000" dirty="0" smtClean="0"/>
              <a:t>4</a:t>
            </a:r>
            <a:endParaRPr lang="ru-RU" sz="2000" dirty="0"/>
          </a:p>
        </p:txBody>
      </p:sp>
      <p:cxnSp>
        <p:nvCxnSpPr>
          <p:cNvPr id="106" name="Прямая соединительная линия 105"/>
          <p:cNvCxnSpPr/>
          <p:nvPr/>
        </p:nvCxnSpPr>
        <p:spPr>
          <a:xfrm>
            <a:off x="1835696" y="2996952"/>
            <a:ext cx="0" cy="86409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Двойные круглые скобки 106"/>
          <p:cNvSpPr/>
          <p:nvPr/>
        </p:nvSpPr>
        <p:spPr>
          <a:xfrm>
            <a:off x="3131840" y="2924944"/>
            <a:ext cx="1296144" cy="864096"/>
          </a:xfrm>
          <a:prstGeom prst="bracket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3333FF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131840" y="3573016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ru-RU" sz="3600" b="1" dirty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851920" y="3573016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j</a:t>
            </a:r>
            <a:endParaRPr lang="ru-RU" sz="3600" b="1" dirty="0">
              <a:solidFill>
                <a:srgbClr val="3333FF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12" name="Прямая соединительная линия 111"/>
          <p:cNvCxnSpPr/>
          <p:nvPr/>
        </p:nvCxnSpPr>
        <p:spPr>
          <a:xfrm>
            <a:off x="2483768" y="2924944"/>
            <a:ext cx="0" cy="86409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/>
          <p:nvPr/>
        </p:nvCxnSpPr>
        <p:spPr>
          <a:xfrm>
            <a:off x="5724128" y="2924944"/>
            <a:ext cx="0" cy="86409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>
            <a:off x="5076056" y="2924944"/>
            <a:ext cx="0" cy="86409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7020272" y="2924944"/>
            <a:ext cx="0" cy="86409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>
            <a:off x="7668344" y="2924944"/>
            <a:ext cx="0" cy="86409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6372200" y="2924944"/>
            <a:ext cx="0" cy="86409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/>
          <p:nvPr/>
        </p:nvCxnSpPr>
        <p:spPr>
          <a:xfrm>
            <a:off x="3779912" y="2924944"/>
            <a:ext cx="0" cy="86409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>
            <a:off x="3203848" y="2924944"/>
            <a:ext cx="0" cy="864096"/>
          </a:xfrm>
          <a:prstGeom prst="line">
            <a:avLst/>
          </a:prstGeom>
          <a:ln w="5080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-0.07083 0.0053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441 -0.03171 0.02899 -0.06319 0.0408 -0.06366 C 0.0526 -0.06412 0.06597 -0.01319 0.07101 -0.00324 " pathEditMode="relative" ptsTypes="aaA">
                                      <p:cBhvr>
                                        <p:cTn id="8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614 0.04097 -0.03211 0.08218 -0.04427 0.08218 C -0.05642 0.08218 -0.06493 0.04097 -0.07326 0 " pathEditMode="relative" ptsTypes="aaA">
                                      <p:cBhvr>
                                        <p:cTn id="8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0.06302 0.0053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3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83 0.00533 L -0.14166 0.0053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187 -0.03194 0.04392 -0.06366 0.06736 -0.06366 C 0.0908 -0.06366 0.11562 -0.03194 0.14062 0 " pathEditMode="relative" ptsTypes="aaA">
                                      <p:cBhvr>
                                        <p:cTn id="10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639 0.05116 -0.05278 0.10232 -0.07795 0.10232 C -0.10312 0.10232 -0.13906 0.01713 -0.15121 0 " pathEditMode="relative" ptsTypes="aaA">
                                      <p:cBhvr>
                                        <p:cTn id="1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59259E-6 L 0.07882 -0.00509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59259E-6 L -0.06303 0.0474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" y="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82 -0.00509 L 0.12604 -0.00509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03 0.04746 L -0.13386 0.00533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59259E-6 L -0.06285 0.05787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 L 0.05504 0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0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85 0.05787 L -0.13369 -0.00509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4444E-6 L -0.07864 0.06851 " pathEditMode="relative" rAng="0" ptsTypes="AA">
                                      <p:cBhvr>
                                        <p:cTn id="223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64 0.06851 L -0.14947 -0.0051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37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555 L 0.07865 -1.11111E-6 " pathEditMode="relative" rAng="0" ptsTypes="AA">
                                      <p:cBhvr>
                                        <p:cTn id="229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0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6" grpId="1"/>
      <p:bldP spid="16" grpId="2"/>
      <p:bldP spid="17" grpId="0"/>
      <p:bldP spid="18" grpId="0"/>
      <p:bldP spid="18" grpId="1"/>
      <p:bldP spid="18" grpId="2"/>
      <p:bldP spid="19" grpId="0"/>
      <p:bldP spid="20" grpId="0"/>
      <p:bldP spid="20" grpId="1"/>
      <p:bldP spid="20" grpId="2"/>
      <p:bldP spid="21" grpId="0"/>
      <p:bldP spid="22" grpId="0"/>
      <p:bldP spid="22" grpId="1"/>
      <p:bldP spid="22" grpId="2"/>
      <p:bldP spid="23" grpId="0"/>
      <p:bldP spid="24" grpId="0"/>
      <p:bldP spid="25" grpId="0"/>
      <p:bldP spid="26" grpId="0"/>
      <p:bldP spid="28" grpId="0" animBg="1"/>
      <p:bldP spid="29" grpId="0" animBg="1"/>
      <p:bldP spid="30" grpId="0" animBg="1"/>
      <p:bldP spid="34" grpId="0"/>
      <p:bldP spid="34" grpId="1"/>
      <p:bldP spid="35" grpId="0"/>
      <p:bldP spid="35" grpId="1"/>
      <p:bldP spid="35" grpId="2"/>
      <p:bldP spid="37" grpId="0"/>
      <p:bldP spid="37" grpId="1"/>
      <p:bldP spid="37" grpId="2"/>
      <p:bldP spid="38" grpId="0"/>
      <p:bldP spid="38" grpId="1"/>
      <p:bldP spid="38" grpId="2"/>
      <p:bldP spid="41" grpId="0"/>
      <p:bldP spid="41" grpId="1"/>
      <p:bldP spid="41" grpId="2"/>
      <p:bldP spid="42" grpId="0"/>
      <p:bldP spid="42" grpId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7" grpId="0" animBg="1"/>
      <p:bldP spid="110" grpId="0"/>
      <p:bldP spid="110" grpId="1"/>
      <p:bldP spid="111" grpId="0"/>
      <p:bldP spid="111" grpId="1"/>
      <p:bldP spid="111" grpId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5068" y="188640"/>
            <a:ext cx="8136904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Визуализация сортировок в виде танца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412776"/>
            <a:ext cx="8352928" cy="4800600"/>
          </a:xfrm>
        </p:spPr>
        <p:txBody>
          <a:bodyPr/>
          <a:lstStyle/>
          <a:p>
            <a:pPr marL="82550" indent="0">
              <a:buNone/>
            </a:pPr>
            <a:r>
              <a:rPr lang="en-US" sz="2800" dirty="0">
                <a:solidFill>
                  <a:schemeClr val="tx2"/>
                </a:solidFill>
                <a:hlinkClick r:id="rId2"/>
              </a:rPr>
              <a:t>http://www.youtube.com/watch?v=CmPA7zE8mx0</a:t>
            </a:r>
            <a:endParaRPr lang="ru-RU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355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76" y="0"/>
            <a:ext cx="7499350" cy="65403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Выбор шага в сортировке Шелла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714356"/>
            <a:ext cx="8005788" cy="6143644"/>
          </a:xfrm>
        </p:spPr>
        <p:txBody>
          <a:bodyPr/>
          <a:lstStyle/>
          <a:p>
            <a:pPr indent="201613">
              <a:buNone/>
            </a:pPr>
            <a:r>
              <a:rPr lang="ru-RU" sz="2000" dirty="0" smtClean="0">
                <a:latin typeface="Calibri" pitchFamily="34" charset="0"/>
              </a:rPr>
              <a:t>В сортировке методом Шелла можно использовать любую убывающую последовательность шагов </a:t>
            </a:r>
          </a:p>
          <a:p>
            <a:pPr indent="201613">
              <a:buNone/>
            </a:pPr>
            <a:r>
              <a:rPr lang="ru-RU" sz="2000" dirty="0" smtClean="0">
                <a:latin typeface="Calibri" pitchFamily="34" charset="0"/>
              </a:rPr>
              <a:t>			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en-US" sz="2000" i="1" baseline="-25000" dirty="0" smtClean="0">
                <a:latin typeface="Calibri" pitchFamily="34" charset="0"/>
              </a:rPr>
              <a:t>t</a:t>
            </a:r>
            <a:r>
              <a:rPr lang="ru-RU" sz="2000" dirty="0" smtClean="0">
                <a:latin typeface="Calibri" pitchFamily="34" charset="0"/>
              </a:rPr>
              <a:t>,</a:t>
            </a:r>
            <a:r>
              <a:rPr lang="ru-RU" sz="2000" i="1" dirty="0" smtClean="0">
                <a:latin typeface="Calibri" pitchFamily="34" charset="0"/>
              </a:rPr>
              <a:t> 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en-US" sz="2000" i="1" baseline="-25000" dirty="0" smtClean="0">
                <a:latin typeface="Calibri" pitchFamily="34" charset="0"/>
              </a:rPr>
              <a:t>t</a:t>
            </a:r>
            <a:r>
              <a:rPr lang="ru-RU" sz="2000" baseline="-25000" dirty="0" smtClean="0">
                <a:latin typeface="Calibri" pitchFamily="34" charset="0"/>
              </a:rPr>
              <a:t>-1</a:t>
            </a:r>
            <a:r>
              <a:rPr lang="ru-RU" sz="2000" dirty="0" smtClean="0">
                <a:latin typeface="Calibri" pitchFamily="34" charset="0"/>
              </a:rPr>
              <a:t>,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..., 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Чтобы выбрать некоторую хорошую последовательность шагов сортировки, нужно проанализировать время работы как функцию от этих шагов.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До сих пор не удалось найти наилучшую возможную последовательность шагов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en-US" sz="2000" i="1" baseline="-25000" dirty="0" smtClean="0">
                <a:latin typeface="Calibri" pitchFamily="34" charset="0"/>
              </a:rPr>
              <a:t>t</a:t>
            </a:r>
            <a:r>
              <a:rPr lang="ru-RU" sz="2000" i="1" dirty="0" smtClean="0">
                <a:latin typeface="Calibri" pitchFamily="34" charset="0"/>
              </a:rPr>
              <a:t>,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en-US" sz="2000" i="1" baseline="-25000" dirty="0" smtClean="0">
                <a:latin typeface="Calibri" pitchFamily="34" charset="0"/>
              </a:rPr>
              <a:t>t</a:t>
            </a:r>
            <a:r>
              <a:rPr lang="ru-RU" sz="2000" baseline="-25000" dirty="0" smtClean="0">
                <a:latin typeface="Calibri" pitchFamily="34" charset="0"/>
              </a:rPr>
              <a:t>-1</a:t>
            </a:r>
            <a:r>
              <a:rPr lang="ru-RU" sz="2000" i="1" dirty="0" smtClean="0">
                <a:latin typeface="Calibri" pitchFamily="34" charset="0"/>
              </a:rPr>
              <a:t>, </a:t>
            </a:r>
            <a:r>
              <a:rPr lang="ru-RU" sz="2000" dirty="0" smtClean="0">
                <a:latin typeface="Calibri" pitchFamily="34" charset="0"/>
              </a:rPr>
              <a:t>...,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для больших </a:t>
            </a:r>
            <a:r>
              <a:rPr lang="ru-RU" sz="2000" i="1" dirty="0" smtClean="0">
                <a:latin typeface="Calibri" pitchFamily="34" charset="0"/>
              </a:rPr>
              <a:t>N.</a:t>
            </a:r>
            <a:r>
              <a:rPr lang="ru-RU" sz="2000" dirty="0" smtClean="0">
                <a:latin typeface="Calibri" pitchFamily="34" charset="0"/>
              </a:rPr>
              <a:t> </a:t>
            </a:r>
          </a:p>
          <a:p>
            <a:pPr>
              <a:buNone/>
            </a:pPr>
            <a:r>
              <a:rPr lang="ru-RU" sz="2000" dirty="0" smtClean="0">
                <a:latin typeface="Calibri" pitchFamily="34" charset="0"/>
              </a:rPr>
              <a:t>Выявлен примечательный факт, что элементы последовательностей приращений не должны быть кратны друг другу. </a:t>
            </a:r>
          </a:p>
          <a:p>
            <a:pPr>
              <a:buNone/>
            </a:pPr>
            <a:r>
              <a:rPr lang="ru-RU" sz="2000" dirty="0" smtClean="0">
                <a:latin typeface="Calibri" pitchFamily="34" charset="0"/>
              </a:rPr>
              <a:t>Это позволяет на каждом проходе сортировки перемешивать цепочки,  которые ранее никак не взаимодействовали. </a:t>
            </a:r>
          </a:p>
          <a:p>
            <a:pPr>
              <a:buNone/>
            </a:pPr>
            <a:r>
              <a:rPr lang="ru-RU" sz="2000" dirty="0" smtClean="0">
                <a:latin typeface="Calibri" pitchFamily="34" charset="0"/>
              </a:rPr>
              <a:t>Желательно, чтобы взаимодействие между разными цепочками  происходило как можно чаще</a:t>
            </a:r>
            <a:r>
              <a:rPr lang="ru-RU" sz="2000" dirty="0" smtClean="0">
                <a:latin typeface="Times New Roman" pitchFamily="18" charset="0"/>
              </a:rPr>
              <a:t>.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Кнут</a:t>
            </a:r>
            <a:r>
              <a:rPr lang="en-US" sz="2000" dirty="0" smtClean="0">
                <a:latin typeface="Calibri" pitchFamily="34" charset="0"/>
              </a:rPr>
              <a:t>:</a:t>
            </a: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..., 121, 40, 13,  4, 1,  где </a:t>
            </a:r>
            <a:r>
              <a:rPr lang="en-US" sz="2000" i="1" dirty="0" err="1" smtClean="0">
                <a:latin typeface="Calibri" pitchFamily="34" charset="0"/>
              </a:rPr>
              <a:t>h</a:t>
            </a:r>
            <a:r>
              <a:rPr lang="en-US" sz="2000" i="1" baseline="-25000" dirty="0" err="1" smtClean="0">
                <a:latin typeface="Calibri" pitchFamily="34" charset="0"/>
              </a:rPr>
              <a:t>k</a:t>
            </a:r>
            <a:r>
              <a:rPr lang="ru-RU" sz="2000" i="1" baseline="-25000" dirty="0" smtClean="0">
                <a:latin typeface="Calibri" pitchFamily="34" charset="0"/>
              </a:rPr>
              <a:t>+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dirty="0" smtClean="0">
                <a:latin typeface="Calibri" pitchFamily="34" charset="0"/>
              </a:rPr>
              <a:t>= 3 </a:t>
            </a:r>
            <a:r>
              <a:rPr lang="en-US" sz="2000" dirty="0" smtClean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en-US" sz="2000" i="1" dirty="0" err="1" smtClean="0">
                <a:latin typeface="Calibri" pitchFamily="34" charset="0"/>
              </a:rPr>
              <a:t>h</a:t>
            </a:r>
            <a:r>
              <a:rPr lang="en-US" sz="2000" i="1" baseline="-25000" dirty="0" err="1" smtClean="0">
                <a:latin typeface="Calibri" pitchFamily="34" charset="0"/>
              </a:rPr>
              <a:t>k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+ 1,  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i="1" dirty="0" smtClean="0">
                <a:latin typeface="Calibri" pitchFamily="34" charset="0"/>
              </a:rPr>
              <a:t> = </a:t>
            </a:r>
            <a:r>
              <a:rPr lang="ru-RU" sz="2000" dirty="0" smtClean="0">
                <a:latin typeface="Calibri" pitchFamily="34" charset="0"/>
              </a:rPr>
              <a:t>1 </a:t>
            </a:r>
          </a:p>
          <a:p>
            <a:pPr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..., 31, 15,  7,  3,  1,    где </a:t>
            </a:r>
            <a:r>
              <a:rPr lang="en-US" sz="2000" i="1" dirty="0" err="1" smtClean="0">
                <a:latin typeface="Calibri" pitchFamily="34" charset="0"/>
              </a:rPr>
              <a:t>h</a:t>
            </a:r>
            <a:r>
              <a:rPr lang="en-US" sz="2000" i="1" baseline="-25000" dirty="0" err="1" smtClean="0">
                <a:latin typeface="Calibri" pitchFamily="34" charset="0"/>
              </a:rPr>
              <a:t>k</a:t>
            </a:r>
            <a:r>
              <a:rPr lang="ru-RU" sz="2000" i="1" baseline="-25000" dirty="0" smtClean="0">
                <a:latin typeface="Calibri" pitchFamily="34" charset="0"/>
              </a:rPr>
              <a:t>+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dirty="0" smtClean="0">
                <a:latin typeface="Calibri" pitchFamily="34" charset="0"/>
              </a:rPr>
              <a:t> = 2</a:t>
            </a:r>
            <a:r>
              <a:rPr lang="ru-RU" sz="2000" dirty="0" smtClean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en-US" sz="2000" i="1" dirty="0" err="1" smtClean="0">
                <a:latin typeface="Calibri" pitchFamily="34" charset="0"/>
              </a:rPr>
              <a:t>h</a:t>
            </a:r>
            <a:r>
              <a:rPr lang="en-US" sz="2000" i="1" baseline="-25000" dirty="0" err="1" smtClean="0">
                <a:latin typeface="Calibri" pitchFamily="34" charset="0"/>
              </a:rPr>
              <a:t>k</a:t>
            </a:r>
            <a:r>
              <a:rPr lang="ru-RU" sz="2000" dirty="0" smtClean="0">
                <a:latin typeface="Calibri" pitchFamily="34" charset="0"/>
              </a:rPr>
              <a:t> + 1,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  </a:t>
            </a:r>
            <a:r>
              <a:rPr lang="en-US" sz="2000" i="1" dirty="0" smtClean="0">
                <a:latin typeface="Calibri" pitchFamily="34" charset="0"/>
              </a:rPr>
              <a:t>h</a:t>
            </a:r>
            <a:r>
              <a:rPr lang="ru-RU" sz="2000" baseline="-25000" dirty="0" smtClean="0">
                <a:latin typeface="Calibri" pitchFamily="34" charset="0"/>
              </a:rPr>
              <a:t>1</a:t>
            </a:r>
            <a:r>
              <a:rPr lang="ru-RU" sz="2000" dirty="0" smtClean="0">
                <a:latin typeface="Calibri" pitchFamily="34" charset="0"/>
              </a:rPr>
              <a:t> = 1 </a:t>
            </a:r>
          </a:p>
          <a:p>
            <a:pPr indent="201613"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59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Анализ эффективности метода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1447800"/>
            <a:ext cx="7929618" cy="4800600"/>
          </a:xfrm>
        </p:spPr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b="1" i="1" dirty="0" smtClean="0">
                <a:solidFill>
                  <a:srgbClr val="FF0000"/>
                </a:solidFill>
                <a:latin typeface="Calibri" pitchFamily="34" charset="0"/>
              </a:rPr>
              <a:t>Утверждение</a:t>
            </a:r>
            <a:endParaRPr lang="ru-RU" sz="20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i="1" dirty="0" smtClean="0">
                <a:latin typeface="Calibri" pitchFamily="34" charset="0"/>
              </a:rPr>
              <a:t>Если </a:t>
            </a:r>
            <a:r>
              <a:rPr lang="en-US" sz="2000" i="1" dirty="0" smtClean="0">
                <a:latin typeface="Calibri" pitchFamily="34" charset="0"/>
              </a:rPr>
              <a:t>k</a:t>
            </a:r>
            <a:r>
              <a:rPr lang="ru-RU" sz="2000" i="1" dirty="0" smtClean="0">
                <a:latin typeface="Calibri" pitchFamily="34" charset="0"/>
              </a:rPr>
              <a:t>-отсортированная последовательность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-сортируется (</a:t>
            </a:r>
            <a:r>
              <a:rPr lang="en-US" sz="2000" i="1" dirty="0" smtClean="0">
                <a:latin typeface="Calibri" pitchFamily="34" charset="0"/>
              </a:rPr>
              <a:t>k</a:t>
            </a:r>
            <a:r>
              <a:rPr lang="ru-RU" sz="2000" i="1" dirty="0" smtClean="0">
                <a:latin typeface="Calibri" pitchFamily="34" charset="0"/>
              </a:rPr>
              <a:t> &gt; </a:t>
            </a:r>
            <a:r>
              <a:rPr lang="en-US" sz="2000" i="1" dirty="0" err="1" smtClean="0">
                <a:latin typeface="Calibri" pitchFamily="34" charset="0"/>
              </a:rPr>
              <a:t>i</a:t>
            </a:r>
            <a:r>
              <a:rPr lang="ru-RU" sz="2000" i="1" dirty="0" smtClean="0">
                <a:latin typeface="Calibri" pitchFamily="34" charset="0"/>
              </a:rPr>
              <a:t>), то она остается </a:t>
            </a:r>
            <a:r>
              <a:rPr lang="en-US" sz="2000" i="1" dirty="0" smtClean="0">
                <a:latin typeface="Calibri" pitchFamily="34" charset="0"/>
              </a:rPr>
              <a:t>k</a:t>
            </a:r>
            <a:r>
              <a:rPr lang="ru-RU" sz="2000" i="1" dirty="0" smtClean="0">
                <a:latin typeface="Calibri" pitchFamily="34" charset="0"/>
              </a:rPr>
              <a:t>-отсортированной.</a:t>
            </a:r>
            <a:endParaRPr lang="en-US" sz="2000" i="1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b="1" i="1" dirty="0" smtClean="0">
                <a:solidFill>
                  <a:srgbClr val="FF0000"/>
                </a:solidFill>
                <a:latin typeface="Calibri" pitchFamily="34" charset="0"/>
              </a:rPr>
              <a:t>→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</a:rPr>
              <a:t>C</a:t>
            </a:r>
            <a:r>
              <a:rPr lang="ru-RU" sz="2000" dirty="0" smtClean="0">
                <a:latin typeface="Calibri" pitchFamily="34" charset="0"/>
              </a:rPr>
              <a:t> каждым следующим шагом сортировки с убывающим приращением количество отсортированных элементов в последовательности возрастает</a:t>
            </a:r>
            <a:r>
              <a:rPr lang="ru-RU" sz="2000" i="1" dirty="0" smtClean="0">
                <a:latin typeface="Calibri" pitchFamily="34" charset="0"/>
              </a:rPr>
              <a:t>.</a:t>
            </a:r>
            <a:endParaRPr lang="en-US" sz="2000" i="1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Для последовательности шагов 2</a:t>
            </a:r>
            <a:r>
              <a:rPr lang="en-US" sz="2000" i="1" baseline="30000" dirty="0" smtClean="0">
                <a:latin typeface="Calibri" pitchFamily="34" charset="0"/>
              </a:rPr>
              <a:t>k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+ 1, ..., 9, 5, 3, 1 </a:t>
            </a: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количество пересылок пропорционально	    </a:t>
            </a:r>
            <a:r>
              <a:rPr lang="en-US" sz="2000" i="1" dirty="0" smtClean="0">
                <a:latin typeface="Calibri" pitchFamily="34" charset="0"/>
              </a:rPr>
              <a:t>N</a:t>
            </a:r>
            <a:r>
              <a:rPr lang="ru-RU" sz="2000" baseline="30000" dirty="0" smtClean="0">
                <a:latin typeface="Calibri" pitchFamily="34" charset="0"/>
              </a:rPr>
              <a:t>1.27</a:t>
            </a:r>
            <a:r>
              <a:rPr lang="ru-RU" sz="2000" dirty="0" smtClean="0">
                <a:latin typeface="Calibri" pitchFamily="34" charset="0"/>
              </a:rPr>
              <a:t>, </a:t>
            </a: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для последовательности 2</a:t>
            </a:r>
            <a:r>
              <a:rPr lang="en-US" sz="2000" i="1" baseline="30000" dirty="0" smtClean="0">
                <a:latin typeface="Calibri" pitchFamily="34" charset="0"/>
              </a:rPr>
              <a:t>k</a:t>
            </a:r>
            <a:r>
              <a:rPr lang="ru-RU" sz="2000" i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– 1, ..., 15, 7, 3, 1 — 	    </a:t>
            </a:r>
            <a:r>
              <a:rPr lang="en-US" sz="2000" i="1" dirty="0" smtClean="0">
                <a:latin typeface="Calibri" pitchFamily="34" charset="0"/>
              </a:rPr>
              <a:t>N</a:t>
            </a:r>
            <a:r>
              <a:rPr lang="ru-RU" sz="2000" baseline="30000" dirty="0" smtClean="0">
                <a:latin typeface="Calibri" pitchFamily="34" charset="0"/>
              </a:rPr>
              <a:t>1.26</a:t>
            </a:r>
            <a:r>
              <a:rPr lang="ru-RU" sz="2000" dirty="0" smtClean="0">
                <a:latin typeface="Calibri" pitchFamily="34" charset="0"/>
              </a:rPr>
              <a:t>, </a:t>
            </a:r>
            <a:endParaRPr lang="en-US" sz="20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 smtClean="0">
                <a:latin typeface="Calibri" pitchFamily="34" charset="0"/>
              </a:rPr>
              <a:t>для последовательности (3</a:t>
            </a:r>
            <a:r>
              <a:rPr lang="en-US" sz="2000" i="1" baseline="30000" dirty="0" smtClean="0">
                <a:latin typeface="Calibri" pitchFamily="34" charset="0"/>
              </a:rPr>
              <a:t>k</a:t>
            </a:r>
            <a:r>
              <a:rPr lang="ru-RU" sz="2000" dirty="0" smtClean="0">
                <a:latin typeface="Calibri" pitchFamily="34" charset="0"/>
              </a:rPr>
              <a:t> – 1)/2, ..., 40, 13, 4, 1 — </a:t>
            </a:r>
            <a:r>
              <a:rPr lang="en-US" sz="2000" i="1" dirty="0" smtClean="0">
                <a:latin typeface="Calibri" pitchFamily="34" charset="0"/>
              </a:rPr>
              <a:t>N</a:t>
            </a:r>
            <a:r>
              <a:rPr lang="ru-RU" sz="2000" baseline="30000" dirty="0" smtClean="0">
                <a:latin typeface="Calibri" pitchFamily="34" charset="0"/>
              </a:rPr>
              <a:t>1.25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en-US" sz="2000" baseline="30000" dirty="0" smtClean="0">
              <a:latin typeface="Calibri" pitchFamily="34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 smtClean="0">
                <a:latin typeface="Calibri" pitchFamily="34" charset="0"/>
              </a:rPr>
              <a:t>		</a:t>
            </a:r>
            <a:r>
              <a:rPr lang="ru-RU" sz="2000" dirty="0" smtClean="0">
                <a:latin typeface="Calibri" pitchFamily="34" charset="0"/>
              </a:rPr>
              <a:t>Общая оценка: величина порядка  </a:t>
            </a:r>
            <a:r>
              <a:rPr lang="en-US" sz="2000" b="1" i="1" dirty="0" smtClean="0">
                <a:solidFill>
                  <a:srgbClr val="FF0000"/>
                </a:solidFill>
                <a:latin typeface="Calibri" pitchFamily="34" charset="0"/>
              </a:rPr>
              <a:t>N</a:t>
            </a:r>
            <a:r>
              <a:rPr lang="en-US" sz="2000" b="1" baseline="30000" dirty="0" smtClean="0">
                <a:solidFill>
                  <a:srgbClr val="FF0000"/>
                </a:solidFill>
                <a:latin typeface="Calibri" pitchFamily="34" charset="0"/>
              </a:rPr>
              <a:t>3/2</a:t>
            </a:r>
            <a:endParaRPr lang="ru-RU" sz="20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4414" y="142852"/>
            <a:ext cx="7499350" cy="5111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1538" y="714356"/>
            <a:ext cx="8072462" cy="5929354"/>
          </a:xfrm>
        </p:spPr>
        <p:txBody>
          <a:bodyPr/>
          <a:lstStyle/>
          <a:p>
            <a:pPr marL="0" indent="0" hangingPunc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процедура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Вставка(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//  </a:t>
            </a:r>
            <a:r>
              <a:rPr lang="en-US" sz="1800" dirty="0" smtClean="0">
                <a:latin typeface="Calibri" pitchFamily="34" charset="0"/>
                <a:cs typeface="Courier New" pitchFamily="49" charset="0"/>
              </a:rPr>
              <a:t>b 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— номер первого элемента последовательности</a:t>
            </a:r>
            <a:endParaRPr lang="ru-RU" sz="1800" dirty="0" smtClean="0">
              <a:latin typeface="Calibri" pitchFamily="34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dirty="0" smtClean="0">
                <a:latin typeface="Calibri" pitchFamily="34" charset="0"/>
                <a:cs typeface="Courier New" pitchFamily="49" charset="0"/>
              </a:rPr>
              <a:t>  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//</a:t>
            </a:r>
            <a:r>
              <a:rPr lang="ru-RU" sz="1800" dirty="0" smtClean="0">
                <a:latin typeface="Calibri" pitchFamily="34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alibri" pitchFamily="34" charset="0"/>
                <a:cs typeface="Courier New" pitchFamily="49" charset="0"/>
              </a:rPr>
              <a:t>h 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–</a:t>
            </a:r>
            <a:r>
              <a:rPr lang="ru-RU" sz="18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величина шага</a:t>
            </a:r>
            <a:endParaRPr lang="ru-RU" sz="1800" dirty="0" smtClean="0">
              <a:latin typeface="Calibri" pitchFamily="34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начало процедуры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                </a:t>
            </a: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// Пусть </a:t>
            </a:r>
            <a:r>
              <a:rPr lang="en-US" sz="1800" i="1" dirty="0" err="1" smtClean="0">
                <a:latin typeface="Calibri" pitchFamily="34" charset="0"/>
                <a:cs typeface="Courier New" pitchFamily="49" charset="0"/>
              </a:rPr>
              <a:t>i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 – номер первого элемента в несортированной части массива</a:t>
            </a:r>
            <a:endParaRPr lang="ru-RU" sz="1800" dirty="0" smtClean="0">
              <a:latin typeface="Calibri" pitchFamily="34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  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:= b + h;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  <a:sym typeface="Symbol"/>
              </a:rPr>
              <a:t>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выполнять        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x:= A[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]; 			   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j :=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– h;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  <a:sym typeface="Symbol"/>
              </a:rPr>
              <a:t>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b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и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]&gt;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i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// Все элементы из отсортированной части, большие</a:t>
            </a: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             // </a:t>
            </a:r>
            <a:r>
              <a:rPr lang="en-US" sz="1800" i="1" dirty="0" smtClean="0">
                <a:latin typeface="Calibri" pitchFamily="34" charset="0"/>
                <a:cs typeface="Courier New" pitchFamily="49" charset="0"/>
              </a:rPr>
              <a:t>x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, сдвинуть на величину шага </a:t>
            </a:r>
            <a:r>
              <a:rPr lang="en-US" sz="1800" i="1" dirty="0" smtClean="0">
                <a:latin typeface="Calibri" pitchFamily="34" charset="0"/>
                <a:cs typeface="Courier New" pitchFamily="49" charset="0"/>
              </a:rPr>
              <a:t>h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 вправо,</a:t>
            </a:r>
            <a:endParaRPr lang="ru-RU" sz="1800" dirty="0" smtClean="0">
              <a:latin typeface="Calibri" pitchFamily="34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j+h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] := A[j];	   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 j := j – h; 		   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   конец пока	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i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// Элемент </a:t>
            </a:r>
            <a:r>
              <a:rPr lang="en-US" sz="1800" i="1" dirty="0" smtClean="0">
                <a:latin typeface="Calibri" pitchFamily="34" charset="0"/>
                <a:cs typeface="Courier New" pitchFamily="49" charset="0"/>
              </a:rPr>
              <a:t>x</a:t>
            </a: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 поставить на свое место по порядку:</a:t>
            </a:r>
            <a:endParaRPr lang="ru-RU" sz="1800" dirty="0" smtClean="0">
              <a:latin typeface="Calibri" pitchFamily="34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] :=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;		    </a:t>
            </a: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+ h;			   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 hangingPunc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 конец пока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конец процедуры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214290"/>
            <a:ext cx="7499350" cy="3682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Алгоритм, продолжение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2976" y="785794"/>
            <a:ext cx="7791474" cy="5462606"/>
          </a:xfrm>
        </p:spPr>
        <p:txBody>
          <a:bodyPr/>
          <a:lstStyle/>
          <a:p>
            <a:pPr hangingPunct="0">
              <a:buNone/>
            </a:pPr>
            <a:r>
              <a:rPr lang="ru-RU" sz="1800" u="sng" dirty="0" smtClean="0">
                <a:latin typeface="Courier New" pitchFamily="49" charset="0"/>
                <a:cs typeface="Courier New" pitchFamily="49" charset="0"/>
              </a:rPr>
              <a:t>Основная программа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hangingPunct="0">
              <a:buNone/>
            </a:pP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// Выбор начального шага:</a:t>
            </a:r>
          </a:p>
          <a:p>
            <a:pPr hangingPunc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:= 1; </a:t>
            </a:r>
          </a:p>
          <a:p>
            <a:pPr hangingPunct="0"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/3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выполнять 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hangingPunct="0"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:= 3*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hangingPunct="0"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конец пока 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ru-RU" sz="1800" i="1" dirty="0" smtClean="0">
                <a:latin typeface="Calibri" pitchFamily="34" charset="0"/>
                <a:cs typeface="Courier New" pitchFamily="49" charset="0"/>
              </a:rPr>
              <a:t>// Сортировка:</a:t>
            </a:r>
          </a:p>
          <a:p>
            <a:pPr hangingPunct="0"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Symbol"/>
              </a:rPr>
              <a:t>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цикл по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от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до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с шагом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    Вставка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hangingPunct="0">
              <a:buNone/>
            </a:pP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конец цикла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  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hangingPunc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h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:= 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– 1) / 3;</a:t>
            </a:r>
          </a:p>
          <a:p>
            <a:pPr hangingPunct="0">
              <a:buNone/>
            </a:pPr>
            <a:r>
              <a:rPr lang="ru-RU" sz="1800" b="1" dirty="0" smtClean="0">
                <a:latin typeface="Courier New" pitchFamily="49" charset="0"/>
                <a:cs typeface="Courier New" pitchFamily="49" charset="0"/>
              </a:rPr>
              <a:t>конец пока</a:t>
            </a:r>
            <a:endParaRPr lang="ru-RU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3120" y="0"/>
            <a:ext cx="7920880" cy="836712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latin typeface="Calibri" pitchFamily="34" charset="0"/>
                <a:cs typeface="Calibri" pitchFamily="34" charset="0"/>
              </a:rPr>
              <a:t>Пример работы сортировки Шелла для массива:</a:t>
            </a:r>
            <a:br>
              <a:rPr lang="ru-RU" sz="3200" dirty="0" smtClean="0">
                <a:latin typeface="Calibri" pitchFamily="34" charset="0"/>
                <a:cs typeface="Calibri" pitchFamily="34" charset="0"/>
              </a:rPr>
            </a:br>
            <a:r>
              <a:rPr lang="ru-RU" sz="3200" dirty="0" smtClean="0">
                <a:latin typeface="Calibri" pitchFamily="34" charset="0"/>
                <a:cs typeface="Calibri" pitchFamily="34" charset="0"/>
              </a:rPr>
              <a:t>5  12  4  21 7  2  13  16  1  10  3</a:t>
            </a:r>
            <a:endParaRPr lang="ru-RU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59632" y="1383159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07704" y="1383159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55776" y="1383159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203848" y="1383159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851920" y="1383159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99992" y="1383159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148064" y="1383159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5796136" y="1383159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444208" y="1383159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092280" y="1383159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7740352" y="1383159"/>
            <a:ext cx="64807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1259632" y="138315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555776" y="138315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907704" y="138315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203848" y="138315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21</a:t>
            </a:r>
            <a:endParaRPr lang="ru-RU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851920" y="138315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7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4427984" y="138315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148064" y="138315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13</a:t>
            </a:r>
            <a:endParaRPr lang="ru-R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796136" y="138315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16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6444208" y="138315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7092280" y="138315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10</a:t>
            </a:r>
            <a:endParaRPr lang="ru-RU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740352" y="1383159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3</a:t>
            </a:r>
            <a:endParaRPr lang="ru-RU" sz="2400" dirty="0"/>
          </a:p>
        </p:txBody>
      </p:sp>
      <p:cxnSp>
        <p:nvCxnSpPr>
          <p:cNvPr id="36" name="Прямая соединительная линия 35"/>
          <p:cNvCxnSpPr>
            <a:stCxn id="15" idx="2"/>
          </p:cNvCxnSpPr>
          <p:nvPr/>
        </p:nvCxnSpPr>
        <p:spPr>
          <a:xfrm>
            <a:off x="1583668" y="1844824"/>
            <a:ext cx="36004" cy="69046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1619672" y="2535287"/>
            <a:ext cx="316835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22" idx="2"/>
          </p:cNvCxnSpPr>
          <p:nvPr/>
        </p:nvCxnSpPr>
        <p:spPr>
          <a:xfrm>
            <a:off x="4752020" y="1844824"/>
            <a:ext cx="36004" cy="69046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4788024" y="2535287"/>
            <a:ext cx="331236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27" idx="2"/>
          </p:cNvCxnSpPr>
          <p:nvPr/>
        </p:nvCxnSpPr>
        <p:spPr>
          <a:xfrm>
            <a:off x="8064388" y="1844824"/>
            <a:ext cx="36004" cy="69046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>
            <a:stCxn id="19" idx="2"/>
          </p:cNvCxnSpPr>
          <p:nvPr/>
        </p:nvCxnSpPr>
        <p:spPr>
          <a:xfrm flipH="1">
            <a:off x="2195736" y="1844824"/>
            <a:ext cx="36004" cy="978495"/>
          </a:xfrm>
          <a:prstGeom prst="line">
            <a:avLst/>
          </a:prstGeom>
          <a:ln w="412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2195736" y="2823319"/>
            <a:ext cx="3240360" cy="0"/>
          </a:xfrm>
          <a:prstGeom prst="line">
            <a:avLst/>
          </a:prstGeom>
          <a:ln w="412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endCxn id="23" idx="2"/>
          </p:cNvCxnSpPr>
          <p:nvPr/>
        </p:nvCxnSpPr>
        <p:spPr>
          <a:xfrm flipV="1">
            <a:off x="5436096" y="1844824"/>
            <a:ext cx="36004" cy="978495"/>
          </a:xfrm>
          <a:prstGeom prst="line">
            <a:avLst/>
          </a:prstGeom>
          <a:ln w="412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flipH="1">
            <a:off x="2843808" y="1815207"/>
            <a:ext cx="36004" cy="1224136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V="1">
            <a:off x="6084168" y="1815208"/>
            <a:ext cx="36004" cy="1224135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2843808" y="3039343"/>
            <a:ext cx="3240360" cy="0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 flipH="1">
            <a:off x="3419872" y="1815207"/>
            <a:ext cx="36004" cy="1440160"/>
          </a:xfrm>
          <a:prstGeom prst="line">
            <a:avLst/>
          </a:prstGeom>
          <a:ln w="412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flipV="1">
            <a:off x="6660232" y="1815208"/>
            <a:ext cx="36004" cy="1440160"/>
          </a:xfrm>
          <a:prstGeom prst="line">
            <a:avLst/>
          </a:prstGeom>
          <a:ln w="412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>
            <a:off x="3419872" y="3255367"/>
            <a:ext cx="3240360" cy="0"/>
          </a:xfrm>
          <a:prstGeom prst="line">
            <a:avLst/>
          </a:prstGeom>
          <a:ln w="412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>
            <a:stCxn id="21" idx="2"/>
          </p:cNvCxnSpPr>
          <p:nvPr/>
        </p:nvCxnSpPr>
        <p:spPr>
          <a:xfrm flipH="1">
            <a:off x="4139952" y="1844824"/>
            <a:ext cx="36004" cy="1698575"/>
          </a:xfrm>
          <a:prstGeom prst="line">
            <a:avLst/>
          </a:prstGeom>
          <a:ln w="412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endCxn id="26" idx="2"/>
          </p:cNvCxnSpPr>
          <p:nvPr/>
        </p:nvCxnSpPr>
        <p:spPr>
          <a:xfrm flipV="1">
            <a:off x="7380312" y="1844824"/>
            <a:ext cx="36004" cy="1698575"/>
          </a:xfrm>
          <a:prstGeom prst="line">
            <a:avLst/>
          </a:prstGeom>
          <a:ln w="412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>
            <a:off x="4139952" y="3501008"/>
            <a:ext cx="3240360" cy="0"/>
          </a:xfrm>
          <a:prstGeom prst="line">
            <a:avLst/>
          </a:prstGeom>
          <a:ln w="412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Прямоугольник 100"/>
          <p:cNvSpPr/>
          <p:nvPr/>
        </p:nvSpPr>
        <p:spPr>
          <a:xfrm>
            <a:off x="1115616" y="41490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Прямоугольник 101"/>
          <p:cNvSpPr/>
          <p:nvPr/>
        </p:nvSpPr>
        <p:spPr>
          <a:xfrm>
            <a:off x="1763688" y="41490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 102"/>
          <p:cNvSpPr/>
          <p:nvPr/>
        </p:nvSpPr>
        <p:spPr>
          <a:xfrm>
            <a:off x="2411760" y="41490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 103"/>
          <p:cNvSpPr/>
          <p:nvPr/>
        </p:nvSpPr>
        <p:spPr>
          <a:xfrm>
            <a:off x="3059832" y="41490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 104"/>
          <p:cNvSpPr/>
          <p:nvPr/>
        </p:nvSpPr>
        <p:spPr>
          <a:xfrm>
            <a:off x="3707904" y="41490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 105"/>
          <p:cNvSpPr/>
          <p:nvPr/>
        </p:nvSpPr>
        <p:spPr>
          <a:xfrm>
            <a:off x="4355976" y="41490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 106"/>
          <p:cNvSpPr/>
          <p:nvPr/>
        </p:nvSpPr>
        <p:spPr>
          <a:xfrm>
            <a:off x="5004048" y="41490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>
            <a:off x="5652120" y="41490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 108"/>
          <p:cNvSpPr/>
          <p:nvPr/>
        </p:nvSpPr>
        <p:spPr>
          <a:xfrm>
            <a:off x="6300192" y="41490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6948264" y="41490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 110"/>
          <p:cNvSpPr/>
          <p:nvPr/>
        </p:nvSpPr>
        <p:spPr>
          <a:xfrm>
            <a:off x="7596336" y="41490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TextBox 111"/>
          <p:cNvSpPr txBox="1"/>
          <p:nvPr/>
        </p:nvSpPr>
        <p:spPr>
          <a:xfrm>
            <a:off x="1115616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411760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763688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059832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707904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7</a:t>
            </a:r>
            <a:endParaRPr lang="ru-RU" sz="2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283968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3</a:t>
            </a:r>
            <a:endParaRPr lang="ru-RU" sz="2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5004048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13</a:t>
            </a:r>
            <a:endParaRPr lang="ru-RU" sz="2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652120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16</a:t>
            </a:r>
            <a:endParaRPr lang="ru-RU" sz="24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300192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21</a:t>
            </a:r>
            <a:endParaRPr lang="ru-RU" sz="2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948264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10</a:t>
            </a:r>
            <a:endParaRPr lang="ru-RU" sz="24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596336" y="41490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971600" y="836712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5-сортировка</a:t>
            </a:r>
            <a:endParaRPr lang="ru-RU" sz="2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1043608" y="3284984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3-сортировка</a:t>
            </a:r>
            <a:endParaRPr lang="ru-RU" sz="2000" dirty="0"/>
          </a:p>
        </p:txBody>
      </p:sp>
      <p:cxnSp>
        <p:nvCxnSpPr>
          <p:cNvPr id="147" name="Прямая соединительная линия 146"/>
          <p:cNvCxnSpPr/>
          <p:nvPr/>
        </p:nvCxnSpPr>
        <p:spPr>
          <a:xfrm>
            <a:off x="1403648" y="5013176"/>
            <a:ext cx="5832648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единительная линия 148"/>
          <p:cNvCxnSpPr>
            <a:stCxn id="112" idx="2"/>
          </p:cNvCxnSpPr>
          <p:nvPr/>
        </p:nvCxnSpPr>
        <p:spPr>
          <a:xfrm flipH="1">
            <a:off x="1403648" y="4610745"/>
            <a:ext cx="36004" cy="402431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единительная линия 170"/>
          <p:cNvCxnSpPr>
            <a:stCxn id="115" idx="2"/>
          </p:cNvCxnSpPr>
          <p:nvPr/>
        </p:nvCxnSpPr>
        <p:spPr>
          <a:xfrm>
            <a:off x="3383868" y="4610745"/>
            <a:ext cx="0" cy="37281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единительная линия 172"/>
          <p:cNvCxnSpPr>
            <a:stCxn id="107" idx="2"/>
          </p:cNvCxnSpPr>
          <p:nvPr/>
        </p:nvCxnSpPr>
        <p:spPr>
          <a:xfrm>
            <a:off x="5328084" y="4621719"/>
            <a:ext cx="36004" cy="391457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единительная линия 176"/>
          <p:cNvCxnSpPr>
            <a:stCxn id="110" idx="2"/>
          </p:cNvCxnSpPr>
          <p:nvPr/>
        </p:nvCxnSpPr>
        <p:spPr>
          <a:xfrm>
            <a:off x="7272300" y="4621719"/>
            <a:ext cx="0" cy="42287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единительная линия 195"/>
          <p:cNvCxnSpPr/>
          <p:nvPr/>
        </p:nvCxnSpPr>
        <p:spPr>
          <a:xfrm>
            <a:off x="1979712" y="5157192"/>
            <a:ext cx="583264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единительная линия 196"/>
          <p:cNvCxnSpPr>
            <a:stCxn id="102" idx="2"/>
          </p:cNvCxnSpPr>
          <p:nvPr/>
        </p:nvCxnSpPr>
        <p:spPr>
          <a:xfrm flipH="1">
            <a:off x="1979712" y="4621719"/>
            <a:ext cx="108012" cy="5354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единительная линия 197"/>
          <p:cNvCxnSpPr>
            <a:stCxn id="105" idx="2"/>
          </p:cNvCxnSpPr>
          <p:nvPr/>
        </p:nvCxnSpPr>
        <p:spPr>
          <a:xfrm flipH="1">
            <a:off x="3959932" y="4621719"/>
            <a:ext cx="72008" cy="5058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единительная линия 198"/>
          <p:cNvCxnSpPr>
            <a:stCxn id="119" idx="2"/>
          </p:cNvCxnSpPr>
          <p:nvPr/>
        </p:nvCxnSpPr>
        <p:spPr>
          <a:xfrm flipH="1">
            <a:off x="5940152" y="4610745"/>
            <a:ext cx="36004" cy="5464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единительная линия 199"/>
          <p:cNvCxnSpPr>
            <a:stCxn id="122" idx="2"/>
          </p:cNvCxnSpPr>
          <p:nvPr/>
        </p:nvCxnSpPr>
        <p:spPr>
          <a:xfrm flipH="1">
            <a:off x="7848364" y="4610745"/>
            <a:ext cx="72008" cy="57786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/>
          <p:nvPr/>
        </p:nvCxnSpPr>
        <p:spPr>
          <a:xfrm>
            <a:off x="2627784" y="5373216"/>
            <a:ext cx="396044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03" idx="2"/>
          </p:cNvCxnSpPr>
          <p:nvPr/>
        </p:nvCxnSpPr>
        <p:spPr>
          <a:xfrm flipH="1">
            <a:off x="2627784" y="4621719"/>
            <a:ext cx="108012" cy="751497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06" idx="2"/>
          </p:cNvCxnSpPr>
          <p:nvPr/>
        </p:nvCxnSpPr>
        <p:spPr>
          <a:xfrm flipH="1">
            <a:off x="4608004" y="4621719"/>
            <a:ext cx="72008" cy="72188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109" idx="2"/>
          </p:cNvCxnSpPr>
          <p:nvPr/>
        </p:nvCxnSpPr>
        <p:spPr>
          <a:xfrm flipH="1">
            <a:off x="6588224" y="4621719"/>
            <a:ext cx="36004" cy="751497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043608" y="5445224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1-сортировка</a:t>
            </a:r>
            <a:endParaRPr lang="ru-RU" sz="2000" dirty="0"/>
          </a:p>
        </p:txBody>
      </p:sp>
      <p:sp>
        <p:nvSpPr>
          <p:cNvPr id="223" name="Прямоугольник 222"/>
          <p:cNvSpPr/>
          <p:nvPr/>
        </p:nvSpPr>
        <p:spPr>
          <a:xfrm>
            <a:off x="1187624" y="59492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4" name="Прямоугольник 223"/>
          <p:cNvSpPr/>
          <p:nvPr/>
        </p:nvSpPr>
        <p:spPr>
          <a:xfrm>
            <a:off x="1835696" y="59492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5" name="Прямоугольник 224"/>
          <p:cNvSpPr/>
          <p:nvPr/>
        </p:nvSpPr>
        <p:spPr>
          <a:xfrm>
            <a:off x="2483768" y="59492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6" name="Прямоугольник 225"/>
          <p:cNvSpPr/>
          <p:nvPr/>
        </p:nvSpPr>
        <p:spPr>
          <a:xfrm>
            <a:off x="3131840" y="59492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7" name="Прямоугольник 226"/>
          <p:cNvSpPr/>
          <p:nvPr/>
        </p:nvSpPr>
        <p:spPr>
          <a:xfrm>
            <a:off x="3779912" y="59492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8" name="Прямоугольник 227"/>
          <p:cNvSpPr/>
          <p:nvPr/>
        </p:nvSpPr>
        <p:spPr>
          <a:xfrm>
            <a:off x="4427984" y="59492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9" name="Прямоугольник 228"/>
          <p:cNvSpPr/>
          <p:nvPr/>
        </p:nvSpPr>
        <p:spPr>
          <a:xfrm>
            <a:off x="5076056" y="59492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0" name="Прямоугольник 229"/>
          <p:cNvSpPr/>
          <p:nvPr/>
        </p:nvSpPr>
        <p:spPr>
          <a:xfrm>
            <a:off x="5724128" y="59492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1" name="Прямоугольник 230"/>
          <p:cNvSpPr/>
          <p:nvPr/>
        </p:nvSpPr>
        <p:spPr>
          <a:xfrm>
            <a:off x="6372200" y="59492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2" name="Прямоугольник 231"/>
          <p:cNvSpPr/>
          <p:nvPr/>
        </p:nvSpPr>
        <p:spPr>
          <a:xfrm>
            <a:off x="7020272" y="59492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3" name="Прямоугольник 232"/>
          <p:cNvSpPr/>
          <p:nvPr/>
        </p:nvSpPr>
        <p:spPr>
          <a:xfrm>
            <a:off x="7668344" y="5949279"/>
            <a:ext cx="648072" cy="472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4" name="TextBox 233"/>
          <p:cNvSpPr txBox="1"/>
          <p:nvPr/>
        </p:nvSpPr>
        <p:spPr>
          <a:xfrm>
            <a:off x="1187624" y="59492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</a:t>
            </a:r>
            <a:endParaRPr lang="ru-RU" sz="2400" dirty="0"/>
          </a:p>
        </p:txBody>
      </p:sp>
      <p:sp>
        <p:nvSpPr>
          <p:cNvPr id="235" name="TextBox 234"/>
          <p:cNvSpPr txBox="1"/>
          <p:nvPr/>
        </p:nvSpPr>
        <p:spPr>
          <a:xfrm>
            <a:off x="2483768" y="59492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3</a:t>
            </a:r>
            <a:endParaRPr lang="ru-RU" sz="2400" dirty="0"/>
          </a:p>
        </p:txBody>
      </p:sp>
      <p:sp>
        <p:nvSpPr>
          <p:cNvPr id="236" name="TextBox 235"/>
          <p:cNvSpPr txBox="1"/>
          <p:nvPr/>
        </p:nvSpPr>
        <p:spPr>
          <a:xfrm>
            <a:off x="1835696" y="59492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5</a:t>
            </a:r>
            <a:endParaRPr lang="ru-RU" sz="2400" dirty="0"/>
          </a:p>
        </p:txBody>
      </p:sp>
      <p:sp>
        <p:nvSpPr>
          <p:cNvPr id="237" name="TextBox 236"/>
          <p:cNvSpPr txBox="1"/>
          <p:nvPr/>
        </p:nvSpPr>
        <p:spPr>
          <a:xfrm>
            <a:off x="3131840" y="59492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</a:t>
            </a:r>
            <a:endParaRPr lang="ru-RU" sz="2400" dirty="0"/>
          </a:p>
        </p:txBody>
      </p:sp>
      <p:sp>
        <p:nvSpPr>
          <p:cNvPr id="238" name="TextBox 237"/>
          <p:cNvSpPr txBox="1"/>
          <p:nvPr/>
        </p:nvSpPr>
        <p:spPr>
          <a:xfrm>
            <a:off x="3779912" y="59492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7</a:t>
            </a:r>
            <a:endParaRPr lang="ru-RU" sz="2400" dirty="0"/>
          </a:p>
        </p:txBody>
      </p:sp>
      <p:sp>
        <p:nvSpPr>
          <p:cNvPr id="239" name="TextBox 238"/>
          <p:cNvSpPr txBox="1"/>
          <p:nvPr/>
        </p:nvSpPr>
        <p:spPr>
          <a:xfrm>
            <a:off x="4355976" y="59492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240" name="TextBox 239"/>
          <p:cNvSpPr txBox="1"/>
          <p:nvPr/>
        </p:nvSpPr>
        <p:spPr>
          <a:xfrm>
            <a:off x="5076056" y="59492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10</a:t>
            </a:r>
            <a:endParaRPr lang="ru-RU" sz="2400" dirty="0"/>
          </a:p>
        </p:txBody>
      </p:sp>
      <p:sp>
        <p:nvSpPr>
          <p:cNvPr id="241" name="TextBox 240"/>
          <p:cNvSpPr txBox="1"/>
          <p:nvPr/>
        </p:nvSpPr>
        <p:spPr>
          <a:xfrm>
            <a:off x="5724128" y="59492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242" name="TextBox 241"/>
          <p:cNvSpPr txBox="1"/>
          <p:nvPr/>
        </p:nvSpPr>
        <p:spPr>
          <a:xfrm>
            <a:off x="6372200" y="59492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21</a:t>
            </a:r>
            <a:endParaRPr lang="ru-RU" sz="2400" dirty="0"/>
          </a:p>
        </p:txBody>
      </p:sp>
      <p:sp>
        <p:nvSpPr>
          <p:cNvPr id="243" name="TextBox 242"/>
          <p:cNvSpPr txBox="1"/>
          <p:nvPr/>
        </p:nvSpPr>
        <p:spPr>
          <a:xfrm>
            <a:off x="7020272" y="59492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13</a:t>
            </a:r>
            <a:endParaRPr lang="ru-RU" sz="2400" dirty="0"/>
          </a:p>
        </p:txBody>
      </p:sp>
      <p:sp>
        <p:nvSpPr>
          <p:cNvPr id="244" name="TextBox 243"/>
          <p:cNvSpPr txBox="1"/>
          <p:nvPr/>
        </p:nvSpPr>
        <p:spPr>
          <a:xfrm>
            <a:off x="7668344" y="59492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16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2544 L -0.00382 -0.06067 " pathEditMode="fixed" rAng="0" ptsTypes="AA">
                                      <p:cBhvr>
                                        <p:cTn id="7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-0.00185 C -0.03125 -0.04348 -0.05955 -0.08511 -0.00364 -0.10083 C 0.05278 -0.11633 0.27517 -0.11494 0.33438 -0.09644 C 0.3941 -0.07747 0.34931 -0.00601 0.35174 0.01133 " pathEditMode="relative" rAng="0" ptsTypes="aaaA">
                                      <p:cBhvr>
                                        <p:cTn id="8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" y="-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08611 C -0.14341 -0.09629 -0.28299 -0.10648 -0.34063 -0.09236 C -0.39827 -0.07824 -0.34775 -0.0162 -0.34914 -0.00185 " pathEditMode="relative" rAng="0" ptsTypes="aaA">
                                      <p:cBhvr>
                                        <p:cTn id="8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" y="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0509 " pathEditMode="relative" ptsTypes="AA">
                                      <p:cBhvr>
                                        <p:cTn id="8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225 0.00116 C 0.35191 -0.04491 0.35156 -0.09097 0.40416 -0.1081 C 0.45677 -0.12523 0.61753 -0.11991 0.6684 -0.10185 C 0.71927 -0.0838 0.70225 -0.01644 0.70885 1.11111E-6 " pathEditMode="relative" rAng="0" ptsTypes="aaaA">
                                      <p:cBhvr>
                                        <p:cTn id="9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-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051 C -0.12673 -0.11436 -0.2533 -0.12338 -0.31128 -0.1051 C -0.36927 -0.08681 -0.34201 -0.01389 -0.34809 0.00439 " pathEditMode="relative" rAng="0" ptsTypes="aaA">
                                      <p:cBhvr>
                                        <p:cTn id="9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55 " pathEditMode="relative" ptsTypes="AA">
                                      <p:cBhvr>
                                        <p:cTn id="1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11551 L 0.00399 -0.00209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1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5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55 " pathEditMode="relative" ptsTypes="AA">
                                      <p:cBhvr>
                                        <p:cTn id="15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11551 L 0.00399 -0.00209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6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7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6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9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9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444 " pathEditMode="relative" ptsTypes="AA">
                                      <p:cBhvr>
                                        <p:cTn id="20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09 -0.03796 0.00434 -0.07569 0.04688 -0.09166 C 0.08941 -0.10764 0.20417 -0.11065 0.25521 -0.09583 C 0.30625 -0.08102 0.33681 -0.01828 0.35313 -0.00278 " pathEditMode="relative" ptsTypes="aaaA">
                                      <p:cBhvr>
                                        <p:cTn id="20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9444 C 0.01667 -0.09421 0.03333 -0.09375 -0.01354 -0.09305 C -0.06042 -0.09236 -0.22396 -0.10486 -0.28125 -0.09027 C -0.33854 -0.07569 -0.34462 -0.01967 -0.35729 -0.00555 " pathEditMode="relative" rAng="0" ptsTypes="aaaA">
                                      <p:cBhvr>
                                        <p:cTn id="2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5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5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5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55 " pathEditMode="relative" ptsTypes="AA">
                                      <p:cBhvr>
                                        <p:cTn id="25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1155 L 1.94444E-6 -4.81481E-6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7" presetID="3" presetClass="emph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6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3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3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3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4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64662E-6 L -0.00382 -0.09644 " pathEditMode="relative" rAng="0" ptsTypes="AA">
                                      <p:cBhvr>
                                        <p:cTn id="344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01017 C 0.01511 -0.03215 0.02795 -0.07424 0.05538 -0.09181 C 0.08281 -0.10939 0.14097 -0.11055 0.16719 -0.09528 C 0.1934 -0.08002 0.20486 -0.01596 0.2125 1.3691E-6 " pathEditMode="relative" rAng="0" ptsTypes="aaaA">
                                      <p:cBhvr>
                                        <p:cTn id="348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" y="-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09644 C -0.06024 -0.09552 -0.11666 -0.09459 -0.15052 -0.07748 C -0.18437 -0.06036 -0.19705 -0.00833 -0.20642 0.00555 " pathEditMode="relative" rAng="0" ptsTypes="aaA">
                                      <p:cBhvr>
                                        <p:cTn id="352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" y="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64662E-6 L -0.00382 -0.11749 " pathEditMode="relative" rAng="0" ptsTypes="AA">
                                      <p:cBhvr>
                                        <p:cTn id="356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11749 L 0.00399 -0.00208 " pathEditMode="relative" rAng="0" ptsTypes="AA">
                                      <p:cBhvr>
                                        <p:cTn id="36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64662E-6 L -0.00399 -0.10685 " pathEditMode="relative" rAng="0" ptsTypes="AA">
                                      <p:cBhvr>
                                        <p:cTn id="36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9362E-6 C 0.01545 -0.04418 0.03108 -0.08812 0.05469 -0.10593 C 0.0783 -0.12373 0.11476 -0.1242 0.14167 -0.10801 C 0.16875 -0.09159 0.204 -0.02429 0.21667 -0.00764 " pathEditMode="relative" rAng="0" ptsTypes="aaaA">
                                      <p:cBhvr>
                                        <p:cTn id="36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-0.10684 C -0.05277 -0.11355 -0.10156 -0.12003 -0.13645 -0.10337 C -0.17135 -0.08672 -0.20034 -0.02197 -0.21319 -0.00647 " pathEditMode="relative" rAng="0" ptsTypes="aaA">
                                      <p:cBhvr>
                                        <p:cTn id="372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" y="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7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7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7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9" presetID="3" presetClass="emph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80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1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82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98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0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436 " pathEditMode="relative" ptsTypes="AA">
                                      <p:cBhvr>
                                        <p:cTn id="40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152 -0.02382 0.04305 -0.04741 0.06753 -0.05875 C 0.09201 -0.07008 0.12291 -0.07678 0.1467 -0.06753 C 0.17048 -0.05828 0.19982 -0.01411 0.21041 -0.00347 " pathEditMode="relative" ptsTypes="aaaA">
                                      <p:cBhvr>
                                        <p:cTn id="41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9436 C -0.03021 -0.08997 -0.06025 -0.08557 -0.09479 -0.07031 C -0.12934 -0.05504 -0.18907 -0.01411 -0.20782 -0.00278 " pathEditMode="relative" rAng="0" ptsTypes="aaA">
                                      <p:cBhvr>
                                        <p:cTn id="41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64662E-6 L -0.00381 -0.12789 " pathEditMode="relative" rAng="0" ptsTypes="AA">
                                      <p:cBhvr>
                                        <p:cTn id="420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1154 L 0.00782 -2.27567E-6 " pathEditMode="relative" rAng="0" ptsTypes="AA">
                                      <p:cBhvr>
                                        <p:cTn id="424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1541 " pathEditMode="relative" ptsTypes="AA">
                                      <p:cBhvr>
                                        <p:cTn id="42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528 -0.03654 0.03056 -0.07285 0.04931 -0.09505 C 0.06806 -0.11726 0.08559 -0.14894 0.11302 -0.13321 C 0.14046 -0.11749 0.1974 -0.02221 0.21424 0 " pathEditMode="relative" ptsTypes="aaaA">
                                      <p:cBhvr>
                                        <p:cTn id="43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42 -0.00347 C 0.22761 -0.06082 0.24479 -0.11748 0.28177 -0.11633 C 0.31875 -0.11494 0.40729 -0.01503 0.43247 0.00532 " pathEditMode="relative" rAng="0" ptsTypes="aaA">
                                      <p:cBhvr>
                                        <p:cTn id="43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81 -0.00277 C -0.17743 -0.0555 -0.1467 -0.10823 -0.1092 -0.10985 C -0.07188 -0.11124 -0.00434 -0.02844 0.01666 -0.01225 " pathEditMode="relative" rAng="0" ptsTypes="aaA">
                                      <p:cBhvr>
                                        <p:cTn id="440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1154 C -0.11598 -0.1265 -0.23195 -0.13714 -0.33889 -0.11817 C -0.44584 -0.09921 -0.5915 -0.01965 -0.64184 0.00047 " pathEditMode="relative" rAng="0" ptsTypes="aaA">
                                      <p:cBhvr>
                                        <p:cTn id="44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8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9" presetID="3" presetClass="emph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50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1" presetID="3" presetClass="emph" presetSubtype="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52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3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5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7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9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8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1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82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436 " pathEditMode="relative" ptsTypes="AA">
                                      <p:cBhvr>
                                        <p:cTn id="486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90379E-6 C 0.01545 -0.0451 0.03091 -0.0902 0.06094 -0.10546 C 0.09097 -0.12073 0.15608 -0.10824 0.18038 -0.09159 C 0.20469 -0.07493 0.20209 -0.01943 0.20643 -0.00509 " pathEditMode="relative" rAng="0" ptsTypes="aaaA">
                                      <p:cBhvr>
                                        <p:cTn id="49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" y="-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9435 C -0.06024 -0.09435 -0.12031 -0.09412 -0.15313 -0.07886 C -0.18594 -0.06359 -0.19011 -0.01549 -0.1974 -0.00277 " pathEditMode="relative" rAng="0" ptsTypes="aaA">
                                      <p:cBhvr>
                                        <p:cTn id="49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581 " pathEditMode="relative" ptsTypes="AA">
                                      <p:cBhvr>
                                        <p:cTn id="49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0.12581 L 0.00781 -0.01041 " pathEditMode="relative" rAng="0" ptsTypes="AA">
                                      <p:cBhvr>
                                        <p:cTn id="50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7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9" presetID="3" presetClass="emph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1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64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68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72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395 " pathEditMode="relative" ptsTypes="AA">
                                      <p:cBhvr>
                                        <p:cTn id="576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865 0 " pathEditMode="relative" ptsTypes="AA">
                                      <p:cBhvr>
                                        <p:cTn id="580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8395 C -0.02673 -0.08418 -0.05329 -0.08441 -0.06493 -0.07169 C -0.07656 -0.05897 -0.06927 -0.0185 -0.07013 -0.00786 " pathEditMode="relative" rAng="0" ptsTypes="aaA">
                                      <p:cBhvr>
                                        <p:cTn id="584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88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92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459 " pathEditMode="relative" ptsTypes="AA">
                                      <p:cBhvr>
                                        <p:cTn id="596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65 -2.36818E-6 L 0.14965 -2.36818E-6 " pathEditMode="relative" rAng="0" ptsTypes="AA">
                                      <p:cBhvr>
                                        <p:cTn id="600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014 -0.00787 L -0.00711 -0.00787 " pathEditMode="relative" rAng="0" ptsTypes="AA">
                                      <p:cBhvr>
                                        <p:cTn id="604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9459 C -0.03246 -0.09204 -0.06475 -0.0895 -0.08697 -0.07539 C -0.1092 -0.06128 -0.12604 -0.02058 -0.13385 -0.00971 " pathEditMode="relative" rAng="0" ptsTypes="aaA">
                                      <p:cBhvr>
                                        <p:cTn id="608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12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16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>
                      <p:stCondLst>
                        <p:cond delay="indefinite"/>
                      </p:stCondLst>
                      <p:childTnLst>
                        <p:par>
                          <p:cTn id="618" fill="hold">
                            <p:stCondLst>
                              <p:cond delay="0"/>
                            </p:stCondLst>
                            <p:childTnLst>
                              <p:par>
                                <p:cTn id="61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20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24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799 -0.08395 " pathEditMode="relative" ptsTypes="AA">
                                      <p:cBhvr>
                                        <p:cTn id="628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101 0 " pathEditMode="relative" ptsTypes="AA">
                                      <p:cBhvr>
                                        <p:cTn id="632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>
                      <p:stCondLst>
                        <p:cond delay="indefinite"/>
                      </p:stCondLst>
                      <p:childTnLst>
                        <p:par>
                          <p:cTn id="634" fill="hold">
                            <p:stCondLst>
                              <p:cond delay="0"/>
                            </p:stCondLst>
                            <p:childTnLst>
                              <p:par>
                                <p:cTn id="63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965 -2.36818E-6 L 0.22847 -2.36818E-6 " pathEditMode="relative" rAng="0" ptsTypes="AA">
                                      <p:cBhvr>
                                        <p:cTn id="636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8 -0.08395 C -0.02327 -0.08811 -0.05434 -0.09228 -0.07778 -0.07863 C -0.10122 -0.06499 -0.12327 -0.01527 -0.1323 -0.00255 " pathEditMode="relative" rAng="0" ptsTypes="aaA">
                                      <p:cBhvr>
                                        <p:cTn id="640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44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48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>
                      <p:stCondLst>
                        <p:cond delay="indefinite"/>
                      </p:stCondLst>
                      <p:childTnLst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52" dur="2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56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60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1" fill="hold">
                      <p:stCondLst>
                        <p:cond delay="indefinite"/>
                      </p:stCondLst>
                      <p:childTnLst>
                        <p:par>
                          <p:cTn id="662" fill="hold">
                            <p:stCondLst>
                              <p:cond delay="0"/>
                            </p:stCondLst>
                            <p:childTnLst>
                              <p:par>
                                <p:cTn id="66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64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68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72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459 " pathEditMode="relative" ptsTypes="AA">
                                      <p:cBhvr>
                                        <p:cTn id="676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7" fill="hold">
                      <p:stCondLst>
                        <p:cond delay="indefinite"/>
                      </p:stCondLst>
                      <p:childTnLst>
                        <p:par>
                          <p:cTn id="678" fill="hold">
                            <p:stCondLst>
                              <p:cond delay="0"/>
                            </p:stCondLst>
                            <p:childTnLst>
                              <p:par>
                                <p:cTn id="67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303 0 " pathEditMode="relative" ptsTypes="AA">
                                      <p:cBhvr>
                                        <p:cTn id="680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1" fill="hold">
                      <p:stCondLst>
                        <p:cond delay="indefinite"/>
                      </p:stCondLst>
                      <p:childTnLst>
                        <p:par>
                          <p:cTn id="682" fill="hold">
                            <p:stCondLst>
                              <p:cond delay="0"/>
                            </p:stCondLst>
                            <p:childTnLst>
                              <p:par>
                                <p:cTn id="68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9459 C -0.02378 -0.09783 -0.04739 -0.10107 -0.0585 -0.0858 C -0.06962 -0.07054 -0.06493 -0.01665 -0.06632 -0.00278 " pathEditMode="relative" rAng="0" ptsTypes="aaA">
                                      <p:cBhvr>
                                        <p:cTn id="684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88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92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281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9459 " pathEditMode="relative" ptsTypes="AA">
                                      <p:cBhvr>
                                        <p:cTn id="696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02 6.01295E-7 L 0.14167 6.01295E-7 " pathEditMode="relative" rAng="0" ptsTypes="AA">
                                      <p:cBhvr>
                                        <p:cTn id="700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9459 C -0.01632 -0.10315 -0.03264 -0.1117 -0.0441 -0.09644 C -0.05555 -0.08118 -0.06476 -0.0185 -0.06892 -0.00301 " pathEditMode="relative" rAng="0" ptsTypes="aaA">
                                      <p:cBhvr>
                                        <p:cTn id="704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3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08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5" grpId="1"/>
      <p:bldP spid="15" grpId="2"/>
      <p:bldP spid="15" grpId="3"/>
      <p:bldP spid="15" grpId="4"/>
      <p:bldP spid="16" grpId="0"/>
      <p:bldP spid="16" grpId="1"/>
      <p:bldP spid="16" grpId="2"/>
      <p:bldP spid="19" grpId="0"/>
      <p:bldP spid="19" grpId="1"/>
      <p:bldP spid="19" grpId="2"/>
      <p:bldP spid="20" grpId="0"/>
      <p:bldP spid="20" grpId="1"/>
      <p:bldP spid="20" grpId="2"/>
      <p:bldP spid="20" grpId="3"/>
      <p:bldP spid="21" grpId="0"/>
      <p:bldP spid="21" grpId="1"/>
      <p:bldP spid="21" grpId="2"/>
      <p:bldP spid="22" grpId="0"/>
      <p:bldP spid="22" grpId="1"/>
      <p:bldP spid="22" grpId="2"/>
      <p:bldP spid="22" grpId="3"/>
      <p:bldP spid="22" grpId="4"/>
      <p:bldP spid="23" grpId="0"/>
      <p:bldP spid="23" grpId="1"/>
      <p:bldP spid="23" grpId="2"/>
      <p:bldP spid="23" grpId="3"/>
      <p:bldP spid="23" grpId="4"/>
      <p:bldP spid="24" grpId="0"/>
      <p:bldP spid="24" grpId="1"/>
      <p:bldP spid="24" grpId="2"/>
      <p:bldP spid="24" grpId="3"/>
      <p:bldP spid="24" grpId="4"/>
      <p:bldP spid="25" grpId="0"/>
      <p:bldP spid="25" grpId="1"/>
      <p:bldP spid="25" grpId="2"/>
      <p:bldP spid="25" grpId="3"/>
      <p:bldP spid="25" grpId="4"/>
      <p:bldP spid="26" grpId="0"/>
      <p:bldP spid="26" grpId="1"/>
      <p:bldP spid="26" grpId="2"/>
      <p:bldP spid="26" grpId="3"/>
      <p:bldP spid="26" grpId="4"/>
      <p:bldP spid="26" grpId="5"/>
      <p:bldP spid="27" grpId="0"/>
      <p:bldP spid="27" grpId="1"/>
      <p:bldP spid="27" grpId="2"/>
      <p:bldP spid="27" grpId="3"/>
      <p:bldP spid="27" grpId="4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/>
      <p:bldP spid="112" grpId="1"/>
      <p:bldP spid="112" grpId="2"/>
      <p:bldP spid="112" grpId="3"/>
      <p:bldP spid="113" grpId="0"/>
      <p:bldP spid="113" grpId="1"/>
      <p:bldP spid="113" grpId="2"/>
      <p:bldP spid="113" grpId="3"/>
      <p:bldP spid="114" grpId="0"/>
      <p:bldP spid="114" grpId="1"/>
      <p:bldP spid="114" grpId="2"/>
      <p:bldP spid="114" grpId="3"/>
      <p:bldP spid="114" grpId="4"/>
      <p:bldP spid="115" grpId="0"/>
      <p:bldP spid="115" grpId="1"/>
      <p:bldP spid="115" grpId="2"/>
      <p:bldP spid="115" grpId="3"/>
      <p:bldP spid="115" grpId="4"/>
      <p:bldP spid="116" grpId="0"/>
      <p:bldP spid="116" grpId="1"/>
      <p:bldP spid="116" grpId="2"/>
      <p:bldP spid="116" grpId="3"/>
      <p:bldP spid="116" grpId="4"/>
      <p:bldP spid="116" grpId="5"/>
      <p:bldP spid="117" grpId="0"/>
      <p:bldP spid="117" grpId="1"/>
      <p:bldP spid="117" grpId="2"/>
      <p:bldP spid="117" grpId="3"/>
      <p:bldP spid="117" grpId="4"/>
      <p:bldP spid="118" grpId="0"/>
      <p:bldP spid="118" grpId="1"/>
      <p:bldP spid="118" grpId="2"/>
      <p:bldP spid="118" grpId="3"/>
      <p:bldP spid="118" grpId="4"/>
      <p:bldP spid="118" grpId="5"/>
      <p:bldP spid="119" grpId="0"/>
      <p:bldP spid="119" grpId="1"/>
      <p:bldP spid="119" grpId="2"/>
      <p:bldP spid="119" grpId="3"/>
      <p:bldP spid="119" grpId="4"/>
      <p:bldP spid="119" grpId="5"/>
      <p:bldP spid="120" grpId="0"/>
      <p:bldP spid="120" grpId="1"/>
      <p:bldP spid="120" grpId="2"/>
      <p:bldP spid="120" grpId="3"/>
      <p:bldP spid="120" grpId="4"/>
      <p:bldP spid="121" grpId="0"/>
      <p:bldP spid="121" grpId="1"/>
      <p:bldP spid="121" grpId="2"/>
      <p:bldP spid="121" grpId="3"/>
      <p:bldP spid="121" grpId="4"/>
      <p:bldP spid="122" grpId="0"/>
      <p:bldP spid="122" grpId="1"/>
      <p:bldP spid="122" grpId="2"/>
      <p:bldP spid="122" grpId="3"/>
      <p:bldP spid="122" grpId="4"/>
      <p:bldP spid="146" grpId="0"/>
      <p:bldP spid="222" grpId="0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/>
      <p:bldP spid="235" grpId="0"/>
      <p:bldP spid="235" grpId="1"/>
      <p:bldP spid="235" grpId="2"/>
      <p:bldP spid="235" grpId="3"/>
      <p:bldP spid="235" grpId="4"/>
      <p:bldP spid="235" grpId="5"/>
      <p:bldP spid="236" grpId="0"/>
      <p:bldP spid="236" grpId="1"/>
      <p:bldP spid="236" grpId="2"/>
      <p:bldP spid="236" grpId="3"/>
      <p:bldP spid="236" grpId="4"/>
      <p:bldP spid="236" grpId="5"/>
      <p:bldP spid="237" grpId="0"/>
      <p:bldP spid="237" grpId="1"/>
      <p:bldP spid="237" grpId="2"/>
      <p:bldP spid="237" grpId="3"/>
      <p:bldP spid="237" grpId="4"/>
      <p:bldP spid="238" grpId="0"/>
      <p:bldP spid="238" grpId="1"/>
      <p:bldP spid="238" grpId="2"/>
      <p:bldP spid="238" grpId="3"/>
      <p:bldP spid="239" grpId="0"/>
      <p:bldP spid="239" grpId="1"/>
      <p:bldP spid="239" grpId="2"/>
      <p:bldP spid="239" grpId="3"/>
      <p:bldP spid="239" grpId="4"/>
      <p:bldP spid="240" grpId="0"/>
      <p:bldP spid="240" grpId="1"/>
      <p:bldP spid="240" grpId="2"/>
      <p:bldP spid="241" grpId="0"/>
      <p:bldP spid="241" grpId="1"/>
      <p:bldP spid="241" grpId="2"/>
      <p:bldP spid="242" grpId="0"/>
      <p:bldP spid="242" grpId="1"/>
      <p:bldP spid="242" grpId="2"/>
      <p:bldP spid="242" grpId="3"/>
      <p:bldP spid="242" grpId="4"/>
      <p:bldP spid="243" grpId="0"/>
      <p:bldP spid="243" grpId="1"/>
      <p:bldP spid="243" grpId="2"/>
      <p:bldP spid="243" grpId="3"/>
      <p:bldP spid="243" grpId="4"/>
      <p:bldP spid="244" grpId="0"/>
      <p:bldP spid="244" grpId="1"/>
      <p:bldP spid="244" grpId="2"/>
      <p:bldP spid="244" grpId="3"/>
      <p:bldP spid="244" grpId="4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3534</TotalTime>
  <Words>3163</Words>
  <Application>Microsoft Office PowerPoint</Application>
  <PresentationFormat>Экран (4:3)</PresentationFormat>
  <Paragraphs>1077</Paragraphs>
  <Slides>48</Slides>
  <Notes>4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0" baseType="lpstr">
      <vt:lpstr>Солнцестояние</vt:lpstr>
      <vt:lpstr>Equation</vt:lpstr>
      <vt:lpstr>Лекция 11 </vt:lpstr>
      <vt:lpstr>Сортировка включениями с убывающим шагом. Метод Шелла</vt:lpstr>
      <vt:lpstr>Пример работы сортировки Шелла</vt:lpstr>
      <vt:lpstr>Пример работы сортировки Шелла, продолжение</vt:lpstr>
      <vt:lpstr>Выбор шага в сортировке Шелла</vt:lpstr>
      <vt:lpstr>Анализ эффективности метода</vt:lpstr>
      <vt:lpstr>Алгоритм </vt:lpstr>
      <vt:lpstr>Алгоритм, продолжение</vt:lpstr>
      <vt:lpstr>Пример работы сортировки Шелла для массива: 5  12  4  21 7  2  13  16  1  10  3</vt:lpstr>
      <vt:lpstr>Пирамидальная сортировка</vt:lpstr>
      <vt:lpstr>Слайд 11</vt:lpstr>
      <vt:lpstr>Свойство пирамиды</vt:lpstr>
      <vt:lpstr>Полная пирамида при n=15</vt:lpstr>
      <vt:lpstr>Пример полной пирамиды при n=12</vt:lpstr>
      <vt:lpstr>Идея метода пирамидальной сортировки</vt:lpstr>
      <vt:lpstr>Построение пирамиды</vt:lpstr>
      <vt:lpstr>Сортировка</vt:lpstr>
      <vt:lpstr>Сортировка, продолжение</vt:lpstr>
      <vt:lpstr>Слайд 19</vt:lpstr>
      <vt:lpstr>Алгоритм</vt:lpstr>
      <vt:lpstr>Алгоритм, продолжение</vt:lpstr>
      <vt:lpstr>Анализ</vt:lpstr>
      <vt:lpstr>Построение пирамиды</vt:lpstr>
      <vt:lpstr>Сортировка на пирамиде (продолжение примера)</vt:lpstr>
      <vt:lpstr>Сортировка на пирамиде (продолжение примера)</vt:lpstr>
      <vt:lpstr>Сортировка на пирамиде (продолжение примера)</vt:lpstr>
      <vt:lpstr>родился 11 января 1934,  Коломбо, Цейлон,  Британская империя,  ныне Шри Ланка) — английский учёный, специализирующийся в области информатики и  вычислительной техники. Наиболее известен как разработчик алгоритма  «быстрой сортировки» (1960), на сегодняшний день являющегося наиболее популярным алгоритмом сортировки</vt:lpstr>
      <vt:lpstr>Другие известные результаты его работы: </vt:lpstr>
      <vt:lpstr>Биография</vt:lpstr>
      <vt:lpstr>Биография, продолжение</vt:lpstr>
      <vt:lpstr>Хоар в Академгородке (PSI 2003)</vt:lpstr>
      <vt:lpstr>Среди участников конференции</vt:lpstr>
      <vt:lpstr>Сортировка с разделением.  Быстрая сортировка Ч. Э. Р. Хоар </vt:lpstr>
      <vt:lpstr>Сортировка разделением, идея алгоритма</vt:lpstr>
      <vt:lpstr>Слайд 35</vt:lpstr>
      <vt:lpstr>Слайд 36</vt:lpstr>
      <vt:lpstr>Процесс разделения</vt:lpstr>
      <vt:lpstr>Комментарии</vt:lpstr>
      <vt:lpstr>Слайд 39</vt:lpstr>
      <vt:lpstr>Слайд 40</vt:lpstr>
      <vt:lpstr>Процесс разделения, пример</vt:lpstr>
      <vt:lpstr>Слайд 42</vt:lpstr>
      <vt:lpstr>Анализ</vt:lpstr>
      <vt:lpstr>Анализ, продолжение</vt:lpstr>
      <vt:lpstr>Анализ, продолжение</vt:lpstr>
      <vt:lpstr>Быстрая сортировка (пример)</vt:lpstr>
      <vt:lpstr>Быстрая сортировка (продолжение примера)</vt:lpstr>
      <vt:lpstr>Визуализация сортировок в виде танца</vt:lpstr>
    </vt:vector>
  </TitlesOfParts>
  <Company>IIS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Открытая всесибирская олимпиада по программированию  им. И.В. Поттосина </dc:title>
  <dc:creator>Lena</dc:creator>
  <cp:lastModifiedBy>nest</cp:lastModifiedBy>
  <cp:revision>217</cp:revision>
  <dcterms:created xsi:type="dcterms:W3CDTF">2006-06-15T11:25:02Z</dcterms:created>
  <dcterms:modified xsi:type="dcterms:W3CDTF">2013-04-17T09:14:35Z</dcterms:modified>
</cp:coreProperties>
</file>