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16C9E-E283-48FE-8355-157857ABFDD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C5C75-B852-4A35-8742-67CA18F5A1C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C5C75-B852-4A35-8742-67CA18F5A1CE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циклическом списке можно получить доступ к любому элементу</a:t>
            </a:r>
            <a:r>
              <a:rPr lang="ru-RU" baseline="0" dirty="0" smtClean="0"/>
              <a:t> списка, находясь в любом месте его, в отличие от односвязного нециклического.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C5C75-B852-4A35-8742-67CA18F5A1CE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C5C75-B852-4A35-8742-67CA18F5A1CE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C5C75-B852-4A35-8742-67CA18F5A1CE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D6F8-F1FE-4D43-AEC3-B520A9946688}" type="datetimeFigureOut">
              <a:rPr lang="ru-RU" smtClean="0"/>
              <a:pPr/>
              <a:t>20.09.2009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B00E-65CF-41BA-AA2E-EA3894AB20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Лабораторная работа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Написать программу, реализующую работу с односвязным динамическим списком.</a:t>
            </a:r>
          </a:p>
          <a:p>
            <a:pPr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На вход</a:t>
            </a:r>
            <a:r>
              <a:rPr lang="ru-RU" sz="2400" dirty="0" smtClean="0"/>
              <a:t>: целые числа.</a:t>
            </a:r>
          </a:p>
          <a:p>
            <a:pPr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На выход</a:t>
            </a:r>
            <a:r>
              <a:rPr lang="ru-RU" sz="2400" dirty="0" smtClean="0"/>
              <a:t>: выдать на экран эти числа, упорядоченные по возрастанию. </a:t>
            </a:r>
          </a:p>
          <a:p>
            <a:pPr indent="-1800000"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Метод</a:t>
            </a:r>
            <a:r>
              <a:rPr lang="ru-RU" sz="2400" dirty="0" smtClean="0"/>
              <a:t>: построить односвязный список, элементы которого содержат целые числа. При поступлении нового значения строится новый элемент списка и вставляется на свое место (по возрастанию значений). Повторяющиеся значения в список не включать.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Циклические 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142875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Циклический список </a:t>
            </a:r>
            <a:r>
              <a:rPr lang="ru-RU" dirty="0" smtClean="0"/>
              <a:t>– это список, в котором связь последнего элемента указывает на первый или один из других элементов этого списка.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8662" y="4286256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14282" y="4214818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43570" y="3571876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6142842" y="3857628"/>
            <a:ext cx="57229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0"/>
          <p:cNvCxnSpPr>
            <a:endCxn id="13" idx="1"/>
          </p:cNvCxnSpPr>
          <p:nvPr/>
        </p:nvCxnSpPr>
        <p:spPr>
          <a:xfrm flipV="1">
            <a:off x="1357290" y="3857628"/>
            <a:ext cx="928694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285984" y="3571876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2858282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8"/>
          <p:cNvCxnSpPr>
            <a:endCxn id="25" idx="1"/>
          </p:cNvCxnSpPr>
          <p:nvPr/>
        </p:nvCxnSpPr>
        <p:spPr>
          <a:xfrm>
            <a:off x="3500430" y="3857628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72330" y="3571876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5400000">
            <a:off x="7644628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929058" y="3571876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5400000">
            <a:off x="4501356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18"/>
          <p:cNvCxnSpPr>
            <a:endCxn id="13" idx="1"/>
          </p:cNvCxnSpPr>
          <p:nvPr/>
        </p:nvCxnSpPr>
        <p:spPr>
          <a:xfrm rot="10800000">
            <a:off x="2285984" y="3857628"/>
            <a:ext cx="5929354" cy="1588"/>
          </a:xfrm>
          <a:prstGeom prst="curvedConnector5">
            <a:avLst>
              <a:gd name="adj1" fmla="val -8467"/>
              <a:gd name="adj2" fmla="val 43330492"/>
              <a:gd name="adj3" fmla="val 10555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18"/>
          <p:cNvCxnSpPr/>
          <p:nvPr/>
        </p:nvCxnSpPr>
        <p:spPr>
          <a:xfrm>
            <a:off x="6643702" y="3857628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кругленная соединительная линия 18"/>
          <p:cNvCxnSpPr>
            <a:endCxn id="8" idx="1"/>
          </p:cNvCxnSpPr>
          <p:nvPr/>
        </p:nvCxnSpPr>
        <p:spPr>
          <a:xfrm>
            <a:off x="5072066" y="3857628"/>
            <a:ext cx="571504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28663" y="5286388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Задача</a:t>
            </a:r>
            <a:r>
              <a:rPr lang="ru-RU" dirty="0" smtClean="0"/>
              <a:t>:  Для заданного односвязного списка определить,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является ли он циклическим. </a:t>
            </a:r>
          </a:p>
          <a:p>
            <a:r>
              <a:rPr lang="ru-RU" dirty="0"/>
              <a:t>	</a:t>
            </a:r>
            <a:r>
              <a:rPr lang="ru-RU" dirty="0" smtClean="0"/>
              <a:t>Преобразовывать список нельзя.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8" grpId="0" animBg="1"/>
      <p:bldP spid="13" grpId="0" animBg="1"/>
      <p:bldP spid="17" grpId="0" animBg="1"/>
      <p:bldP spid="25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Двусвязные 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114300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Двусвязные списки </a:t>
            </a:r>
            <a:r>
              <a:rPr lang="ru-RU" dirty="0" smtClean="0"/>
              <a:t>– это списки, элементы которых имеют по две связи, указывающие на предыдущий и следующий элементы.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8662" y="4286256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643570" y="3571876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кругленная соединительная линия 6"/>
          <p:cNvCxnSpPr>
            <a:endCxn id="8" idx="1"/>
          </p:cNvCxnSpPr>
          <p:nvPr/>
        </p:nvCxnSpPr>
        <p:spPr>
          <a:xfrm flipV="1">
            <a:off x="1357290" y="3857628"/>
            <a:ext cx="928694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285984" y="3571876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3144034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18"/>
          <p:cNvCxnSpPr>
            <a:endCxn id="13" idx="1"/>
          </p:cNvCxnSpPr>
          <p:nvPr/>
        </p:nvCxnSpPr>
        <p:spPr>
          <a:xfrm>
            <a:off x="3571868" y="3857628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7072330" y="3571876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rot="5400000">
            <a:off x="7858942" y="3856834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29058" y="3571876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4715670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8"/>
          <p:cNvCxnSpPr>
            <a:endCxn id="5" idx="1"/>
          </p:cNvCxnSpPr>
          <p:nvPr/>
        </p:nvCxnSpPr>
        <p:spPr>
          <a:xfrm rot="10800000">
            <a:off x="5643570" y="3857628"/>
            <a:ext cx="1785950" cy="1588"/>
          </a:xfrm>
          <a:prstGeom prst="curvedConnector5">
            <a:avLst>
              <a:gd name="adj1" fmla="val 5029"/>
              <a:gd name="adj2" fmla="val -60152349"/>
              <a:gd name="adj3" fmla="val 1128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8"/>
          <p:cNvCxnSpPr/>
          <p:nvPr/>
        </p:nvCxnSpPr>
        <p:spPr>
          <a:xfrm>
            <a:off x="6643702" y="3857628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8"/>
          <p:cNvCxnSpPr>
            <a:endCxn id="5" idx="1"/>
          </p:cNvCxnSpPr>
          <p:nvPr/>
        </p:nvCxnSpPr>
        <p:spPr>
          <a:xfrm>
            <a:off x="5143504" y="3857628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2715406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4358480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5400000">
            <a:off x="5930116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>
            <a:off x="6215868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5400000">
            <a:off x="7430314" y="385683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кругленная соединительная линия 18"/>
          <p:cNvCxnSpPr>
            <a:endCxn id="13" idx="1"/>
          </p:cNvCxnSpPr>
          <p:nvPr/>
        </p:nvCxnSpPr>
        <p:spPr>
          <a:xfrm rot="10800000">
            <a:off x="3929058" y="3857628"/>
            <a:ext cx="2071702" cy="1588"/>
          </a:xfrm>
          <a:prstGeom prst="curvedConnector5">
            <a:avLst>
              <a:gd name="adj1" fmla="val 427"/>
              <a:gd name="adj2" fmla="val -58095862"/>
              <a:gd name="adj3" fmla="val 106305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кругленная соединительная линия 18"/>
          <p:cNvCxnSpPr>
            <a:endCxn id="8" idx="1"/>
          </p:cNvCxnSpPr>
          <p:nvPr/>
        </p:nvCxnSpPr>
        <p:spPr>
          <a:xfrm rot="10800000">
            <a:off x="2285984" y="3857628"/>
            <a:ext cx="2071702" cy="71438"/>
          </a:xfrm>
          <a:prstGeom prst="curvedConnector5">
            <a:avLst>
              <a:gd name="adj1" fmla="val 804"/>
              <a:gd name="adj2" fmla="val -757141"/>
              <a:gd name="adj3" fmla="val 11103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57422" y="364331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NULL</a:t>
            </a:r>
            <a:endParaRPr lang="ru-R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462" y="371475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NULL</a:t>
            </a:r>
            <a:endParaRPr lang="ru-RU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57224" y="5000637"/>
            <a:ext cx="6643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 list 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list *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list *next;</a:t>
            </a:r>
          </a:p>
          <a:p>
            <a:r>
              <a:rPr lang="en-US" sz="2000" dirty="0" smtClean="0"/>
              <a:t>} List;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4282" y="4214818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11" grpId="0" animBg="1"/>
      <p:bldP spid="13" grpId="0" animBg="1"/>
      <p:bldP spid="64" grpId="0"/>
      <p:bldP spid="65" grpId="0"/>
      <p:bldP spid="67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Удаление элемента из двусвязного списка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300039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000" dirty="0" smtClean="0"/>
              <a:t>List *del (List *p) { </a:t>
            </a:r>
            <a:r>
              <a:rPr lang="en-US" sz="4000" dirty="0"/>
              <a:t>	</a:t>
            </a:r>
            <a:r>
              <a:rPr lang="en-US" sz="4000" dirty="0" smtClean="0"/>
              <a:t>//</a:t>
            </a:r>
            <a:r>
              <a:rPr lang="ru-RU" sz="4000" dirty="0" smtClean="0"/>
              <a:t>возвращает указатель на следующий элемент списка</a:t>
            </a:r>
          </a:p>
          <a:p>
            <a:pPr>
              <a:buNone/>
            </a:pPr>
            <a:r>
              <a:rPr lang="en-US" sz="4000" dirty="0" smtClean="0"/>
              <a:t>	List *pp,*</a:t>
            </a:r>
            <a:r>
              <a:rPr lang="en-US" sz="4000" dirty="0" err="1" smtClean="0"/>
              <a:t>pn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if (p == NULL) return NULL;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pp = p-&gt;</a:t>
            </a:r>
            <a:r>
              <a:rPr lang="en-US" sz="4000" dirty="0" err="1"/>
              <a:t>p</a:t>
            </a:r>
            <a:r>
              <a:rPr lang="en-US" sz="4000" dirty="0" err="1" smtClean="0"/>
              <a:t>rev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pn</a:t>
            </a:r>
            <a:r>
              <a:rPr lang="en-US" sz="4000" dirty="0" smtClean="0"/>
              <a:t> = p-&gt;next;</a:t>
            </a:r>
          </a:p>
          <a:p>
            <a:pPr>
              <a:buNone/>
            </a:pPr>
            <a:r>
              <a:rPr lang="en-US" sz="4000" dirty="0" smtClean="0"/>
              <a:t>	if (pp) pp-&gt;next = </a:t>
            </a:r>
            <a:r>
              <a:rPr lang="en-US" sz="4000" dirty="0" err="1" smtClean="0"/>
              <a:t>pn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	if (</a:t>
            </a:r>
            <a:r>
              <a:rPr lang="en-US" sz="4000" dirty="0" err="1" smtClean="0"/>
              <a:t>pn</a:t>
            </a:r>
            <a:r>
              <a:rPr lang="en-US" sz="4000" dirty="0" smtClean="0"/>
              <a:t>) </a:t>
            </a:r>
            <a:r>
              <a:rPr lang="en-US" sz="4000" dirty="0" err="1" smtClean="0"/>
              <a:t>pn</a:t>
            </a:r>
            <a:r>
              <a:rPr lang="en-US" sz="4000" dirty="0" smtClean="0"/>
              <a:t>-&gt;</a:t>
            </a:r>
            <a:r>
              <a:rPr lang="en-US" sz="4000" dirty="0" err="1" smtClean="0"/>
              <a:t>prev</a:t>
            </a:r>
            <a:r>
              <a:rPr lang="en-US" sz="4000" dirty="0" smtClean="0"/>
              <a:t> = pp;</a:t>
            </a:r>
          </a:p>
          <a:p>
            <a:pPr>
              <a:buNone/>
            </a:pPr>
            <a:r>
              <a:rPr lang="en-US" sz="4000" dirty="0" smtClean="0"/>
              <a:t>	free(p);</a:t>
            </a:r>
          </a:p>
          <a:p>
            <a:pPr>
              <a:buNone/>
            </a:pPr>
            <a:r>
              <a:rPr lang="en-US" sz="4000" dirty="0" smtClean="0"/>
              <a:t>	return </a:t>
            </a:r>
            <a:r>
              <a:rPr lang="en-US" sz="4000" dirty="0" err="1" smtClean="0"/>
              <a:t>pn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 smtClean="0"/>
              <a:t>}</a:t>
            </a:r>
            <a:endParaRPr lang="ru-RU" sz="40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43438" y="5357802"/>
            <a:ext cx="1214446" cy="571504"/>
          </a:xfrm>
          <a:prstGeom prst="rect">
            <a:avLst/>
          </a:prstGeom>
          <a:noFill/>
          <a:ln cmpd="sng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00892" y="5286388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2072464" y="5499908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928794" y="5214950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7716066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18"/>
          <p:cNvCxnSpPr>
            <a:endCxn id="4" idx="1"/>
          </p:cNvCxnSpPr>
          <p:nvPr/>
        </p:nvCxnSpPr>
        <p:spPr>
          <a:xfrm rot="10800000" flipV="1">
            <a:off x="4643438" y="5572140"/>
            <a:ext cx="2571768" cy="71414"/>
          </a:xfrm>
          <a:prstGeom prst="curvedConnector5">
            <a:avLst>
              <a:gd name="adj1" fmla="val 26389"/>
              <a:gd name="adj2" fmla="val 820240"/>
              <a:gd name="adj3" fmla="val 108889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18"/>
          <p:cNvCxnSpPr/>
          <p:nvPr/>
        </p:nvCxnSpPr>
        <p:spPr>
          <a:xfrm>
            <a:off x="8286776" y="5572140"/>
            <a:ext cx="571504" cy="1588"/>
          </a:xfrm>
          <a:prstGeom prst="curvedConnector3">
            <a:avLst>
              <a:gd name="adj1" fmla="val 484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кругленная соединительная линия 18"/>
          <p:cNvCxnSpPr>
            <a:endCxn id="4" idx="1"/>
          </p:cNvCxnSpPr>
          <p:nvPr/>
        </p:nvCxnSpPr>
        <p:spPr>
          <a:xfrm>
            <a:off x="3000364" y="5500702"/>
            <a:ext cx="1643074" cy="1428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7144562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5215736" y="5642784"/>
            <a:ext cx="571504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4787108" y="5642784"/>
            <a:ext cx="571504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2501092" y="549990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720" y="39290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14348" y="400050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786578" y="400050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143636" y="40005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pn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786182" y="4071942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357554" y="4000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cxnSp>
        <p:nvCxnSpPr>
          <p:cNvPr id="24" name="Скругленная соединительная линия 18"/>
          <p:cNvCxnSpPr>
            <a:endCxn id="5" idx="1"/>
          </p:cNvCxnSpPr>
          <p:nvPr/>
        </p:nvCxnSpPr>
        <p:spPr>
          <a:xfrm>
            <a:off x="3000364" y="5500702"/>
            <a:ext cx="4000528" cy="71438"/>
          </a:xfrm>
          <a:prstGeom prst="curvedConnector3">
            <a:avLst>
              <a:gd name="adj1" fmla="val 43197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18"/>
          <p:cNvCxnSpPr>
            <a:endCxn id="7" idx="1"/>
          </p:cNvCxnSpPr>
          <p:nvPr/>
        </p:nvCxnSpPr>
        <p:spPr>
          <a:xfrm rot="16200000" flipH="1">
            <a:off x="821505" y="4393413"/>
            <a:ext cx="1357322" cy="857256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18"/>
          <p:cNvCxnSpPr>
            <a:endCxn id="4" idx="1"/>
          </p:cNvCxnSpPr>
          <p:nvPr/>
        </p:nvCxnSpPr>
        <p:spPr>
          <a:xfrm rot="16200000" flipH="1">
            <a:off x="3679037" y="4679153"/>
            <a:ext cx="1428736" cy="500066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18"/>
          <p:cNvCxnSpPr>
            <a:endCxn id="5" idx="1"/>
          </p:cNvCxnSpPr>
          <p:nvPr/>
        </p:nvCxnSpPr>
        <p:spPr>
          <a:xfrm rot="5400000">
            <a:off x="6357950" y="4786322"/>
            <a:ext cx="1428760" cy="142876"/>
          </a:xfrm>
          <a:prstGeom prst="curvedConnector4">
            <a:avLst>
              <a:gd name="adj1" fmla="val 40000"/>
              <a:gd name="adj2" fmla="val 259999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18"/>
          <p:cNvCxnSpPr/>
          <p:nvPr/>
        </p:nvCxnSpPr>
        <p:spPr>
          <a:xfrm rot="10800000" flipV="1">
            <a:off x="428596" y="5572140"/>
            <a:ext cx="1714512" cy="10715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кругленная соединительная линия 18"/>
          <p:cNvCxnSpPr>
            <a:endCxn id="7" idx="1"/>
          </p:cNvCxnSpPr>
          <p:nvPr/>
        </p:nvCxnSpPr>
        <p:spPr>
          <a:xfrm rot="10800000">
            <a:off x="1928794" y="5500702"/>
            <a:ext cx="2928958" cy="142876"/>
          </a:xfrm>
          <a:prstGeom prst="curvedConnector5">
            <a:avLst>
              <a:gd name="adj1" fmla="val 26829"/>
              <a:gd name="adj2" fmla="val -648567"/>
              <a:gd name="adj3" fmla="val 132706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кругленная соединительная линия 18"/>
          <p:cNvCxnSpPr>
            <a:endCxn id="5" idx="1"/>
          </p:cNvCxnSpPr>
          <p:nvPr/>
        </p:nvCxnSpPr>
        <p:spPr>
          <a:xfrm flipV="1">
            <a:off x="5643570" y="5572140"/>
            <a:ext cx="1357322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Скругленная соединительная линия 18"/>
          <p:cNvCxnSpPr>
            <a:endCxn id="7" idx="1"/>
          </p:cNvCxnSpPr>
          <p:nvPr/>
        </p:nvCxnSpPr>
        <p:spPr>
          <a:xfrm rot="10800000">
            <a:off x="1928794" y="5500702"/>
            <a:ext cx="5286412" cy="71438"/>
          </a:xfrm>
          <a:prstGeom prst="curvedConnector5">
            <a:avLst>
              <a:gd name="adj1" fmla="val 19659"/>
              <a:gd name="adj2" fmla="val -1199042"/>
              <a:gd name="adj3" fmla="val 10432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8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6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6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6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6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6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1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2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"/>
                            </p:stCondLst>
                            <p:childTnLst>
                              <p:par>
                                <p:cTn id="14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80"/>
                            </p:stCondLst>
                            <p:childTnLst>
                              <p:par>
                                <p:cTn id="15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1F51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7" grpId="0" animBg="1"/>
      <p:bldP spid="17" grpId="0"/>
      <p:bldP spid="18" grpId="0" animBg="1"/>
      <p:bldP spid="19" grpId="0" animBg="1"/>
      <p:bldP spid="20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Иерархические 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92869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Это списки, значениями элементов которых являются указатели на другие списки (подсписки).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3143248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715008" y="2428868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кругленная соединительная линия 5"/>
          <p:cNvCxnSpPr>
            <a:endCxn id="7" idx="1"/>
          </p:cNvCxnSpPr>
          <p:nvPr/>
        </p:nvCxnSpPr>
        <p:spPr>
          <a:xfrm flipV="1">
            <a:off x="1428728" y="2714620"/>
            <a:ext cx="928694" cy="5715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2357422" y="2428868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3215472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18"/>
          <p:cNvCxnSpPr>
            <a:endCxn id="12" idx="1"/>
          </p:cNvCxnSpPr>
          <p:nvPr/>
        </p:nvCxnSpPr>
        <p:spPr>
          <a:xfrm>
            <a:off x="3643306" y="2714620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143768" y="2428868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7930380" y="2713826"/>
            <a:ext cx="57071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000496" y="2428868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4787108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8"/>
          <p:cNvCxnSpPr/>
          <p:nvPr/>
        </p:nvCxnSpPr>
        <p:spPr>
          <a:xfrm rot="16200000" flipH="1">
            <a:off x="7536677" y="3107529"/>
            <a:ext cx="928694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8"/>
          <p:cNvCxnSpPr/>
          <p:nvPr/>
        </p:nvCxnSpPr>
        <p:spPr>
          <a:xfrm>
            <a:off x="6715140" y="2714620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8"/>
          <p:cNvCxnSpPr>
            <a:endCxn id="5" idx="1"/>
          </p:cNvCxnSpPr>
          <p:nvPr/>
        </p:nvCxnSpPr>
        <p:spPr>
          <a:xfrm>
            <a:off x="5214942" y="2714620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2786844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429918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6001554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6287306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7501752" y="271382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18"/>
          <p:cNvCxnSpPr/>
          <p:nvPr/>
        </p:nvCxnSpPr>
        <p:spPr>
          <a:xfrm rot="5400000">
            <a:off x="6036479" y="3036091"/>
            <a:ext cx="714380" cy="714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18"/>
          <p:cNvCxnSpPr>
            <a:endCxn id="50" idx="1"/>
          </p:cNvCxnSpPr>
          <p:nvPr/>
        </p:nvCxnSpPr>
        <p:spPr>
          <a:xfrm rot="5400000">
            <a:off x="3571868" y="3000372"/>
            <a:ext cx="1571636" cy="1143008"/>
          </a:xfrm>
          <a:prstGeom prst="curvedConnector4">
            <a:avLst>
              <a:gd name="adj1" fmla="val 40909"/>
              <a:gd name="adj2" fmla="val 12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43900" y="257174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NULL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158" y="307181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143768" y="4071942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3786182" y="4071942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rot="5400000">
            <a:off x="4644232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18"/>
          <p:cNvCxnSpPr>
            <a:endCxn id="55" idx="1"/>
          </p:cNvCxnSpPr>
          <p:nvPr/>
        </p:nvCxnSpPr>
        <p:spPr>
          <a:xfrm>
            <a:off x="5072066" y="4357694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5429256" y="4071942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rot="5400000">
            <a:off x="6215868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кругленная соединительная линия 18"/>
          <p:cNvCxnSpPr/>
          <p:nvPr/>
        </p:nvCxnSpPr>
        <p:spPr>
          <a:xfrm>
            <a:off x="8143900" y="4357694"/>
            <a:ext cx="428628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кругленная соединительная линия 18"/>
          <p:cNvCxnSpPr>
            <a:endCxn id="49" idx="1"/>
          </p:cNvCxnSpPr>
          <p:nvPr/>
        </p:nvCxnSpPr>
        <p:spPr>
          <a:xfrm>
            <a:off x="6643702" y="4357694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>
            <a:off x="4215604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5400000">
            <a:off x="5858678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5400000">
            <a:off x="7430314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rot="5400000">
            <a:off x="7716066" y="435690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кругленная соединительная линия 18"/>
          <p:cNvCxnSpPr/>
          <p:nvPr/>
        </p:nvCxnSpPr>
        <p:spPr>
          <a:xfrm rot="5400000">
            <a:off x="2893207" y="3036091"/>
            <a:ext cx="714380" cy="714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571472" y="5286388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 rot="5400000">
            <a:off x="1429522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кругленная соединительная линия 18"/>
          <p:cNvCxnSpPr>
            <a:endCxn id="76" idx="1"/>
          </p:cNvCxnSpPr>
          <p:nvPr/>
        </p:nvCxnSpPr>
        <p:spPr>
          <a:xfrm>
            <a:off x="1857356" y="5572140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214546" y="5286388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rot="5400000">
            <a:off x="3001158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кругленная соединительная линия 18"/>
          <p:cNvCxnSpPr/>
          <p:nvPr/>
        </p:nvCxnSpPr>
        <p:spPr>
          <a:xfrm>
            <a:off x="3428992" y="5572140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5400000">
            <a:off x="1000894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5400000">
            <a:off x="2643968" y="557134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7643834" y="6072206"/>
            <a:ext cx="1214446" cy="571504"/>
          </a:xfrm>
          <a:prstGeom prst="rect">
            <a:avLst/>
          </a:prstGeom>
          <a:noFill/>
          <a:ln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4286248" y="6072206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/>
          <p:cNvCxnSpPr/>
          <p:nvPr/>
        </p:nvCxnSpPr>
        <p:spPr>
          <a:xfrm rot="5400000">
            <a:off x="5144298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кругленная соединительная линия 18"/>
          <p:cNvCxnSpPr>
            <a:endCxn id="98" idx="1"/>
          </p:cNvCxnSpPr>
          <p:nvPr/>
        </p:nvCxnSpPr>
        <p:spPr>
          <a:xfrm>
            <a:off x="5572132" y="6357958"/>
            <a:ext cx="35719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5929322" y="6072206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единительная линия 98"/>
          <p:cNvCxnSpPr/>
          <p:nvPr/>
        </p:nvCxnSpPr>
        <p:spPr>
          <a:xfrm rot="5400000">
            <a:off x="6715934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кругленная соединительная линия 18"/>
          <p:cNvCxnSpPr>
            <a:endCxn id="94" idx="1"/>
          </p:cNvCxnSpPr>
          <p:nvPr/>
        </p:nvCxnSpPr>
        <p:spPr>
          <a:xfrm>
            <a:off x="7143768" y="6357958"/>
            <a:ext cx="500066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rot="5400000">
            <a:off x="4715670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rot="5400000">
            <a:off x="6358744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rot="5400000">
            <a:off x="7930380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rot="5400000">
            <a:off x="8216132" y="635716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кругленная соединительная линия 18"/>
          <p:cNvCxnSpPr>
            <a:endCxn id="73" idx="1"/>
          </p:cNvCxnSpPr>
          <p:nvPr/>
        </p:nvCxnSpPr>
        <p:spPr>
          <a:xfrm rot="10800000" flipV="1">
            <a:off x="571472" y="4357694"/>
            <a:ext cx="4071966" cy="1214446"/>
          </a:xfrm>
          <a:prstGeom prst="curvedConnector3">
            <a:avLst>
              <a:gd name="adj1" fmla="val 10561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кругленная соединительная линия 18"/>
          <p:cNvCxnSpPr>
            <a:endCxn id="95" idx="1"/>
          </p:cNvCxnSpPr>
          <p:nvPr/>
        </p:nvCxnSpPr>
        <p:spPr>
          <a:xfrm rot="10800000" flipV="1">
            <a:off x="4286248" y="4429132"/>
            <a:ext cx="2000264" cy="1928826"/>
          </a:xfrm>
          <a:prstGeom prst="curvedConnector3">
            <a:avLst>
              <a:gd name="adj1" fmla="val 11069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Список</a:t>
            </a:r>
            <a:r>
              <a:rPr lang="ru-RU" sz="2800" dirty="0" smtClean="0"/>
              <a:t> – структура данных, представляющая собой конечную последовательность элементов.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dirty="0" smtClean="0"/>
              <a:t>Элемент списка: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8860" y="3786190"/>
            <a:ext cx="4429156" cy="15716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4429124" y="4572008"/>
            <a:ext cx="1571636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7554" y="43576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42913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Односвязные 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Односвязный список </a:t>
            </a:r>
            <a:r>
              <a:rPr lang="ru-RU" sz="2400" dirty="0" smtClean="0"/>
              <a:t>– это список, у элементов которого существует связь, указывающая на следующий элемент списка ( односторонняя связь).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3786190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3786190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071934" y="3786190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357818" y="3786190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643702" y="3786190"/>
            <a:ext cx="107157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1786712" y="407114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3144034" y="407114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4501356" y="407114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5787240" y="407114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7143768" y="407194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5" idx="1"/>
          </p:cNvCxnSpPr>
          <p:nvPr/>
        </p:nvCxnSpPr>
        <p:spPr>
          <a:xfrm>
            <a:off x="2285984" y="4071942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929190" y="4071942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3643306" y="4071942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215074" y="4071942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7358082" y="4357694"/>
            <a:ext cx="428628" cy="1588"/>
          </a:xfrm>
          <a:prstGeom prst="straightConnector1">
            <a:avLst/>
          </a:prstGeom>
          <a:ln w="19050" cap="rnd"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8662" y="5143512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Голова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7" idx="0"/>
            <a:endCxn id="4" idx="2"/>
          </p:cNvCxnSpPr>
          <p:nvPr/>
        </p:nvCxnSpPr>
        <p:spPr>
          <a:xfrm rot="5400000" flipH="1" flipV="1">
            <a:off x="1227151" y="4477589"/>
            <a:ext cx="785818" cy="546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авая фигурная скобка 31"/>
          <p:cNvSpPr/>
          <p:nvPr/>
        </p:nvSpPr>
        <p:spPr>
          <a:xfrm rot="5400000">
            <a:off x="5036347" y="2107397"/>
            <a:ext cx="357190" cy="5286412"/>
          </a:xfrm>
          <a:prstGeom prst="rightBrace">
            <a:avLst>
              <a:gd name="adj1" fmla="val 8333"/>
              <a:gd name="adj2" fmla="val 51211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786314" y="500063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Хвост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9" grpId="0" animBg="1"/>
      <p:bldP spid="27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списка на 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list 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data;	</a:t>
            </a:r>
            <a:r>
              <a:rPr lang="ru-RU" sz="2400" dirty="0"/>
              <a:t> </a:t>
            </a:r>
            <a:r>
              <a:rPr lang="ru-RU" sz="2400" dirty="0" smtClean="0"/>
              <a:t>        </a:t>
            </a:r>
            <a:r>
              <a:rPr lang="en-US" sz="2400" dirty="0" smtClean="0"/>
              <a:t>//</a:t>
            </a:r>
            <a:r>
              <a:rPr lang="ru-RU" sz="2400" dirty="0" smtClean="0"/>
              <a:t>информационное поле, данные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list *next;</a:t>
            </a:r>
            <a:r>
              <a:rPr lang="ru-RU" sz="2400" dirty="0" smtClean="0"/>
              <a:t> // указатель на следующий элемент списка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};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/* </a:t>
            </a:r>
            <a:r>
              <a:rPr lang="ru-RU" sz="2400" dirty="0" smtClean="0"/>
              <a:t>Описание переменных: </a:t>
            </a:r>
            <a:r>
              <a:rPr lang="en-US" sz="2400" dirty="0" smtClean="0"/>
              <a:t>*/</a:t>
            </a:r>
            <a:endParaRPr lang="ru-RU" sz="2400" dirty="0" smtClean="0"/>
          </a:p>
          <a:p>
            <a:pPr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list *head=NULL; //</a:t>
            </a:r>
            <a:r>
              <a:rPr lang="ru-RU" sz="2400" dirty="0" smtClean="0"/>
              <a:t> - указатель на голову списка</a:t>
            </a:r>
          </a:p>
          <a:p>
            <a:pPr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list </a:t>
            </a:r>
            <a:r>
              <a:rPr lang="ru-RU" sz="2400" dirty="0" smtClean="0"/>
              <a:t> </a:t>
            </a:r>
            <a:r>
              <a:rPr lang="en-US" sz="2400" dirty="0" smtClean="0"/>
              <a:t>*p, *t;</a:t>
            </a:r>
            <a:r>
              <a:rPr lang="ru-RU" sz="2400" dirty="0" smtClean="0"/>
              <a:t>	</a:t>
            </a:r>
            <a:endParaRPr lang="en-US" sz="24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6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80"/>
                            </p:stCondLst>
                            <p:childTnLst>
                              <p:par>
                                <p:cTn id="4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первого элемента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178594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 = (</a:t>
            </a:r>
            <a:r>
              <a:rPr lang="en-US" dirty="0" err="1" smtClean="0"/>
              <a:t>struct</a:t>
            </a:r>
            <a:r>
              <a:rPr lang="en-US" dirty="0" smtClean="0"/>
              <a:t> list*) </a:t>
            </a:r>
            <a:r>
              <a:rPr lang="en-US" dirty="0" err="1" smtClean="0"/>
              <a:t>malloc</a:t>
            </a:r>
            <a:r>
              <a:rPr lang="en-US" dirty="0" smtClean="0"/>
              <a:t>( </a:t>
            </a:r>
            <a:r>
              <a:rPr lang="en-US" dirty="0" err="1" smtClean="0"/>
              <a:t>sizeof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list ) );</a:t>
            </a:r>
          </a:p>
          <a:p>
            <a:pPr>
              <a:buNone/>
            </a:pPr>
            <a:r>
              <a:rPr lang="en-US" dirty="0" smtClean="0"/>
              <a:t>p-&gt;data = 5;</a:t>
            </a:r>
          </a:p>
          <a:p>
            <a:pPr>
              <a:buNone/>
            </a:pPr>
            <a:r>
              <a:rPr lang="en-US" dirty="0" smtClean="0"/>
              <a:t>p-&gt;next = NULL;</a:t>
            </a:r>
          </a:p>
          <a:p>
            <a:pPr>
              <a:buNone/>
            </a:pPr>
            <a:r>
              <a:rPr lang="en-US" dirty="0" smtClean="0"/>
              <a:t>head = p;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4143380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4929198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1472" y="414338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86248" y="407194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5001422" y="449977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3438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43576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14" name="Скругленная соединительная линия 13"/>
          <p:cNvCxnSpPr>
            <a:endCxn id="8" idx="1"/>
          </p:cNvCxnSpPr>
          <p:nvPr/>
        </p:nvCxnSpPr>
        <p:spPr>
          <a:xfrm>
            <a:off x="1643042" y="4286256"/>
            <a:ext cx="2643206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/>
          <p:nvPr/>
        </p:nvCxnSpPr>
        <p:spPr>
          <a:xfrm flipV="1">
            <a:off x="1643042" y="4643446"/>
            <a:ext cx="2643206" cy="4286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2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2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2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4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6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Вставка нового элемента в начало списка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178594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 = (</a:t>
            </a:r>
            <a:r>
              <a:rPr lang="en-US" dirty="0" err="1" smtClean="0"/>
              <a:t>struct</a:t>
            </a:r>
            <a:r>
              <a:rPr lang="en-US" dirty="0" smtClean="0"/>
              <a:t> list*) </a:t>
            </a:r>
            <a:r>
              <a:rPr lang="en-US" dirty="0" err="1" smtClean="0"/>
              <a:t>malloc</a:t>
            </a:r>
            <a:r>
              <a:rPr lang="en-US" dirty="0" smtClean="0"/>
              <a:t>( </a:t>
            </a:r>
            <a:r>
              <a:rPr lang="en-US" dirty="0" err="1" smtClean="0"/>
              <a:t>sizeof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list ) );</a:t>
            </a:r>
          </a:p>
          <a:p>
            <a:pPr>
              <a:buNone/>
            </a:pPr>
            <a:r>
              <a:rPr lang="en-US" dirty="0" smtClean="0"/>
              <a:t>p-&gt;data = </a:t>
            </a:r>
            <a:r>
              <a:rPr lang="ru-RU" dirty="0" smtClean="0"/>
              <a:t>3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p-&gt;next = head;</a:t>
            </a:r>
          </a:p>
          <a:p>
            <a:pPr>
              <a:buNone/>
            </a:pPr>
            <a:r>
              <a:rPr lang="en-US" dirty="0" smtClean="0"/>
              <a:t>head = p;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4143380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5357826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1472" y="414338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2863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00694" y="407194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6215868" y="449977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9322" y="4286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715140" y="43576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/>
          <p:nvPr/>
        </p:nvCxnSpPr>
        <p:spPr>
          <a:xfrm rot="16200000" flipH="1">
            <a:off x="1571604" y="4357694"/>
            <a:ext cx="1285884" cy="1143008"/>
          </a:xfrm>
          <a:prstGeom prst="curvedConnector3">
            <a:avLst>
              <a:gd name="adj1" fmla="val 76311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endCxn id="14" idx="1"/>
          </p:cNvCxnSpPr>
          <p:nvPr/>
        </p:nvCxnSpPr>
        <p:spPr>
          <a:xfrm>
            <a:off x="1428728" y="5500702"/>
            <a:ext cx="1357322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86050" y="528638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3429786" y="571422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3240" y="5500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9" name="Скругленная соединительная линия 18"/>
          <p:cNvCxnSpPr>
            <a:endCxn id="8" idx="1"/>
          </p:cNvCxnSpPr>
          <p:nvPr/>
        </p:nvCxnSpPr>
        <p:spPr>
          <a:xfrm rot="5400000" flipH="1" flipV="1">
            <a:off x="4250529" y="4536289"/>
            <a:ext cx="1285884" cy="1214446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>
            <a:endCxn id="8" idx="1"/>
          </p:cNvCxnSpPr>
          <p:nvPr/>
        </p:nvCxnSpPr>
        <p:spPr>
          <a:xfrm>
            <a:off x="1714480" y="4286256"/>
            <a:ext cx="3786214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2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2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2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2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10" grpId="0"/>
      <p:bldP spid="11" grpId="0"/>
      <p:bldP spid="14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Вставка нового элемента в конец списка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25003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 = (</a:t>
            </a:r>
            <a:r>
              <a:rPr lang="en-US" dirty="0" err="1" smtClean="0"/>
              <a:t>struct</a:t>
            </a:r>
            <a:r>
              <a:rPr lang="en-US" dirty="0" smtClean="0"/>
              <a:t> list*) </a:t>
            </a:r>
            <a:r>
              <a:rPr lang="en-US" dirty="0" err="1" smtClean="0"/>
              <a:t>malloc</a:t>
            </a:r>
            <a:r>
              <a:rPr lang="en-US" dirty="0" smtClean="0"/>
              <a:t>( </a:t>
            </a:r>
            <a:r>
              <a:rPr lang="en-US" dirty="0" err="1" smtClean="0"/>
              <a:t>sizeof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list ) );</a:t>
            </a:r>
          </a:p>
          <a:p>
            <a:pPr>
              <a:buNone/>
            </a:pPr>
            <a:r>
              <a:rPr lang="en-US" dirty="0" smtClean="0"/>
              <a:t>p-&gt;data = </a:t>
            </a:r>
            <a:r>
              <a:rPr lang="ru-RU" dirty="0" smtClean="0"/>
              <a:t>10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p-&gt;next = NULL;</a:t>
            </a:r>
          </a:p>
          <a:p>
            <a:pPr>
              <a:buNone/>
            </a:pPr>
            <a:r>
              <a:rPr lang="en-US" dirty="0" smtClean="0"/>
              <a:t>t = head;</a:t>
            </a:r>
          </a:p>
          <a:p>
            <a:pPr>
              <a:buNone/>
            </a:pPr>
            <a:r>
              <a:rPr lang="en-US" dirty="0" smtClean="0"/>
              <a:t>while (t-&gt;next != NULL)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 = t-&gt;next;</a:t>
            </a:r>
          </a:p>
          <a:p>
            <a:pPr>
              <a:buNone/>
            </a:pPr>
            <a:r>
              <a:rPr lang="en-US" dirty="0" smtClean="0"/>
              <a:t>t-&gt;next = p;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4143380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1472" y="414338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86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407194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6215868" y="449977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9322" y="4286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3" name="Скругленная соединительная линия 12"/>
          <p:cNvCxnSpPr>
            <a:endCxn id="15" idx="1"/>
          </p:cNvCxnSpPr>
          <p:nvPr/>
        </p:nvCxnSpPr>
        <p:spPr>
          <a:xfrm>
            <a:off x="1643042" y="4286256"/>
            <a:ext cx="1000132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>
            <a:off x="1357290" y="5929330"/>
            <a:ext cx="5286412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643174" y="4143380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3358348" y="457121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1802" y="43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8" name="Скругленная соединительная линия 18"/>
          <p:cNvCxnSpPr>
            <a:endCxn id="9" idx="1"/>
          </p:cNvCxnSpPr>
          <p:nvPr/>
        </p:nvCxnSpPr>
        <p:spPr>
          <a:xfrm flipV="1">
            <a:off x="4143372" y="4500570"/>
            <a:ext cx="1357322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643702" y="550070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rot="5400000">
            <a:off x="7216000" y="592853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9454" y="5786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786710" y="578645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23" name="Скругленная соединительная линия 18"/>
          <p:cNvCxnSpPr>
            <a:endCxn id="19" idx="1"/>
          </p:cNvCxnSpPr>
          <p:nvPr/>
        </p:nvCxnSpPr>
        <p:spPr>
          <a:xfrm rot="5400000">
            <a:off x="6215074" y="5000636"/>
            <a:ext cx="1357322" cy="500066"/>
          </a:xfrm>
          <a:prstGeom prst="curvedConnector4">
            <a:avLst>
              <a:gd name="adj1" fmla="val 34211"/>
              <a:gd name="adj2" fmla="val 145714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928662" y="507207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Скругленная соединительная линия 43"/>
          <p:cNvCxnSpPr/>
          <p:nvPr/>
        </p:nvCxnSpPr>
        <p:spPr>
          <a:xfrm flipV="1">
            <a:off x="1285852" y="4714884"/>
            <a:ext cx="4214842" cy="500066"/>
          </a:xfrm>
          <a:prstGeom prst="curvedConnector3">
            <a:avLst>
              <a:gd name="adj1" fmla="val 884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715140" y="43576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27" name="Скругленная соединительная линия 26"/>
          <p:cNvCxnSpPr>
            <a:endCxn id="15" idx="1"/>
          </p:cNvCxnSpPr>
          <p:nvPr/>
        </p:nvCxnSpPr>
        <p:spPr>
          <a:xfrm flipV="1">
            <a:off x="1285852" y="4572008"/>
            <a:ext cx="1357322" cy="6429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2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2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2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2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6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40"/>
                            </p:stCondLst>
                            <p:childTnLst>
                              <p:par>
                                <p:cTn id="9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4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4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1" grpId="0"/>
      <p:bldP spid="15" grpId="0" animBg="1"/>
      <p:bldP spid="17" grpId="0"/>
      <p:bldP spid="19" grpId="0" animBg="1"/>
      <p:bldP spid="21" grpId="0"/>
      <p:bldP spid="22" grpId="0"/>
      <p:bldP spid="43" grpId="0" animBg="1"/>
      <p:bldP spid="49" grpId="0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Вставка нового элемента в середину списка</a:t>
            </a:r>
            <a:endParaRPr lang="ru-RU" sz="2800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250032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 = (</a:t>
            </a:r>
            <a:r>
              <a:rPr lang="en-US" dirty="0" err="1" smtClean="0"/>
              <a:t>struct</a:t>
            </a:r>
            <a:r>
              <a:rPr lang="en-US" dirty="0" smtClean="0"/>
              <a:t> list*) </a:t>
            </a:r>
            <a:r>
              <a:rPr lang="en-US" dirty="0" err="1" smtClean="0"/>
              <a:t>malloc</a:t>
            </a:r>
            <a:r>
              <a:rPr lang="en-US" dirty="0" smtClean="0"/>
              <a:t>( </a:t>
            </a:r>
            <a:r>
              <a:rPr lang="en-US" dirty="0" err="1" smtClean="0"/>
              <a:t>sizeof</a:t>
            </a:r>
            <a:r>
              <a:rPr lang="en-US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list ) );</a:t>
            </a:r>
          </a:p>
          <a:p>
            <a:pPr>
              <a:buNone/>
            </a:pPr>
            <a:r>
              <a:rPr lang="en-US" dirty="0" smtClean="0"/>
              <a:t>p-&gt;data = </a:t>
            </a:r>
            <a:r>
              <a:rPr lang="ru-RU" dirty="0" smtClean="0"/>
              <a:t>4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t = head;</a:t>
            </a:r>
          </a:p>
          <a:p>
            <a:pPr>
              <a:buNone/>
            </a:pPr>
            <a:r>
              <a:rPr lang="en-US" dirty="0" smtClean="0"/>
              <a:t>while (t-&gt;next </a:t>
            </a:r>
            <a:r>
              <a:rPr lang="ru-RU" dirty="0" smtClean="0"/>
              <a:t>-</a:t>
            </a:r>
            <a:r>
              <a:rPr lang="en-US" dirty="0" smtClean="0"/>
              <a:t>&gt;data != 5) </a:t>
            </a:r>
            <a:r>
              <a:rPr lang="ru-RU" dirty="0" smtClean="0"/>
              <a:t>  </a:t>
            </a:r>
            <a:r>
              <a:rPr lang="en-US" dirty="0" smtClean="0"/>
              <a:t>//</a:t>
            </a:r>
            <a:r>
              <a:rPr lang="ru-RU" sz="2900" dirty="0" smtClean="0">
                <a:solidFill>
                  <a:srgbClr val="FF0000"/>
                </a:solidFill>
              </a:rPr>
              <a:t>вставка перед элементом с заданным свойством</a:t>
            </a:r>
            <a:endParaRPr lang="en-US" sz="2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 = t-&gt;next;</a:t>
            </a:r>
          </a:p>
          <a:p>
            <a:pPr>
              <a:buNone/>
            </a:pPr>
            <a:r>
              <a:rPr lang="en-US" dirty="0" smtClean="0"/>
              <a:t>p-&gt;next = t-&gt;next;</a:t>
            </a:r>
          </a:p>
          <a:p>
            <a:pPr>
              <a:buNone/>
            </a:pPr>
            <a:r>
              <a:rPr lang="en-US" dirty="0" smtClean="0"/>
              <a:t>t-&gt;next = p;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3857628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1472" y="378619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86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29256" y="3786190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6215868" y="4214024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57884" y="4071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endCxn id="14" idx="1"/>
          </p:cNvCxnSpPr>
          <p:nvPr/>
        </p:nvCxnSpPr>
        <p:spPr>
          <a:xfrm>
            <a:off x="1714480" y="4000504"/>
            <a:ext cx="1000132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/>
          <p:nvPr/>
        </p:nvCxnSpPr>
        <p:spPr>
          <a:xfrm>
            <a:off x="1357290" y="5929330"/>
            <a:ext cx="2286016" cy="2143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14612" y="385762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3358348" y="428546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1802" y="40719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7" name="Скругленная соединительная линия 18"/>
          <p:cNvCxnSpPr>
            <a:endCxn id="31" idx="1"/>
          </p:cNvCxnSpPr>
          <p:nvPr/>
        </p:nvCxnSpPr>
        <p:spPr>
          <a:xfrm rot="5400000">
            <a:off x="3107521" y="4822041"/>
            <a:ext cx="1643074" cy="571504"/>
          </a:xfrm>
          <a:prstGeom prst="curvedConnector4">
            <a:avLst>
              <a:gd name="adj1" fmla="val 36957"/>
              <a:gd name="adj2" fmla="val 14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929454" y="528638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7501752" y="571422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58082" y="55007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143900" y="55721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22" name="Скругленная соединительная линия 18"/>
          <p:cNvCxnSpPr>
            <a:endCxn id="18" idx="1"/>
          </p:cNvCxnSpPr>
          <p:nvPr/>
        </p:nvCxnSpPr>
        <p:spPr>
          <a:xfrm rot="5400000">
            <a:off x="6250793" y="4893479"/>
            <a:ext cx="1500198" cy="142876"/>
          </a:xfrm>
          <a:prstGeom prst="curvedConnector4">
            <a:avLst>
              <a:gd name="adj1" fmla="val 35714"/>
              <a:gd name="adj2" fmla="val 259999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928662" y="507207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кругленная соединительная линия 23"/>
          <p:cNvCxnSpPr/>
          <p:nvPr/>
        </p:nvCxnSpPr>
        <p:spPr>
          <a:xfrm flipV="1">
            <a:off x="1285852" y="4500570"/>
            <a:ext cx="1428760" cy="71438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643306" y="550070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rot="5400000">
            <a:off x="4429918" y="592853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кругленная соединительная линия 18"/>
          <p:cNvCxnSpPr>
            <a:endCxn id="9" idx="1"/>
          </p:cNvCxnSpPr>
          <p:nvPr/>
        </p:nvCxnSpPr>
        <p:spPr>
          <a:xfrm rot="5400000" flipH="1" flipV="1">
            <a:off x="4429124" y="5000636"/>
            <a:ext cx="1785950" cy="214314"/>
          </a:xfrm>
          <a:prstGeom prst="curved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71934" y="5715016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8" name="Скругленная соединительная линия 47"/>
          <p:cNvCxnSpPr>
            <a:endCxn id="9" idx="1"/>
          </p:cNvCxnSpPr>
          <p:nvPr/>
        </p:nvCxnSpPr>
        <p:spPr>
          <a:xfrm flipV="1">
            <a:off x="4214810" y="4214818"/>
            <a:ext cx="1214446" cy="714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2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2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2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2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2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"/>
                            </p:stCondLst>
                            <p:childTnLst>
                              <p:par>
                                <p:cTn id="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4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1" grpId="0"/>
      <p:bldP spid="14" grpId="0" animBg="1"/>
      <p:bldP spid="16" grpId="0"/>
      <p:bldP spid="18" grpId="0" animBg="1"/>
      <p:bldP spid="20" grpId="0"/>
      <p:bldP spid="21" grpId="0"/>
      <p:bldP spid="23" grpId="0" animBg="1"/>
      <p:bldP spid="25" grpId="0"/>
      <p:bldP spid="31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Удаление элемента из списка</a:t>
            </a:r>
            <a:endParaRPr lang="ru-RU" sz="2800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500034" y="1071547"/>
            <a:ext cx="8229600" cy="23574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 = head;</a:t>
            </a:r>
          </a:p>
          <a:p>
            <a:pPr>
              <a:buNone/>
            </a:pPr>
            <a:r>
              <a:rPr lang="en-US" dirty="0" smtClean="0"/>
              <a:t>while (t-&gt;next </a:t>
            </a:r>
            <a:r>
              <a:rPr lang="ru-RU" dirty="0" smtClean="0"/>
              <a:t>-</a:t>
            </a:r>
            <a:r>
              <a:rPr lang="en-US" dirty="0" smtClean="0"/>
              <a:t>&gt;data != 5)</a:t>
            </a:r>
            <a:endParaRPr lang="en-US" sz="29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t = t-&gt;next;</a:t>
            </a:r>
          </a:p>
          <a:p>
            <a:pPr>
              <a:buNone/>
            </a:pPr>
            <a:r>
              <a:rPr lang="en-US" dirty="0" smtClean="0"/>
              <a:t>p</a:t>
            </a:r>
            <a:r>
              <a:rPr lang="ru-RU" dirty="0" smtClean="0"/>
              <a:t> </a:t>
            </a:r>
            <a:r>
              <a:rPr lang="en-US" dirty="0" smtClean="0"/>
              <a:t>= t-&gt;next;</a:t>
            </a:r>
          </a:p>
          <a:p>
            <a:pPr>
              <a:buNone/>
            </a:pPr>
            <a:r>
              <a:rPr lang="en-US" dirty="0" smtClean="0"/>
              <a:t>t-&gt;next = p-&gt;next;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free(p);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3857628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578645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7158" y="3786190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5786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29256" y="3786190"/>
            <a:ext cx="1928826" cy="857256"/>
          </a:xfrm>
          <a:prstGeom prst="rect">
            <a:avLst/>
          </a:prstGeom>
          <a:noFill/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6215868" y="4214024"/>
            <a:ext cx="857256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57884" y="4071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endCxn id="14" idx="1"/>
          </p:cNvCxnSpPr>
          <p:nvPr/>
        </p:nvCxnSpPr>
        <p:spPr>
          <a:xfrm>
            <a:off x="1357290" y="4000504"/>
            <a:ext cx="1357322" cy="2857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endCxn id="9" idx="1"/>
          </p:cNvCxnSpPr>
          <p:nvPr/>
        </p:nvCxnSpPr>
        <p:spPr>
          <a:xfrm flipV="1">
            <a:off x="1357290" y="4214818"/>
            <a:ext cx="4071966" cy="17145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14612" y="385762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3358348" y="428546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1802" y="40719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7" name="Скругленная соединительная линия 18"/>
          <p:cNvCxnSpPr>
            <a:endCxn id="26" idx="1"/>
          </p:cNvCxnSpPr>
          <p:nvPr/>
        </p:nvCxnSpPr>
        <p:spPr>
          <a:xfrm rot="5400000">
            <a:off x="3107521" y="4822041"/>
            <a:ext cx="1643074" cy="571504"/>
          </a:xfrm>
          <a:prstGeom prst="curvedConnector4">
            <a:avLst>
              <a:gd name="adj1" fmla="val 36957"/>
              <a:gd name="adj2" fmla="val 14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929454" y="528638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7501752" y="571422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58082" y="55007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143900" y="55721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22" name="Скругленная соединительная линия 18"/>
          <p:cNvCxnSpPr>
            <a:endCxn id="18" idx="1"/>
          </p:cNvCxnSpPr>
          <p:nvPr/>
        </p:nvCxnSpPr>
        <p:spPr>
          <a:xfrm rot="5400000">
            <a:off x="6250793" y="4893479"/>
            <a:ext cx="1500198" cy="142876"/>
          </a:xfrm>
          <a:prstGeom prst="curvedConnector4">
            <a:avLst>
              <a:gd name="adj1" fmla="val 35714"/>
              <a:gd name="adj2" fmla="val 259999"/>
            </a:avLst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000100" y="5072074"/>
            <a:ext cx="714380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кругленная соединительная линия 23"/>
          <p:cNvCxnSpPr/>
          <p:nvPr/>
        </p:nvCxnSpPr>
        <p:spPr>
          <a:xfrm>
            <a:off x="1357290" y="5214950"/>
            <a:ext cx="2286016" cy="8572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910" y="50720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643306" y="5500702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5400000">
            <a:off x="4429918" y="5928536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18"/>
          <p:cNvCxnSpPr/>
          <p:nvPr/>
        </p:nvCxnSpPr>
        <p:spPr>
          <a:xfrm flipV="1">
            <a:off x="5214942" y="5857892"/>
            <a:ext cx="1714512" cy="1428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1934" y="5715016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30" name="Скругленная соединительная линия 29"/>
          <p:cNvCxnSpPr>
            <a:endCxn id="9" idx="1"/>
          </p:cNvCxnSpPr>
          <p:nvPr/>
        </p:nvCxnSpPr>
        <p:spPr>
          <a:xfrm rot="5400000" flipH="1" flipV="1">
            <a:off x="4464843" y="4964917"/>
            <a:ext cx="1714512" cy="214314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endCxn id="14" idx="1"/>
          </p:cNvCxnSpPr>
          <p:nvPr/>
        </p:nvCxnSpPr>
        <p:spPr>
          <a:xfrm flipV="1">
            <a:off x="1428728" y="4286256"/>
            <a:ext cx="1285884" cy="9286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60"/>
                            </p:stCondLst>
                            <p:childTnLst>
                              <p:par>
                                <p:cTn id="6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4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4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8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6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6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9" grpId="1" animBg="1"/>
      <p:bldP spid="11" grpId="0"/>
      <p:bldP spid="11" grpId="1"/>
      <p:bldP spid="14" grpId="0" animBg="1"/>
      <p:bldP spid="16" grpId="0"/>
      <p:bldP spid="18" grpId="0" animBg="1"/>
      <p:bldP spid="20" grpId="0"/>
      <p:bldP spid="21" grpId="0"/>
      <p:bldP spid="23" grpId="0" animBg="1"/>
      <p:bldP spid="25" grpId="0"/>
      <p:bldP spid="26" grpId="0" animBg="1"/>
      <p:bldP spid="2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464</Words>
  <Application>Microsoft Office PowerPoint</Application>
  <PresentationFormat>Экран (4:3)</PresentationFormat>
  <Paragraphs>131</Paragraphs>
  <Slides>14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Списки</vt:lpstr>
      <vt:lpstr>Определения</vt:lpstr>
      <vt:lpstr>Односвязные списки</vt:lpstr>
      <vt:lpstr>Описание списка на Си</vt:lpstr>
      <vt:lpstr>Создание первого элемента списка</vt:lpstr>
      <vt:lpstr>Вставка нового элемента в начало списка</vt:lpstr>
      <vt:lpstr>Вставка нового элемента в конец списка</vt:lpstr>
      <vt:lpstr>Вставка нового элемента в середину списка</vt:lpstr>
      <vt:lpstr>Удаление элемента из списка</vt:lpstr>
      <vt:lpstr>Лабораторная работа</vt:lpstr>
      <vt:lpstr>Циклические списки</vt:lpstr>
      <vt:lpstr>Двусвязные списки</vt:lpstr>
      <vt:lpstr>Удаление элемента из двусвязного списка</vt:lpstr>
      <vt:lpstr>Иерархические списки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nest</dc:creator>
  <cp:lastModifiedBy>Admin</cp:lastModifiedBy>
  <cp:revision>108</cp:revision>
  <dcterms:created xsi:type="dcterms:W3CDTF">2009-09-16T13:14:48Z</dcterms:created>
  <dcterms:modified xsi:type="dcterms:W3CDTF">2009-09-20T16:27:34Z</dcterms:modified>
</cp:coreProperties>
</file>