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6DD76-643B-4296-BA26-9DE7614D1D5B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BE831-22CF-4B53-A94C-2DD4081891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 </a:t>
            </a:r>
            <a:r>
              <a:rPr lang="ru-RU" dirty="0" err="1" smtClean="0"/>
              <a:t>п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BE831-22CF-4B53-A94C-2DD40818915C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BE831-22CF-4B53-A94C-2DD40818915C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C459-70CB-467A-AF1F-32381B9FA936}" type="datetimeFigureOut">
              <a:rPr lang="ru-RU" smtClean="0"/>
              <a:pPr/>
              <a:t>11.10.2009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CCBC-5CDD-4B08-8B6B-F07926DD9EF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Представление дерева списком прямых предков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928670"/>
            <a:ext cx="8229600" cy="105408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Составляется список прямых  </a:t>
            </a:r>
            <a:r>
              <a:rPr lang="ru-RU" dirty="0"/>
              <a:t>предков  </a:t>
            </a:r>
            <a:r>
              <a:rPr lang="ru-RU" dirty="0" smtClean="0"/>
              <a:t>для вершин  дерева </a:t>
            </a:r>
            <a:r>
              <a:rPr lang="en-US" dirty="0" smtClean="0"/>
              <a:t>c </a:t>
            </a:r>
            <a:r>
              <a:rPr lang="ru-RU" dirty="0" smtClean="0"/>
              <a:t>номерами 1</a:t>
            </a:r>
            <a:r>
              <a:rPr lang="ru-RU" dirty="0"/>
              <a:t>, 2,  ...,  </a:t>
            </a:r>
            <a:r>
              <a:rPr lang="en-US" i="1" dirty="0" smtClean="0"/>
              <a:t>n</a:t>
            </a:r>
            <a:r>
              <a:rPr lang="ru-RU" i="1" dirty="0" smtClean="0"/>
              <a:t>  </a:t>
            </a:r>
            <a:r>
              <a:rPr lang="ru-RU" dirty="0" smtClean="0"/>
              <a:t>(именно  </a:t>
            </a:r>
            <a:r>
              <a:rPr lang="ru-RU" dirty="0"/>
              <a:t>в   </a:t>
            </a:r>
            <a:r>
              <a:rPr lang="ru-RU" dirty="0" smtClean="0"/>
              <a:t>этом порядке). </a:t>
            </a:r>
            <a:r>
              <a:rPr lang="ru-RU" dirty="0"/>
              <a:t>Чтобы опознать корень, будем  считать,   что  его  </a:t>
            </a:r>
            <a:r>
              <a:rPr lang="ru-RU" dirty="0" smtClean="0"/>
              <a:t>предок—это </a:t>
            </a:r>
            <a:r>
              <a:rPr lang="ru-RU" dirty="0"/>
              <a:t>0.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929058" y="185736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5357818" y="264318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2500298" y="264318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3286116" y="385762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4857752" y="385762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6215074" y="385762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4214810" y="507207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2714612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5000628" y="507207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1857356" y="378619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219910" y="1850338"/>
            <a:ext cx="358985" cy="122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713081" y="1987983"/>
            <a:ext cx="432218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2868322" y="3189800"/>
            <a:ext cx="787613" cy="54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4880843" y="3296957"/>
            <a:ext cx="787613" cy="33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761561" y="3154081"/>
            <a:ext cx="787613" cy="61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2857489" y="4427337"/>
            <a:ext cx="644737" cy="35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4321968" y="4463056"/>
            <a:ext cx="787613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4839892" y="4625586"/>
            <a:ext cx="71438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2005464" y="3207660"/>
            <a:ext cx="716175" cy="44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71934" y="18573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1</a:t>
            </a:r>
            <a:endParaRPr lang="ru-RU" sz="24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43174" y="271462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2</a:t>
            </a:r>
            <a:endParaRPr lang="ru-RU" sz="24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00694" y="26431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6</a:t>
            </a:r>
            <a:endParaRPr lang="ru-RU" sz="2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57554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4</a:t>
            </a:r>
            <a:endParaRPr lang="ru-RU" sz="24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929190" y="38576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7</a:t>
            </a:r>
            <a:endParaRPr lang="ru-RU" sz="2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286512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8</a:t>
            </a:r>
            <a:endParaRPr lang="ru-RU" sz="24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57488" y="500063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5</a:t>
            </a:r>
            <a:endParaRPr lang="ru-RU" sz="2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86248" y="50720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9</a:t>
            </a:r>
            <a:endParaRPr lang="ru-RU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00628" y="50720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10</a:t>
            </a:r>
            <a:endParaRPr lang="ru-RU" sz="2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28794" y="378619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3</a:t>
            </a:r>
            <a:endParaRPr lang="ru-RU" sz="2400" b="1" i="1" dirty="0"/>
          </a:p>
        </p:txBody>
      </p:sp>
      <p:sp>
        <p:nvSpPr>
          <p:cNvPr id="33" name="Овал 32"/>
          <p:cNvSpPr/>
          <p:nvPr/>
        </p:nvSpPr>
        <p:spPr>
          <a:xfrm>
            <a:off x="5786446" y="500063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5320304" y="4248741"/>
            <a:ext cx="716175" cy="78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57884" y="5000636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11</a:t>
            </a:r>
            <a:endParaRPr lang="ru-RU" sz="24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14744" y="6000768"/>
            <a:ext cx="301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0 1 2 2 4 1 6 6 7 7 7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Дерево двоичного поиска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Определение</a:t>
            </a:r>
            <a:r>
              <a:rPr lang="ru-RU" dirty="0" smtClean="0"/>
              <a:t>. </a:t>
            </a:r>
            <a:r>
              <a:rPr lang="ru-RU" dirty="0" smtClean="0">
                <a:solidFill>
                  <a:srgbClr val="FF0000"/>
                </a:solidFill>
              </a:rPr>
              <a:t>Деревом двоичного поиска </a:t>
            </a:r>
            <a:r>
              <a:rPr lang="ru-RU" dirty="0" smtClean="0"/>
              <a:t>для множества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называется помеченное двоичное дерево, каждый узел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которого помечен элементом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</a:t>
            </a:r>
            <a:r>
              <a:rPr lang="en-US" i="1" dirty="0" smtClean="0">
                <a:sym typeface="Symbol"/>
              </a:rPr>
              <a:t>S </a:t>
            </a:r>
            <a:r>
              <a:rPr lang="ru-RU" dirty="0" smtClean="0">
                <a:sym typeface="Symbol"/>
              </a:rPr>
              <a:t>так, что</a:t>
            </a:r>
          </a:p>
          <a:p>
            <a:pPr marL="514350" indent="-514350">
              <a:buAutoNum type="arabicParenR"/>
            </a:pP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&lt;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ru-RU" dirty="0" smtClean="0"/>
              <a:t>для каждого узла </a:t>
            </a:r>
            <a:r>
              <a:rPr lang="en-US" i="1" dirty="0" smtClean="0"/>
              <a:t>u</a:t>
            </a:r>
            <a:r>
              <a:rPr lang="en-US" dirty="0"/>
              <a:t> </a:t>
            </a:r>
            <a:r>
              <a:rPr lang="ru-RU" dirty="0" smtClean="0"/>
              <a:t>из левого поддерева узла </a:t>
            </a:r>
            <a:r>
              <a:rPr lang="en-US" i="1" dirty="0" smtClean="0"/>
              <a:t>v, 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w</a:t>
            </a:r>
            <a:r>
              <a:rPr lang="en-US" dirty="0" smtClean="0"/>
              <a:t>) &gt;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ru-RU" dirty="0" smtClean="0"/>
              <a:t>для каждого узла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ru-RU" dirty="0" smtClean="0"/>
              <a:t>из правого поддерева узла </a:t>
            </a:r>
            <a:r>
              <a:rPr lang="en-US" i="1" dirty="0" smtClean="0"/>
              <a:t>v, </a:t>
            </a:r>
            <a:endParaRPr lang="ru-RU" i="1" dirty="0" smtClean="0"/>
          </a:p>
          <a:p>
            <a:pPr marL="514350" indent="-514350">
              <a:buFont typeface="Arial" pitchFamily="34" charset="0"/>
              <a:buAutoNum type="arabicParenR"/>
            </a:pPr>
            <a:r>
              <a:rPr lang="ru-RU" dirty="0" smtClean="0"/>
              <a:t>для любого элемента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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существует единственный узел </a:t>
            </a:r>
            <a:r>
              <a:rPr lang="en-US" i="1" dirty="0" smtClean="0">
                <a:sym typeface="Symbol"/>
              </a:rPr>
              <a:t>v </a:t>
            </a:r>
            <a:r>
              <a:rPr lang="ru-RU" i="1" dirty="0" smtClean="0">
                <a:sym typeface="Symbol"/>
              </a:rPr>
              <a:t>, </a:t>
            </a:r>
            <a:r>
              <a:rPr lang="ru-RU" dirty="0" smtClean="0">
                <a:sym typeface="Symbol"/>
              </a:rPr>
              <a:t>такой что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Дерево двоичного поиска.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68579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Пусть </a:t>
            </a:r>
            <a:r>
              <a:rPr lang="en-US" dirty="0" smtClean="0"/>
              <a:t>S = {1, 2, 3, 4, 5, 6, 7, 8, 9, 10}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643306" y="178592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857752" y="264318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571736" y="257174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071802" y="371475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14810" y="400050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500694" y="400050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500430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285984" y="492919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857752" y="500063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572132" y="600076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112753" y="1957495"/>
            <a:ext cx="358985" cy="86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284453" y="2059421"/>
            <a:ext cx="503656" cy="81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2832603" y="3225519"/>
            <a:ext cx="716175" cy="26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4237901" y="3296957"/>
            <a:ext cx="930489" cy="47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082900" y="3332676"/>
            <a:ext cx="930489" cy="40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2464580" y="4248742"/>
            <a:ext cx="787613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 rot="16200000" flipH="1">
            <a:off x="3248602" y="4391617"/>
            <a:ext cx="787613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0"/>
          </p:cNvCxnSpPr>
          <p:nvPr/>
        </p:nvCxnSpPr>
        <p:spPr>
          <a:xfrm rot="5400000">
            <a:off x="5072067" y="4498775"/>
            <a:ext cx="573299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 rot="16200000" flipH="1">
            <a:off x="5315073" y="5457956"/>
            <a:ext cx="573299" cy="51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86182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14612" y="264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00628" y="271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43240" y="3714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86248" y="4071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72132" y="40719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57422" y="5000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43306" y="5000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929190" y="5072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6072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51115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Алгоритм просмотра дерева двоичного поиска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Вход: </a:t>
            </a:r>
            <a:r>
              <a:rPr lang="ru-RU" dirty="0"/>
              <a:t>	</a:t>
            </a:r>
            <a:r>
              <a:rPr lang="ru-RU" dirty="0" smtClean="0"/>
              <a:t>Дерево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ru-RU" dirty="0" smtClean="0"/>
              <a:t>двоичного поиска для множества 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ru-RU" dirty="0" smtClean="0"/>
              <a:t>элемент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Выход: 	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en-US" i="1" dirty="0" err="1" smtClean="0"/>
              <a:t>a</a:t>
            </a:r>
            <a:r>
              <a:rPr lang="en-US" dirty="0" err="1" smtClean="0">
                <a:sym typeface="Symbol"/>
              </a:rPr>
              <a:t></a:t>
            </a:r>
            <a:r>
              <a:rPr lang="en-US" i="1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false</a:t>
            </a:r>
            <a:r>
              <a:rPr lang="en-US" dirty="0" smtClean="0">
                <a:sym typeface="Symbol"/>
              </a:rPr>
              <a:t> - </a:t>
            </a:r>
            <a:r>
              <a:rPr lang="ru-RU" dirty="0" smtClean="0">
                <a:sym typeface="Symbol"/>
              </a:rPr>
              <a:t> в противном случае.</a:t>
            </a:r>
          </a:p>
          <a:p>
            <a:pPr>
              <a:buNone/>
            </a:pPr>
            <a:r>
              <a:rPr lang="ru-RU" dirty="0" smtClean="0">
                <a:sym typeface="Symbol"/>
              </a:rPr>
              <a:t>Метод:  Если </a:t>
            </a:r>
            <a:r>
              <a:rPr lang="en-US" i="1" dirty="0" smtClean="0">
                <a:sym typeface="Symbol"/>
              </a:rPr>
              <a:t>T </a:t>
            </a:r>
            <a:r>
              <a:rPr lang="en-US" dirty="0" smtClean="0">
                <a:sym typeface="Symbol"/>
              </a:rPr>
              <a:t>= , </a:t>
            </a:r>
            <a:r>
              <a:rPr lang="ru-RU" dirty="0" smtClean="0">
                <a:sym typeface="Symbol"/>
              </a:rPr>
              <a:t> то выдать </a:t>
            </a:r>
            <a:r>
              <a:rPr lang="en-US" i="1" dirty="0" smtClean="0">
                <a:sym typeface="Symbol"/>
              </a:rPr>
              <a:t>false,  </a:t>
            </a:r>
            <a:r>
              <a:rPr lang="ru-RU" dirty="0" smtClean="0">
                <a:sym typeface="Symbol"/>
              </a:rPr>
              <a:t>иначе выдать ПОИСК 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), </a:t>
            </a:r>
            <a:r>
              <a:rPr lang="ru-RU" dirty="0" smtClean="0">
                <a:sym typeface="Symbol"/>
              </a:rPr>
              <a:t>где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– </a:t>
            </a:r>
            <a:r>
              <a:rPr lang="ru-RU" dirty="0" smtClean="0">
                <a:sym typeface="Symbol"/>
              </a:rPr>
              <a:t>корень дерева </a:t>
            </a:r>
            <a:r>
              <a:rPr lang="en-US" i="1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.</a:t>
            </a:r>
          </a:p>
          <a:p>
            <a:pPr>
              <a:buNone/>
            </a:pPr>
            <a:endParaRPr lang="ru-RU" dirty="0" smtClean="0">
              <a:sym typeface="Symbol"/>
            </a:endParaRPr>
          </a:p>
          <a:p>
            <a:pPr>
              <a:buNone/>
            </a:pPr>
            <a:r>
              <a:rPr lang="ru-RU" dirty="0" smtClean="0">
                <a:sym typeface="Symbol"/>
              </a:rPr>
              <a:t>функция ПОИСК 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) : </a:t>
            </a:r>
            <a:r>
              <a:rPr lang="en-US" i="1" dirty="0" err="1" smtClean="0">
                <a:sym typeface="Symbol"/>
              </a:rPr>
              <a:t>boolean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{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ru-RU" dirty="0" smtClean="0">
                <a:sym typeface="Symbol"/>
              </a:rPr>
              <a:t>если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=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) </a:t>
            </a:r>
            <a:r>
              <a:rPr lang="ru-RU" dirty="0" smtClean="0">
                <a:sym typeface="Symbol"/>
              </a:rPr>
              <a:t>то выдать </a:t>
            </a:r>
            <a:r>
              <a:rPr lang="en-US" i="1" dirty="0" smtClean="0">
                <a:sym typeface="Symbol"/>
              </a:rPr>
              <a:t>true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ru-RU" dirty="0" smtClean="0">
                <a:sym typeface="Symbol"/>
              </a:rPr>
              <a:t>иначе </a:t>
            </a:r>
          </a:p>
          <a:p>
            <a:pPr>
              <a:buNone/>
            </a:pPr>
            <a:r>
              <a:rPr lang="ru-RU" dirty="0">
                <a:sym typeface="Symbol"/>
              </a:rPr>
              <a:t>	</a:t>
            </a:r>
            <a:r>
              <a:rPr lang="ru-RU" dirty="0" smtClean="0">
                <a:sym typeface="Symbol"/>
              </a:rPr>
              <a:t>	если </a:t>
            </a:r>
            <a:r>
              <a:rPr lang="en-US" i="1" dirty="0" smtClean="0">
                <a:sym typeface="Symbol"/>
              </a:rPr>
              <a:t>a</a:t>
            </a:r>
            <a:r>
              <a:rPr lang="ru-RU" i="1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&lt;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)  </a:t>
            </a:r>
            <a:r>
              <a:rPr lang="ru-RU" dirty="0" smtClean="0">
                <a:sym typeface="Symbol"/>
              </a:rPr>
              <a:t>то</a:t>
            </a:r>
          </a:p>
          <a:p>
            <a:pPr>
              <a:buNone/>
            </a:pPr>
            <a:r>
              <a:rPr lang="ru-RU" dirty="0">
                <a:sym typeface="Symbol"/>
              </a:rPr>
              <a:t>	</a:t>
            </a:r>
            <a:r>
              <a:rPr lang="ru-RU" dirty="0" smtClean="0">
                <a:sym typeface="Symbol"/>
              </a:rPr>
              <a:t>		если </a:t>
            </a:r>
            <a:r>
              <a:rPr lang="en-US" i="1" dirty="0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имеет левого сына </a:t>
            </a:r>
            <a:r>
              <a:rPr lang="en-US" i="1" dirty="0" smtClean="0">
                <a:sym typeface="Symbol"/>
              </a:rPr>
              <a:t>w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		</a:t>
            </a:r>
            <a:r>
              <a:rPr lang="ru-RU" dirty="0" smtClean="0">
                <a:sym typeface="Symbol"/>
              </a:rPr>
              <a:t>то выдать ПОИСК 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w</a:t>
            </a:r>
            <a:r>
              <a:rPr lang="en-US" dirty="0" smtClean="0">
                <a:sym typeface="Symbol"/>
              </a:rPr>
              <a:t>)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		</a:t>
            </a:r>
            <a:r>
              <a:rPr lang="ru-RU" dirty="0" smtClean="0">
                <a:sym typeface="Symbol"/>
              </a:rPr>
              <a:t>иначе выдать </a:t>
            </a:r>
            <a:r>
              <a:rPr lang="en-US" i="1" dirty="0" smtClean="0">
                <a:sym typeface="Symbol"/>
              </a:rPr>
              <a:t>false</a:t>
            </a:r>
            <a:r>
              <a:rPr lang="en-US" dirty="0" smtClean="0">
                <a:sym typeface="Symbol"/>
              </a:rPr>
              <a:t>;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	</a:t>
            </a:r>
            <a:r>
              <a:rPr lang="ru-RU" dirty="0" smtClean="0">
                <a:sym typeface="Symbol"/>
              </a:rPr>
              <a:t>иначе </a:t>
            </a:r>
          </a:p>
          <a:p>
            <a:pPr>
              <a:buNone/>
            </a:pPr>
            <a:r>
              <a:rPr lang="ru-RU" dirty="0" smtClean="0">
                <a:sym typeface="Symbol"/>
              </a:rPr>
              <a:t>			если </a:t>
            </a:r>
            <a:r>
              <a:rPr lang="en-US" i="1" dirty="0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имеет правого сына </a:t>
            </a:r>
            <a:r>
              <a:rPr lang="en-US" i="1" dirty="0" smtClean="0">
                <a:sym typeface="Symbol"/>
              </a:rPr>
              <a:t>w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</a:t>
            </a:r>
            <a:r>
              <a:rPr lang="ru-RU" dirty="0" smtClean="0">
                <a:sym typeface="Symbol"/>
              </a:rPr>
              <a:t>то выдать ПОИСК 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w</a:t>
            </a:r>
            <a:r>
              <a:rPr lang="en-US" dirty="0" smtClean="0">
                <a:sym typeface="Symbol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</a:t>
            </a:r>
            <a:r>
              <a:rPr lang="ru-RU" dirty="0" smtClean="0">
                <a:sym typeface="Symbol"/>
              </a:rPr>
              <a:t>иначе выдать </a:t>
            </a:r>
            <a:r>
              <a:rPr lang="en-US" i="1" dirty="0" smtClean="0">
                <a:sym typeface="Symbol"/>
              </a:rPr>
              <a:t>false</a:t>
            </a:r>
            <a:r>
              <a:rPr lang="en-US" dirty="0" smtClean="0">
                <a:sym typeface="Symbol"/>
              </a:rPr>
              <a:t>;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Лабораторная работа: </a:t>
            </a:r>
            <a:br>
              <a:rPr lang="ru-RU" sz="3600" dirty="0" smtClean="0"/>
            </a:br>
            <a:r>
              <a:rPr lang="ru-RU" sz="3600" dirty="0" smtClean="0"/>
              <a:t>построение дерева двоичного поиска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 smtClean="0"/>
              <a:t>Вход</a:t>
            </a:r>
            <a:r>
              <a:rPr lang="ru-RU" dirty="0" smtClean="0"/>
              <a:t>: последовательность слов произвольной длины (либо с клавиатуры, либо из файла)</a:t>
            </a:r>
          </a:p>
          <a:p>
            <a:pPr>
              <a:buNone/>
            </a:pPr>
            <a:r>
              <a:rPr lang="ru-RU" i="1" dirty="0" smtClean="0"/>
              <a:t>Выход</a:t>
            </a:r>
            <a:r>
              <a:rPr lang="ru-RU" dirty="0" smtClean="0"/>
              <a:t>: введенные слова выдаются в лексикографическом порядке (на экран или в файл)</a:t>
            </a:r>
          </a:p>
          <a:p>
            <a:pPr>
              <a:buNone/>
            </a:pPr>
            <a:r>
              <a:rPr lang="ru-RU" i="1" dirty="0" smtClean="0"/>
              <a:t>Метод</a:t>
            </a:r>
            <a:r>
              <a:rPr lang="ru-RU" dirty="0" smtClean="0"/>
              <a:t>: каждое вновь  введенное слово помещается в вершину дерева двоичного поиска. После окончания ввода дерево обходится в инфиксном порядке и слова распечатываются.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Реализация бинарных деревьев на Си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node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char *word;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*left;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 right;</a:t>
            </a:r>
          </a:p>
          <a:p>
            <a:pPr>
              <a:buNone/>
            </a:pPr>
            <a:r>
              <a:rPr lang="en-US" dirty="0" smtClean="0"/>
              <a:t>} tree;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void </a:t>
            </a:r>
            <a:r>
              <a:rPr lang="en-US" dirty="0" err="1" smtClean="0"/>
              <a:t>print_tree</a:t>
            </a:r>
            <a:r>
              <a:rPr lang="en-US" dirty="0" smtClean="0"/>
              <a:t> (tree *t)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 (!t) 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print_tree</a:t>
            </a:r>
            <a:r>
              <a:rPr lang="en-US" dirty="0" smtClean="0"/>
              <a:t>(t-&gt;left);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(“%s\n”, t-&gt;word);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print_tree</a:t>
            </a:r>
            <a:r>
              <a:rPr lang="en-US" dirty="0" smtClean="0"/>
              <a:t>(t-&gt;right);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8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20"/>
                            </p:stCondLst>
                            <p:childTnLst>
                              <p:par>
                                <p:cTn id="4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60"/>
                            </p:stCondLst>
                            <p:childTnLst>
                              <p:par>
                                <p:cTn id="5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00"/>
                            </p:stCondLst>
                            <p:childTnLst>
                              <p:par>
                                <p:cTn id="6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360"/>
                            </p:stCondLst>
                            <p:childTnLst>
                              <p:par>
                                <p:cTn id="6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40"/>
                            </p:stCondLst>
                            <p:childTnLst>
                              <p:par>
                                <p:cTn id="7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Сбалансированные деревья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9"/>
            <a:ext cx="8229600" cy="550072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rgbClr val="7030A0"/>
                </a:solidFill>
              </a:rPr>
              <a:t>Теорема. </a:t>
            </a:r>
          </a:p>
          <a:p>
            <a:pPr>
              <a:buNone/>
            </a:pPr>
            <a:r>
              <a:rPr lang="ru-RU" dirty="0">
                <a:solidFill>
                  <a:srgbClr val="7030A0"/>
                </a:solidFill>
              </a:rPr>
              <a:t>	</a:t>
            </a:r>
            <a:r>
              <a:rPr lang="ru-RU" dirty="0" smtClean="0"/>
              <a:t>Среднее число сравнений, необходимых для вставки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случайных элементов в дерево двоичного поиска, пустое в начале, равно </a:t>
            </a:r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dirty="0" smtClean="0"/>
              <a:t>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ru-RU" dirty="0" smtClean="0"/>
              <a:t>для </a:t>
            </a:r>
            <a:r>
              <a:rPr lang="en-US" i="1" dirty="0" smtClean="0"/>
              <a:t>n</a:t>
            </a:r>
            <a:r>
              <a:rPr lang="en-US" dirty="0" smtClean="0"/>
              <a:t> ≥ 1 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(без доказательства).</a:t>
            </a:r>
          </a:p>
          <a:p>
            <a:pPr>
              <a:buNone/>
            </a:pPr>
            <a:r>
              <a:rPr lang="ru-RU" dirty="0" smtClean="0"/>
              <a:t>Максимальное число сравнений  </a:t>
            </a:r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ru-RU" baseline="30000" dirty="0" smtClean="0"/>
              <a:t>2</a:t>
            </a:r>
            <a:r>
              <a:rPr lang="ru-RU" dirty="0" smtClean="0"/>
              <a:t>) – для вырожденных деревьев.</a:t>
            </a:r>
          </a:p>
          <a:p>
            <a:pPr>
              <a:buNone/>
            </a:pPr>
            <a:endParaRPr lang="ru-RU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Определение</a:t>
            </a:r>
            <a:r>
              <a:rPr lang="ru-RU" dirty="0" smtClean="0"/>
              <a:t>. 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Дерево  называется </a:t>
            </a:r>
            <a:r>
              <a:rPr lang="ru-RU" dirty="0" smtClean="0">
                <a:solidFill>
                  <a:srgbClr val="FF0000"/>
                </a:solidFill>
              </a:rPr>
              <a:t>сбалансированным</a:t>
            </a:r>
            <a:r>
              <a:rPr lang="ru-RU" dirty="0" smtClean="0"/>
              <a:t> тогда и только тогда, когда высоты двух поддеревьев каждой из его вершин отличаются не более чем на единицу.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err="1" smtClean="0"/>
              <a:t>АВЛ-деревья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(1964 г. - </a:t>
            </a:r>
            <a:r>
              <a:rPr lang="ru-RU" dirty="0" err="1" smtClean="0"/>
              <a:t>Г.М.Адельсон-Вельский</a:t>
            </a:r>
            <a:r>
              <a:rPr lang="ru-RU" dirty="0" smtClean="0"/>
              <a:t>, Е.М. Ландис)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Вставка элемента в сбалансированное дерево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590075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600" dirty="0" smtClean="0"/>
              <a:t>Пусть </a:t>
            </a:r>
            <a:r>
              <a:rPr lang="en-US" sz="2600" dirty="0" smtClean="0"/>
              <a:t>r – </a:t>
            </a:r>
            <a:r>
              <a:rPr lang="ru-RU" sz="2600" dirty="0" smtClean="0"/>
              <a:t>корень, </a:t>
            </a:r>
            <a:r>
              <a:rPr lang="en-US" sz="2600" dirty="0" smtClean="0"/>
              <a:t>L – </a:t>
            </a:r>
            <a:r>
              <a:rPr lang="ru-RU" sz="2600" dirty="0" smtClean="0"/>
              <a:t>левое поддерево, </a:t>
            </a:r>
            <a:r>
              <a:rPr lang="en-US" sz="2600" dirty="0" smtClean="0"/>
              <a:t>R – </a:t>
            </a:r>
            <a:r>
              <a:rPr lang="ru-RU" sz="2600" dirty="0" smtClean="0"/>
              <a:t>правое поддерево. Предположим, что включение в </a:t>
            </a:r>
            <a:r>
              <a:rPr lang="en-US" sz="2600" dirty="0" smtClean="0"/>
              <a:t>L </a:t>
            </a:r>
            <a:r>
              <a:rPr lang="ru-RU" sz="2600" dirty="0" smtClean="0"/>
              <a:t>приведет  к увеличению высоты на 1.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Возможны </a:t>
            </a:r>
            <a:r>
              <a:rPr lang="ru-RU" sz="2800" dirty="0" smtClean="0"/>
              <a:t>три </a:t>
            </a:r>
            <a:r>
              <a:rPr lang="ru-RU" sz="2800" dirty="0" smtClean="0"/>
              <a:t>случая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i="1" dirty="0" err="1" smtClean="0"/>
              <a:t>h</a:t>
            </a:r>
            <a:r>
              <a:rPr lang="en-US" sz="2800" i="1" baseline="-25000" dirty="0" err="1" smtClean="0"/>
              <a:t>L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= </a:t>
            </a:r>
            <a:r>
              <a:rPr lang="en-US" sz="2800" i="1" dirty="0" err="1" smtClean="0"/>
              <a:t>h</a:t>
            </a:r>
            <a:r>
              <a:rPr lang="en-US" sz="2800" i="1" baseline="-25000" dirty="0" err="1" smtClean="0"/>
              <a:t>R</a:t>
            </a:r>
            <a:endParaRPr lang="en-US" sz="2800" i="1" baseline="-250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i="1" dirty="0" err="1" smtClean="0"/>
              <a:t>h</a:t>
            </a:r>
            <a:r>
              <a:rPr lang="en-US" sz="2800" i="1" baseline="-25000" dirty="0" err="1" smtClean="0"/>
              <a:t>L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&lt; </a:t>
            </a:r>
            <a:r>
              <a:rPr lang="en-US" sz="2800" i="1" dirty="0" err="1" smtClean="0"/>
              <a:t>h</a:t>
            </a:r>
            <a:r>
              <a:rPr lang="en-US" sz="2800" i="1" baseline="-25000" dirty="0" err="1" smtClean="0"/>
              <a:t>R</a:t>
            </a:r>
            <a:endParaRPr lang="en-US" sz="2800" i="1" baseline="-250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800" i="1" dirty="0" err="1" smtClean="0"/>
              <a:t>h</a:t>
            </a:r>
            <a:r>
              <a:rPr lang="en-US" sz="2800" i="1" baseline="-25000" dirty="0" err="1" smtClean="0"/>
              <a:t>L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&gt; </a:t>
            </a:r>
            <a:r>
              <a:rPr lang="en-US" sz="2800" i="1" dirty="0" err="1" smtClean="0"/>
              <a:t>h</a:t>
            </a:r>
            <a:r>
              <a:rPr lang="en-US" sz="2800" i="1" baseline="-25000" dirty="0" err="1" smtClean="0"/>
              <a:t>R</a:t>
            </a:r>
            <a:r>
              <a:rPr lang="en-US" sz="2800" i="1" baseline="-25000" dirty="0" smtClean="0"/>
              <a:t>  </a:t>
            </a:r>
            <a:r>
              <a:rPr lang="en-US" sz="2800" i="1" dirty="0" smtClean="0"/>
              <a:t>→</a:t>
            </a:r>
            <a:r>
              <a:rPr lang="ru-RU" sz="2800" i="1" dirty="0" smtClean="0"/>
              <a:t>нарушен принцип сбалансированности, дерево нужно перестраивать</a:t>
            </a:r>
            <a:endParaRPr lang="en-US" sz="2800" i="1" baseline="-25000" dirty="0" smtClean="0"/>
          </a:p>
          <a:p>
            <a:pPr marL="514350" indent="-514350">
              <a:buNone/>
            </a:pPr>
            <a:endParaRPr lang="en-US" b="1" i="1" baseline="-25000" dirty="0" smtClean="0"/>
          </a:p>
          <a:p>
            <a:pPr marL="514350" indent="-514350">
              <a:buAutoNum type="arabicPeriod"/>
            </a:pPr>
            <a:endParaRPr lang="ru-RU" b="1" i="1" baseline="-25000" dirty="0" smtClean="0"/>
          </a:p>
          <a:p>
            <a:pPr>
              <a:buNone/>
            </a:pPr>
            <a:endParaRPr lang="ru-RU" b="1" i="1" baseline="-250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143768" y="2143116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215206" y="2143116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r</a:t>
            </a:r>
            <a:endParaRPr lang="ru-RU" sz="2000" b="1" i="1" dirty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6357950" y="2857496"/>
            <a:ext cx="785818" cy="192882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7500958" y="2857496"/>
            <a:ext cx="785818" cy="192882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4" idx="3"/>
            <a:endCxn id="6" idx="0"/>
          </p:cNvCxnSpPr>
          <p:nvPr/>
        </p:nvCxnSpPr>
        <p:spPr>
          <a:xfrm rot="5400000">
            <a:off x="6768719" y="2430137"/>
            <a:ext cx="409499" cy="4452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0"/>
            <a:endCxn id="4" idx="5"/>
          </p:cNvCxnSpPr>
          <p:nvPr/>
        </p:nvCxnSpPr>
        <p:spPr>
          <a:xfrm rot="16200000" flipV="1">
            <a:off x="7466509" y="2430138"/>
            <a:ext cx="409499" cy="4452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2264" y="407194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L</a:t>
            </a:r>
            <a:endParaRPr lang="ru-RU" sz="20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786710" y="407194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R</a:t>
            </a:r>
            <a:endParaRPr lang="ru-RU" sz="2000" b="1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357950" y="4786322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6357950" y="4786322"/>
            <a:ext cx="78581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10800000" flipV="1">
            <a:off x="6357950" y="4786322"/>
            <a:ext cx="78581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6" idx="0"/>
          </p:cNvCxnSpPr>
          <p:nvPr/>
        </p:nvCxnSpPr>
        <p:spPr>
          <a:xfrm rot="16200000" flipV="1">
            <a:off x="6232934" y="2339570"/>
            <a:ext cx="0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10800000">
            <a:off x="5643570" y="4786322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10800000">
            <a:off x="5643570" y="5143512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5400000">
            <a:off x="4964909" y="3821909"/>
            <a:ext cx="192882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5749933" y="4964917"/>
            <a:ext cx="357984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2132" y="3786190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/>
              <a:t>h</a:t>
            </a:r>
            <a:r>
              <a:rPr lang="en-US" sz="2000" b="1" i="1" baseline="-25000" dirty="0" err="1" smtClean="0"/>
              <a:t>L</a:t>
            </a:r>
            <a:endParaRPr lang="ru-RU" sz="2000" b="1" i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43570" y="47148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1</a:t>
            </a:r>
            <a:endParaRPr lang="ru-RU" sz="2000" b="1" i="1" dirty="0"/>
          </a:p>
        </p:txBody>
      </p:sp>
      <p:cxnSp>
        <p:nvCxnSpPr>
          <p:cNvPr id="38" name="Прямая соединительная линия 37"/>
          <p:cNvCxnSpPr>
            <a:stCxn id="7" idx="0"/>
          </p:cNvCxnSpPr>
          <p:nvPr/>
        </p:nvCxnSpPr>
        <p:spPr>
          <a:xfrm rot="5400000" flipH="1" flipV="1">
            <a:off x="8340354" y="2411009"/>
            <a:ext cx="0" cy="8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7" idx="4"/>
          </p:cNvCxnSpPr>
          <p:nvPr/>
        </p:nvCxnSpPr>
        <p:spPr>
          <a:xfrm rot="16200000" flipH="1">
            <a:off x="8608247" y="4464851"/>
            <a:ext cx="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16200000" flipH="1">
            <a:off x="7429520" y="3786190"/>
            <a:ext cx="1928826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29652" y="3643314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/>
              <a:t>h</a:t>
            </a:r>
            <a:r>
              <a:rPr lang="en-US" sz="2000" b="1" i="1" baseline="-25000" dirty="0" err="1" smtClean="0"/>
              <a:t>R</a:t>
            </a:r>
            <a:endParaRPr lang="ru-RU" sz="2000" b="1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Вставка в левое поддерево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071670" y="1500174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428728" y="242886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3429000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28794" y="3429000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5572140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000100" y="5572140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0800000" flipV="1">
            <a:off x="1000100" y="5572140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rot="5400000">
            <a:off x="1107258" y="3034296"/>
            <a:ext cx="573299" cy="216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7" idx="0"/>
          </p:cNvCxnSpPr>
          <p:nvPr/>
        </p:nvCxnSpPr>
        <p:spPr>
          <a:xfrm rot="16200000" flipH="1">
            <a:off x="1750199" y="2964652"/>
            <a:ext cx="571505" cy="357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rot="5400000">
            <a:off x="1660902" y="1944866"/>
            <a:ext cx="501861" cy="466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 rot="16200000" flipH="1">
            <a:off x="2534222" y="1891287"/>
            <a:ext cx="716175" cy="787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0166" y="242886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ru-RU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43108" y="15001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71802" y="3286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ru-RU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00232" y="42148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71538" y="42862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ru-RU" sz="2400" b="1" dirty="0"/>
          </a:p>
        </p:txBody>
      </p:sp>
      <p:sp>
        <p:nvSpPr>
          <p:cNvPr id="46" name="Овал 45"/>
          <p:cNvSpPr/>
          <p:nvPr/>
        </p:nvSpPr>
        <p:spPr>
          <a:xfrm>
            <a:off x="6429388" y="228599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5786446" y="1428736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000628" y="2786058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5929322" y="321468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6929454" y="321468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5000628" y="492919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5000628" y="492919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10800000" flipV="1">
            <a:off x="5000628" y="492919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rot="5400000">
            <a:off x="5107786" y="2034164"/>
            <a:ext cx="930489" cy="5732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rot="5400000">
            <a:off x="6107918" y="2819982"/>
            <a:ext cx="501861" cy="287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rot="16200000" flipV="1">
            <a:off x="6231139" y="1837710"/>
            <a:ext cx="430423" cy="466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 rot="16200000" flipH="1">
            <a:off x="6784783" y="2784262"/>
            <a:ext cx="501861" cy="358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57884" y="142873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ru-RU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500826" y="2285992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ru-RU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00892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ru-RU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000760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ru-RU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072066" y="3786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ru-RU" sz="2400" b="1" dirty="0"/>
          </a:p>
        </p:txBody>
      </p:sp>
      <p:sp>
        <p:nvSpPr>
          <p:cNvPr id="81" name="Стрелка вправо 80"/>
          <p:cNvSpPr/>
          <p:nvPr/>
        </p:nvSpPr>
        <p:spPr>
          <a:xfrm>
            <a:off x="4071934" y="3286124"/>
            <a:ext cx="7858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8" grpId="0"/>
      <p:bldP spid="59" grpId="0"/>
      <p:bldP spid="60" grpId="0"/>
      <p:bldP spid="61" grpId="0"/>
      <p:bldP spid="62" grpId="0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Вставка в </a:t>
            </a:r>
            <a:r>
              <a:rPr lang="ru-RU" dirty="0" smtClean="0"/>
              <a:t>правое поддерево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857356" y="2571744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214414" y="1714488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2643182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57290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28860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57290" y="528638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357290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10800000" flipV="1">
            <a:off x="1357290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rot="5400000">
            <a:off x="678630" y="2034164"/>
            <a:ext cx="501861" cy="716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rot="5400000">
            <a:off x="1500167" y="3141453"/>
            <a:ext cx="573299" cy="287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rot="16200000" flipV="1">
            <a:off x="1659107" y="2123462"/>
            <a:ext cx="430423" cy="466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 rot="16200000" flipH="1">
            <a:off x="2212751" y="3070014"/>
            <a:ext cx="573299" cy="430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5852" y="171448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28794" y="257174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ru-RU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71736" y="4357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ru-RU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28728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ru-RU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36433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ru-RU" sz="2400" b="1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143372" y="3214686"/>
            <a:ext cx="7858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285984" y="92867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428992" y="2428868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 rot="16200000" flipH="1">
            <a:off x="2677098" y="1391221"/>
            <a:ext cx="1073365" cy="10019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57422" y="92867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</a:t>
            </a:r>
            <a:endParaRPr lang="ru-R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0430" y="36433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4</a:t>
            </a:r>
            <a:endParaRPr lang="ru-RU" sz="2400" b="1" dirty="0"/>
          </a:p>
        </p:txBody>
      </p: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rot="5400000">
            <a:off x="1732340" y="1087610"/>
            <a:ext cx="358985" cy="894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2428860" y="528638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2428860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10800000" flipV="1">
            <a:off x="2428860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6643702" y="1071546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5643570" y="2357430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5072066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6072198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7143768" y="3571876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6072198" y="528638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6072198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rot="10800000" flipV="1">
            <a:off x="6072198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rot="5400000">
            <a:off x="5143505" y="2998577"/>
            <a:ext cx="787613" cy="358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rot="5400000">
            <a:off x="5875744" y="1516238"/>
            <a:ext cx="859051" cy="823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rot="16200000" flipV="1">
            <a:off x="5820371" y="3034296"/>
            <a:ext cx="787613" cy="287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 rot="16200000" flipH="1">
            <a:off x="7052676" y="1516238"/>
            <a:ext cx="787613" cy="751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15008" y="235743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ru-RU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86644" y="4357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ru-RU" sz="2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143636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ru-RU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143504" y="4500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ru-RU" sz="2400" b="1" dirty="0"/>
          </a:p>
        </p:txBody>
      </p:sp>
      <p:sp>
        <p:nvSpPr>
          <p:cNvPr id="79" name="Овал 78"/>
          <p:cNvSpPr/>
          <p:nvPr/>
        </p:nvSpPr>
        <p:spPr>
          <a:xfrm>
            <a:off x="7572396" y="2285992"/>
            <a:ext cx="500066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8072462" y="3643314"/>
            <a:ext cx="5715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 rot="16200000" flipH="1">
            <a:off x="7713477" y="2998576"/>
            <a:ext cx="930489" cy="3589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43834" y="22859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</a:t>
            </a:r>
            <a:endParaRPr lang="ru-RU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215338" y="4429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4</a:t>
            </a:r>
            <a:endParaRPr lang="ru-RU" sz="2400" b="1" dirty="0"/>
          </a:p>
        </p:txBody>
      </p: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rot="5400000">
            <a:off x="7108050" y="3034296"/>
            <a:ext cx="859051" cy="216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7143768" y="5286388"/>
            <a:ext cx="57150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>
            <a:off x="7143768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10800000" flipV="1">
            <a:off x="7143768" y="5286388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6715140" y="1071546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B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/>
      <p:bldP spid="76" grpId="0"/>
      <p:bldP spid="77" grpId="0"/>
      <p:bldP spid="78" grpId="0"/>
      <p:bldP spid="79" grpId="0" animBg="1"/>
      <p:bldP spid="80" grpId="0" animBg="1"/>
      <p:bldP spid="82" grpId="0"/>
      <p:bldP spid="83" grpId="0"/>
      <p:bldP spid="85" grpId="0" animBg="1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Обходы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Обход дерева </a:t>
            </a:r>
            <a:r>
              <a:rPr lang="ru-RU" dirty="0" smtClean="0"/>
              <a:t>– это способ методичного исследования узлов дерева, при котором каждый узел проходится только один раз. </a:t>
            </a:r>
          </a:p>
          <a:p>
            <a:pPr>
              <a:buNone/>
            </a:pPr>
            <a:r>
              <a:rPr lang="ru-RU" dirty="0" smtClean="0"/>
              <a:t>				в глубину</a:t>
            </a:r>
          </a:p>
          <a:p>
            <a:pPr>
              <a:buNone/>
            </a:pPr>
            <a:r>
              <a:rPr lang="ru-RU" dirty="0" smtClean="0"/>
              <a:t>Обходы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		в ширину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143108" y="3571876"/>
            <a:ext cx="1071570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43108" y="4143380"/>
            <a:ext cx="1071570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8647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Пусть </a:t>
            </a:r>
            <a:r>
              <a:rPr lang="en-US" i="1" dirty="0" smtClean="0"/>
              <a:t>T </a:t>
            </a:r>
            <a:r>
              <a:rPr lang="en-US" dirty="0" smtClean="0"/>
              <a:t>– </a:t>
            </a:r>
            <a:r>
              <a:rPr lang="ru-RU" dirty="0" smtClean="0"/>
              <a:t>дерево, </a:t>
            </a:r>
            <a:r>
              <a:rPr lang="en-US" i="1" dirty="0" smtClean="0"/>
              <a:t>r</a:t>
            </a:r>
            <a:r>
              <a:rPr lang="en-US" dirty="0" smtClean="0"/>
              <a:t>- </a:t>
            </a:r>
            <a:r>
              <a:rPr lang="ru-RU" dirty="0" smtClean="0"/>
              <a:t>корень,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– сыновья вершины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Прямой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префиксный</a:t>
            </a:r>
            <a:r>
              <a:rPr lang="ru-RU" dirty="0" smtClean="0"/>
              <a:t> ) обход:</a:t>
            </a:r>
          </a:p>
          <a:p>
            <a:pPr marL="914400" lvl="1" indent="-514350"/>
            <a:r>
              <a:rPr lang="ru-RU" dirty="0" smtClean="0"/>
              <a:t>посетить корень </a:t>
            </a:r>
            <a:r>
              <a:rPr lang="en-US" i="1" dirty="0" smtClean="0"/>
              <a:t>r</a:t>
            </a:r>
            <a:r>
              <a:rPr lang="ru-RU" i="1" dirty="0" smtClean="0"/>
              <a:t>;</a:t>
            </a:r>
          </a:p>
          <a:p>
            <a:pPr marL="914400" lvl="1" indent="-514350"/>
            <a:r>
              <a:rPr lang="ru-RU" dirty="0" smtClean="0"/>
              <a:t>посетить в прямом порядке поддеревья с корнями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.</a:t>
            </a:r>
          </a:p>
          <a:p>
            <a:pPr marL="914400" lvl="1" indent="-51435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Обратный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постфиксный</a:t>
            </a:r>
            <a:r>
              <a:rPr lang="ru-RU" dirty="0" smtClean="0"/>
              <a:t>) обход:</a:t>
            </a:r>
          </a:p>
          <a:p>
            <a:pPr marL="914400" lvl="1" indent="-514350"/>
            <a:r>
              <a:rPr lang="ru-RU" dirty="0" smtClean="0"/>
              <a:t>посетить в обратном порядке поддеревья с корнями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ru-RU" dirty="0" smtClean="0"/>
              <a:t>;</a:t>
            </a:r>
          </a:p>
          <a:p>
            <a:pPr marL="914400" lvl="1" indent="-514350"/>
            <a:r>
              <a:rPr lang="ru-RU" dirty="0" smtClean="0"/>
              <a:t>посетить корень </a:t>
            </a:r>
            <a:r>
              <a:rPr lang="en-US" i="1" dirty="0" smtClean="0"/>
              <a:t>r</a:t>
            </a:r>
            <a:r>
              <a:rPr lang="ru-RU" i="1" dirty="0" smtClean="0"/>
              <a:t>.</a:t>
            </a:r>
          </a:p>
          <a:p>
            <a:pPr marL="914400" lvl="1" indent="-514350">
              <a:buNone/>
            </a:pPr>
            <a:endParaRPr lang="ru-RU" i="1" dirty="0" smtClean="0"/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Внутренний</a:t>
            </a:r>
            <a:r>
              <a:rPr lang="ru-RU" dirty="0" smtClean="0"/>
              <a:t> ( </a:t>
            </a:r>
            <a:r>
              <a:rPr lang="ru-RU" dirty="0" smtClean="0">
                <a:solidFill>
                  <a:srgbClr val="FF0000"/>
                </a:solidFill>
              </a:rPr>
              <a:t>инфиксный</a:t>
            </a:r>
            <a:r>
              <a:rPr lang="ru-RU" dirty="0" smtClean="0"/>
              <a:t>) обход для бинарных деревьев:</a:t>
            </a:r>
          </a:p>
          <a:p>
            <a:pPr marL="914400" lvl="1" indent="-514350"/>
            <a:r>
              <a:rPr lang="ru-RU" dirty="0" smtClean="0"/>
              <a:t>посетить во внутреннем порядке левое поддерево корня </a:t>
            </a:r>
            <a:r>
              <a:rPr lang="en-US" i="1" dirty="0" smtClean="0"/>
              <a:t>r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i="1" dirty="0" smtClean="0"/>
              <a:t>если существует</a:t>
            </a:r>
            <a:r>
              <a:rPr lang="ru-RU" dirty="0" smtClean="0"/>
              <a:t>);</a:t>
            </a:r>
          </a:p>
          <a:p>
            <a:pPr marL="914400" lvl="1" indent="-514350"/>
            <a:r>
              <a:rPr lang="ru-RU" dirty="0" smtClean="0"/>
              <a:t>посетить корень </a:t>
            </a:r>
            <a:r>
              <a:rPr lang="en-US" i="1" dirty="0" smtClean="0"/>
              <a:t>r</a:t>
            </a:r>
            <a:r>
              <a:rPr lang="ru-RU" i="1" dirty="0" smtClean="0"/>
              <a:t>;</a:t>
            </a:r>
            <a:endParaRPr lang="ru-RU" dirty="0" smtClean="0"/>
          </a:p>
          <a:p>
            <a:pPr marL="914400" lvl="1" indent="-514350"/>
            <a:r>
              <a:rPr lang="ru-RU" dirty="0" smtClean="0"/>
              <a:t>посетить во внутреннем порядке правое поддерево корня </a:t>
            </a:r>
            <a:r>
              <a:rPr lang="en-US" i="1" dirty="0" smtClean="0"/>
              <a:t>r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i="1" dirty="0" smtClean="0"/>
              <a:t>если существует</a:t>
            </a:r>
            <a:r>
              <a:rPr lang="ru-RU" dirty="0" smtClean="0"/>
              <a:t>).</a:t>
            </a:r>
          </a:p>
          <a:p>
            <a:pPr marL="914400" lvl="1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Обходы деревьев в глубину. Пример 1.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6000768"/>
            <a:ext cx="8229600" cy="41114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Прямой		</a:t>
            </a:r>
            <a:r>
              <a:rPr lang="ru-RU" dirty="0"/>
              <a:t> </a:t>
            </a:r>
            <a:r>
              <a:rPr lang="ru-RU" dirty="0" smtClean="0"/>
              <a:t>     Обратный	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57224" y="100010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643042" y="192880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85720" y="207167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14348" y="321468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428728" y="321468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357422" y="314324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285852" y="442913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14282" y="442913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000232" y="435769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428860" y="535782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433828" y="1564586"/>
            <a:ext cx="644737" cy="36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1248338" y="1523636"/>
            <a:ext cx="575094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510868" y="2761172"/>
            <a:ext cx="716175" cy="19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1273224" y="2761172"/>
            <a:ext cx="859051" cy="47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1975347" y="2511139"/>
            <a:ext cx="787613" cy="47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250002" y="3891552"/>
            <a:ext cx="787613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962586" y="3820113"/>
            <a:ext cx="787613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1964514" y="3891552"/>
            <a:ext cx="787613" cy="14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 rot="16200000" flipH="1">
            <a:off x="2314677" y="4957890"/>
            <a:ext cx="573299" cy="2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3714744" y="928670"/>
            <a:ext cx="571504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Овал 198"/>
          <p:cNvSpPr/>
          <p:nvPr/>
        </p:nvSpPr>
        <p:spPr>
          <a:xfrm>
            <a:off x="4500562" y="178592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Овал 199"/>
          <p:cNvSpPr/>
          <p:nvPr/>
        </p:nvSpPr>
        <p:spPr>
          <a:xfrm>
            <a:off x="3286116" y="192880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Овал 200"/>
          <p:cNvSpPr/>
          <p:nvPr/>
        </p:nvSpPr>
        <p:spPr>
          <a:xfrm>
            <a:off x="3571868" y="314324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Овал 201"/>
          <p:cNvSpPr/>
          <p:nvPr/>
        </p:nvSpPr>
        <p:spPr>
          <a:xfrm>
            <a:off x="4286248" y="314324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Овал 202"/>
          <p:cNvSpPr/>
          <p:nvPr/>
        </p:nvSpPr>
        <p:spPr>
          <a:xfrm>
            <a:off x="5214942" y="307181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" name="Овал 203"/>
          <p:cNvSpPr/>
          <p:nvPr/>
        </p:nvSpPr>
        <p:spPr>
          <a:xfrm>
            <a:off x="4071934" y="435769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" name="Овал 204"/>
          <p:cNvSpPr/>
          <p:nvPr/>
        </p:nvSpPr>
        <p:spPr>
          <a:xfrm>
            <a:off x="3143240" y="435769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6" name="Овал 205"/>
          <p:cNvSpPr/>
          <p:nvPr/>
        </p:nvSpPr>
        <p:spPr>
          <a:xfrm>
            <a:off x="4786314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7" name="Овал 206"/>
          <p:cNvSpPr/>
          <p:nvPr/>
        </p:nvSpPr>
        <p:spPr>
          <a:xfrm>
            <a:off x="5429256" y="535782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3411133" y="1541495"/>
            <a:ext cx="512323" cy="26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4166834" y="1452198"/>
            <a:ext cx="442680" cy="37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3373619" y="2694965"/>
            <a:ext cx="787613" cy="10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4089794" y="2659246"/>
            <a:ext cx="930489" cy="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4766660" y="2373494"/>
            <a:ext cx="859051" cy="53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3125381" y="3837973"/>
            <a:ext cx="787613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3766528" y="3802254"/>
            <a:ext cx="787613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4768455" y="3766535"/>
            <a:ext cx="787613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 rot="16200000" flipH="1">
            <a:off x="5123850" y="4802386"/>
            <a:ext cx="644737" cy="46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6715140" y="857232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Овал 217"/>
          <p:cNvSpPr/>
          <p:nvPr/>
        </p:nvSpPr>
        <p:spPr>
          <a:xfrm>
            <a:off x="7715272" y="185736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9" name="Овал 218"/>
          <p:cNvSpPr/>
          <p:nvPr/>
        </p:nvSpPr>
        <p:spPr>
          <a:xfrm>
            <a:off x="6072198" y="178592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0" name="Овал 219"/>
          <p:cNvSpPr/>
          <p:nvPr/>
        </p:nvSpPr>
        <p:spPr>
          <a:xfrm>
            <a:off x="6572264" y="307181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1" name="Овал 220"/>
          <p:cNvSpPr/>
          <p:nvPr/>
        </p:nvSpPr>
        <p:spPr>
          <a:xfrm>
            <a:off x="7358082" y="307181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Овал 221"/>
          <p:cNvSpPr/>
          <p:nvPr/>
        </p:nvSpPr>
        <p:spPr>
          <a:xfrm>
            <a:off x="8429652" y="307181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Овал 222"/>
          <p:cNvSpPr/>
          <p:nvPr/>
        </p:nvSpPr>
        <p:spPr>
          <a:xfrm>
            <a:off x="7000892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4" name="Овал 223"/>
          <p:cNvSpPr/>
          <p:nvPr/>
        </p:nvSpPr>
        <p:spPr>
          <a:xfrm>
            <a:off x="6143636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Овал 224"/>
          <p:cNvSpPr/>
          <p:nvPr/>
        </p:nvSpPr>
        <p:spPr>
          <a:xfrm>
            <a:off x="7929586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6" name="Овал 225"/>
          <p:cNvSpPr/>
          <p:nvPr/>
        </p:nvSpPr>
        <p:spPr>
          <a:xfrm>
            <a:off x="8501090" y="521495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6304372" y="1301924"/>
            <a:ext cx="501861" cy="46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7141973" y="1284065"/>
            <a:ext cx="646532" cy="64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6179355" y="2428868"/>
            <a:ext cx="78581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7304504" y="2587808"/>
            <a:ext cx="787613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8017089" y="2409213"/>
            <a:ext cx="787613" cy="53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6125777" y="3766535"/>
            <a:ext cx="787613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6731205" y="3766535"/>
            <a:ext cx="787613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7947446" y="3730816"/>
            <a:ext cx="787613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 rot="16200000" flipH="1">
            <a:off x="8302841" y="4766667"/>
            <a:ext cx="501861" cy="39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1000100" y="1071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324" name="TextBox 323"/>
          <p:cNvSpPr txBox="1"/>
          <p:nvPr/>
        </p:nvSpPr>
        <p:spPr>
          <a:xfrm>
            <a:off x="428596" y="2143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325" name="TextBox 324"/>
          <p:cNvSpPr txBox="1"/>
          <p:nvPr/>
        </p:nvSpPr>
        <p:spPr>
          <a:xfrm>
            <a:off x="1785918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6</a:t>
            </a:r>
            <a:endParaRPr lang="ru-RU" b="1" dirty="0"/>
          </a:p>
        </p:txBody>
      </p:sp>
      <p:sp>
        <p:nvSpPr>
          <p:cNvPr id="326" name="TextBox 325"/>
          <p:cNvSpPr txBox="1"/>
          <p:nvPr/>
        </p:nvSpPr>
        <p:spPr>
          <a:xfrm>
            <a:off x="857224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327" name="TextBox 326"/>
          <p:cNvSpPr txBox="1"/>
          <p:nvPr/>
        </p:nvSpPr>
        <p:spPr>
          <a:xfrm>
            <a:off x="1500166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7</a:t>
            </a:r>
            <a:endParaRPr lang="ru-RU" b="1" dirty="0"/>
          </a:p>
        </p:txBody>
      </p:sp>
      <p:sp>
        <p:nvSpPr>
          <p:cNvPr id="328" name="TextBox 327"/>
          <p:cNvSpPr txBox="1"/>
          <p:nvPr/>
        </p:nvSpPr>
        <p:spPr>
          <a:xfrm>
            <a:off x="2428860" y="321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8</a:t>
            </a:r>
            <a:endParaRPr lang="ru-RU" b="1" dirty="0"/>
          </a:p>
        </p:txBody>
      </p:sp>
      <p:sp>
        <p:nvSpPr>
          <p:cNvPr id="329" name="TextBox 328"/>
          <p:cNvSpPr txBox="1"/>
          <p:nvPr/>
        </p:nvSpPr>
        <p:spPr>
          <a:xfrm>
            <a:off x="357158" y="4429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4</a:t>
            </a:r>
            <a:endParaRPr lang="ru-RU" b="1" dirty="0"/>
          </a:p>
        </p:txBody>
      </p:sp>
      <p:sp>
        <p:nvSpPr>
          <p:cNvPr id="330" name="TextBox 329"/>
          <p:cNvSpPr txBox="1"/>
          <p:nvPr/>
        </p:nvSpPr>
        <p:spPr>
          <a:xfrm>
            <a:off x="1428728" y="450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5</a:t>
            </a:r>
            <a:endParaRPr lang="ru-RU" b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2071670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9</a:t>
            </a:r>
            <a:endParaRPr lang="ru-RU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2500298" y="5357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10</a:t>
            </a:r>
            <a:endParaRPr lang="ru-RU" b="1" dirty="0"/>
          </a:p>
        </p:txBody>
      </p:sp>
      <p:sp>
        <p:nvSpPr>
          <p:cNvPr id="333" name="TextBox 332"/>
          <p:cNvSpPr txBox="1"/>
          <p:nvPr/>
        </p:nvSpPr>
        <p:spPr>
          <a:xfrm>
            <a:off x="3786182" y="10001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10</a:t>
            </a:r>
            <a:endParaRPr lang="ru-RU" b="1" dirty="0"/>
          </a:p>
        </p:txBody>
      </p:sp>
      <p:sp>
        <p:nvSpPr>
          <p:cNvPr id="334" name="TextBox 333"/>
          <p:cNvSpPr txBox="1"/>
          <p:nvPr/>
        </p:nvSpPr>
        <p:spPr>
          <a:xfrm>
            <a:off x="335755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4</a:t>
            </a:r>
            <a:endParaRPr lang="ru-RU" b="1" dirty="0"/>
          </a:p>
        </p:txBody>
      </p:sp>
      <p:sp>
        <p:nvSpPr>
          <p:cNvPr id="335" name="TextBox 334"/>
          <p:cNvSpPr txBox="1"/>
          <p:nvPr/>
        </p:nvSpPr>
        <p:spPr>
          <a:xfrm>
            <a:off x="4572000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9</a:t>
            </a:r>
            <a:endParaRPr lang="ru-RU" b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3643306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4357686" y="321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5</a:t>
            </a:r>
            <a:endParaRPr lang="ru-RU" b="1" dirty="0"/>
          </a:p>
        </p:txBody>
      </p:sp>
      <p:sp>
        <p:nvSpPr>
          <p:cNvPr id="338" name="TextBox 337"/>
          <p:cNvSpPr txBox="1"/>
          <p:nvPr/>
        </p:nvSpPr>
        <p:spPr>
          <a:xfrm>
            <a:off x="5286380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8</a:t>
            </a:r>
            <a:endParaRPr lang="ru-RU" b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3214678" y="4429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340" name="TextBox 339"/>
          <p:cNvSpPr txBox="1"/>
          <p:nvPr/>
        </p:nvSpPr>
        <p:spPr>
          <a:xfrm>
            <a:off x="6143636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6786578" y="928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5</a:t>
            </a:r>
            <a:endParaRPr lang="ru-RU" b="1" dirty="0"/>
          </a:p>
        </p:txBody>
      </p:sp>
      <p:sp>
        <p:nvSpPr>
          <p:cNvPr id="342" name="TextBox 341"/>
          <p:cNvSpPr txBox="1"/>
          <p:nvPr/>
        </p:nvSpPr>
        <p:spPr>
          <a:xfrm>
            <a:off x="5500694" y="5357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6</a:t>
            </a:r>
            <a:endParaRPr lang="ru-RU" b="1" dirty="0"/>
          </a:p>
        </p:txBody>
      </p:sp>
      <p:sp>
        <p:nvSpPr>
          <p:cNvPr id="343" name="TextBox 342"/>
          <p:cNvSpPr txBox="1"/>
          <p:nvPr/>
        </p:nvSpPr>
        <p:spPr>
          <a:xfrm>
            <a:off x="4857752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7</a:t>
            </a:r>
            <a:endParaRPr lang="ru-RU" b="1" dirty="0"/>
          </a:p>
        </p:txBody>
      </p:sp>
      <p:sp>
        <p:nvSpPr>
          <p:cNvPr id="344" name="TextBox 343"/>
          <p:cNvSpPr txBox="1"/>
          <p:nvPr/>
        </p:nvSpPr>
        <p:spPr>
          <a:xfrm>
            <a:off x="4143372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345" name="TextBox 344"/>
          <p:cNvSpPr txBox="1"/>
          <p:nvPr/>
        </p:nvSpPr>
        <p:spPr>
          <a:xfrm>
            <a:off x="6215074" y="4286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346" name="TextBox 345"/>
          <p:cNvSpPr txBox="1"/>
          <p:nvPr/>
        </p:nvSpPr>
        <p:spPr>
          <a:xfrm>
            <a:off x="8501090" y="3143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10</a:t>
            </a:r>
            <a:endParaRPr lang="ru-RU" b="1" dirty="0"/>
          </a:p>
        </p:txBody>
      </p:sp>
      <p:sp>
        <p:nvSpPr>
          <p:cNvPr id="347" name="TextBox 346"/>
          <p:cNvSpPr txBox="1"/>
          <p:nvPr/>
        </p:nvSpPr>
        <p:spPr>
          <a:xfrm>
            <a:off x="7429520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6</a:t>
            </a:r>
            <a:endParaRPr lang="ru-RU" b="1" dirty="0"/>
          </a:p>
        </p:txBody>
      </p:sp>
      <p:sp>
        <p:nvSpPr>
          <p:cNvPr id="348" name="TextBox 347"/>
          <p:cNvSpPr txBox="1"/>
          <p:nvPr/>
        </p:nvSpPr>
        <p:spPr>
          <a:xfrm>
            <a:off x="6643702" y="3143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349" name="TextBox 348"/>
          <p:cNvSpPr txBox="1"/>
          <p:nvPr/>
        </p:nvSpPr>
        <p:spPr>
          <a:xfrm>
            <a:off x="7786710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7</a:t>
            </a:r>
            <a:endParaRPr lang="ru-RU" b="1" dirty="0"/>
          </a:p>
        </p:txBody>
      </p:sp>
      <p:sp>
        <p:nvSpPr>
          <p:cNvPr id="350" name="TextBox 349"/>
          <p:cNvSpPr txBox="1"/>
          <p:nvPr/>
        </p:nvSpPr>
        <p:spPr>
          <a:xfrm>
            <a:off x="8572528" y="528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9</a:t>
            </a:r>
            <a:endParaRPr lang="ru-RU" b="1" dirty="0"/>
          </a:p>
        </p:txBody>
      </p:sp>
      <p:sp>
        <p:nvSpPr>
          <p:cNvPr id="351" name="TextBox 350"/>
          <p:cNvSpPr txBox="1"/>
          <p:nvPr/>
        </p:nvSpPr>
        <p:spPr>
          <a:xfrm>
            <a:off x="8001024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8</a:t>
            </a:r>
            <a:endParaRPr lang="ru-RU" b="1" dirty="0"/>
          </a:p>
        </p:txBody>
      </p:sp>
      <p:sp>
        <p:nvSpPr>
          <p:cNvPr id="352" name="TextBox 351"/>
          <p:cNvSpPr txBox="1"/>
          <p:nvPr/>
        </p:nvSpPr>
        <p:spPr>
          <a:xfrm>
            <a:off x="7072330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4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Обходы деревьев в глубину. Пример 2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500570"/>
            <a:ext cx="8229600" cy="162559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+ * </a:t>
            </a:r>
            <a:r>
              <a:rPr lang="en-US" i="1" dirty="0" smtClean="0"/>
              <a:t>a</a:t>
            </a:r>
            <a:r>
              <a:rPr lang="en-US" dirty="0" smtClean="0"/>
              <a:t> – </a:t>
            </a:r>
            <a:r>
              <a:rPr lang="en-US" i="1" dirty="0" smtClean="0"/>
              <a:t>d e </a:t>
            </a:r>
            <a:r>
              <a:rPr lang="en-US" dirty="0" smtClean="0"/>
              <a:t>/ + </a:t>
            </a:r>
            <a:r>
              <a:rPr lang="en-US" i="1" dirty="0" smtClean="0"/>
              <a:t>f g c  	</a:t>
            </a:r>
            <a:r>
              <a:rPr lang="ru-RU" i="1" dirty="0" smtClean="0"/>
              <a:t>- префиксный обход</a:t>
            </a:r>
          </a:p>
          <a:p>
            <a:pPr>
              <a:buNone/>
            </a:pPr>
            <a:r>
              <a:rPr lang="en-US" i="1" dirty="0" smtClean="0"/>
              <a:t>a d e </a:t>
            </a:r>
            <a:r>
              <a:rPr lang="en-US" dirty="0" smtClean="0"/>
              <a:t>–</a:t>
            </a:r>
            <a:r>
              <a:rPr lang="en-US" i="1" dirty="0" smtClean="0"/>
              <a:t> * f g + c </a:t>
            </a:r>
            <a:r>
              <a:rPr lang="en-US" dirty="0" smtClean="0"/>
              <a:t>/ +	- </a:t>
            </a:r>
            <a:r>
              <a:rPr lang="ru-RU" i="1" dirty="0" smtClean="0"/>
              <a:t>постфиксный обход</a:t>
            </a:r>
          </a:p>
          <a:p>
            <a:pPr>
              <a:buNone/>
            </a:pPr>
            <a:r>
              <a:rPr lang="en-US" i="1" dirty="0" smtClean="0"/>
              <a:t>a * </a:t>
            </a:r>
            <a:r>
              <a:rPr lang="en-US" dirty="0" smtClean="0"/>
              <a:t>(</a:t>
            </a:r>
            <a:r>
              <a:rPr lang="en-US" i="1" dirty="0" smtClean="0"/>
              <a:t>d </a:t>
            </a:r>
            <a:r>
              <a:rPr lang="en-US" dirty="0" smtClean="0"/>
              <a:t>–</a:t>
            </a:r>
            <a:r>
              <a:rPr lang="en-US" i="1" dirty="0" smtClean="0"/>
              <a:t> e</a:t>
            </a:r>
            <a:r>
              <a:rPr lang="en-US" dirty="0" smtClean="0"/>
              <a:t>)+ (</a:t>
            </a:r>
            <a:r>
              <a:rPr lang="en-US" i="1" dirty="0" smtClean="0"/>
              <a:t>f </a:t>
            </a:r>
            <a:r>
              <a:rPr lang="en-US" dirty="0" smtClean="0"/>
              <a:t>+</a:t>
            </a:r>
            <a:r>
              <a:rPr lang="en-US" i="1" dirty="0" smtClean="0"/>
              <a:t> g</a:t>
            </a:r>
            <a:r>
              <a:rPr lang="en-US" dirty="0" smtClean="0"/>
              <a:t>) /</a:t>
            </a:r>
            <a:r>
              <a:rPr lang="en-US" i="1" dirty="0" smtClean="0"/>
              <a:t> c 	- </a:t>
            </a:r>
            <a:r>
              <a:rPr lang="ru-RU" i="1" dirty="0" smtClean="0"/>
              <a:t>инфиксный обход</a:t>
            </a:r>
          </a:p>
          <a:p>
            <a:endParaRPr lang="ru-RU" i="1" dirty="0"/>
          </a:p>
        </p:txBody>
      </p:sp>
      <p:sp>
        <p:nvSpPr>
          <p:cNvPr id="4" name="Овал 3"/>
          <p:cNvSpPr/>
          <p:nvPr/>
        </p:nvSpPr>
        <p:spPr>
          <a:xfrm>
            <a:off x="4071934" y="78579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5500694" y="157161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2643174" y="157161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3428992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5000628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6357950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3857620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2857488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4572000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2000232" y="271462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362786" y="778768"/>
            <a:ext cx="358985" cy="122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855957" y="916413"/>
            <a:ext cx="432218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3011198" y="2118230"/>
            <a:ext cx="787613" cy="54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5023719" y="2225387"/>
            <a:ext cx="787613" cy="33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904437" y="2082511"/>
            <a:ext cx="787613" cy="61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3000365" y="3355767"/>
            <a:ext cx="644737" cy="35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 rot="16200000" flipH="1">
            <a:off x="3677230" y="3391485"/>
            <a:ext cx="644737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3"/>
            <a:endCxn id="12" idx="0"/>
          </p:cNvCxnSpPr>
          <p:nvPr/>
        </p:nvCxnSpPr>
        <p:spPr>
          <a:xfrm rot="5400000">
            <a:off x="4643439" y="3427205"/>
            <a:ext cx="644737" cy="21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2148340" y="2136090"/>
            <a:ext cx="716175" cy="44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4810" y="7857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+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86050" y="16430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*</a:t>
            </a:r>
            <a:endParaRPr lang="ru-RU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43570" y="157161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/</a:t>
            </a:r>
            <a:endParaRPr lang="ru-R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0430" y="27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−</a:t>
            </a:r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27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2786058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</a:t>
            </a:r>
            <a:endParaRPr lang="ru-RU" sz="24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00364" y="392906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d</a:t>
            </a:r>
            <a:endParaRPr lang="ru-RU" sz="2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00496" y="38576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e</a:t>
            </a:r>
            <a:endParaRPr lang="ru-RU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14876" y="392906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f</a:t>
            </a:r>
            <a:endParaRPr lang="ru-RU" sz="2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71670" y="27146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a</a:t>
            </a:r>
            <a:endParaRPr lang="ru-RU" sz="2400" b="1" i="1" dirty="0"/>
          </a:p>
        </p:txBody>
      </p:sp>
      <p:sp>
        <p:nvSpPr>
          <p:cNvPr id="56" name="Овал 55"/>
          <p:cNvSpPr/>
          <p:nvPr/>
        </p:nvSpPr>
        <p:spPr>
          <a:xfrm>
            <a:off x="5429256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8" name="Прямая соединительная линия 67"/>
          <p:cNvCxnSpPr>
            <a:stCxn id="8" idx="5"/>
            <a:endCxn id="56" idx="0"/>
          </p:cNvCxnSpPr>
          <p:nvPr/>
        </p:nvCxnSpPr>
        <p:spPr>
          <a:xfrm rot="16200000" flipH="1">
            <a:off x="5248866" y="3391485"/>
            <a:ext cx="644737" cy="28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72132" y="3857628"/>
            <a:ext cx="3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</a:t>
            </a:r>
            <a:endParaRPr lang="ru-RU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Обход дерева в ширину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- это обход вершин дерева по уровням, начиная от корня, слева </a:t>
            </a:r>
            <a:r>
              <a:rPr lang="ru-RU" i="1" dirty="0" smtClean="0"/>
              <a:t>направо</a:t>
            </a:r>
            <a:r>
              <a:rPr lang="ru-RU" dirty="0" smtClean="0"/>
              <a:t> (или справа налево).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Алгоритм</a:t>
            </a:r>
            <a:r>
              <a:rPr lang="ru-RU" dirty="0" smtClean="0"/>
              <a:t> обхода дерева в ширину</a:t>
            </a:r>
          </a:p>
          <a:p>
            <a:pPr>
              <a:buNone/>
            </a:pPr>
            <a:r>
              <a:rPr lang="ru-RU" dirty="0" smtClean="0"/>
              <a:t>Шаг 0: </a:t>
            </a:r>
          </a:p>
          <a:p>
            <a:pPr>
              <a:buNone/>
            </a:pPr>
            <a:r>
              <a:rPr lang="ru-RU" dirty="0" smtClean="0"/>
              <a:t>		Поместить в очередь корень дерева.</a:t>
            </a:r>
          </a:p>
          <a:p>
            <a:pPr>
              <a:buNone/>
            </a:pPr>
            <a:r>
              <a:rPr lang="ru-RU" dirty="0" smtClean="0"/>
              <a:t>Шаг 1: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Взять из очереди очередную вершину. 	Поместить в очередь всех ее сыновей по 	порядку слева направо (справа налево).</a:t>
            </a:r>
          </a:p>
          <a:p>
            <a:pPr>
              <a:buNone/>
            </a:pPr>
            <a:r>
              <a:rPr lang="ru-RU" dirty="0" smtClean="0"/>
              <a:t>Шаг 2:</a:t>
            </a:r>
          </a:p>
          <a:p>
            <a:pPr>
              <a:buNone/>
            </a:pPr>
            <a:r>
              <a:rPr lang="ru-RU" dirty="0" smtClean="0"/>
              <a:t>		Если очередь пуста, то конец обхода, иначе 	перейти на Шаг 1.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Обход дерева в ширину. Пример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071934" y="78579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5500694" y="157161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2643174" y="157161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3428992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5000628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6357950" y="278605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4357686" y="400050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2857488" y="385762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5143504" y="400050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2000232" y="271462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362786" y="778768"/>
            <a:ext cx="358985" cy="122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855957" y="916413"/>
            <a:ext cx="432218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3011198" y="2118230"/>
            <a:ext cx="787613" cy="54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5023719" y="2225387"/>
            <a:ext cx="787613" cy="33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904437" y="2082511"/>
            <a:ext cx="787613" cy="61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3000365" y="3355767"/>
            <a:ext cx="644737" cy="35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4464844" y="3391486"/>
            <a:ext cx="787613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4982768" y="3554016"/>
            <a:ext cx="71438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2148340" y="2136090"/>
            <a:ext cx="716175" cy="44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4810" y="78579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b</a:t>
            </a:r>
            <a:endParaRPr lang="ru-RU" sz="24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86050" y="164305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h</a:t>
            </a:r>
            <a:endParaRPr lang="ru-RU" sz="24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43570" y="1571612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i</a:t>
            </a:r>
            <a:endParaRPr lang="ru-RU" sz="2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00430" y="2786058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j</a:t>
            </a:r>
            <a:endParaRPr lang="ru-RU" sz="24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066" y="27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k</a:t>
            </a:r>
            <a:endParaRPr lang="ru-RU" sz="2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29388" y="2786058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l</a:t>
            </a:r>
            <a:endParaRPr lang="ru-RU" sz="24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00364" y="392906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d</a:t>
            </a:r>
            <a:endParaRPr lang="ru-RU" sz="2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29124" y="4000504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e</a:t>
            </a:r>
            <a:endParaRPr lang="ru-RU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86380" y="4000504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f</a:t>
            </a:r>
            <a:endParaRPr lang="ru-RU" sz="2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71670" y="27146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a</a:t>
            </a:r>
            <a:endParaRPr lang="ru-RU" sz="2400" b="1" i="1" dirty="0"/>
          </a:p>
        </p:txBody>
      </p:sp>
      <p:sp>
        <p:nvSpPr>
          <p:cNvPr id="33" name="Овал 32"/>
          <p:cNvSpPr/>
          <p:nvPr/>
        </p:nvSpPr>
        <p:spPr>
          <a:xfrm>
            <a:off x="5929322" y="392906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5463180" y="3177171"/>
            <a:ext cx="716175" cy="78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00760" y="3929066"/>
            <a:ext cx="3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</a:t>
            </a:r>
            <a:endParaRPr lang="ru-RU" sz="24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71604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err="1" smtClean="0"/>
              <a:t>i</a:t>
            </a:r>
            <a:endParaRPr lang="ru-RU" sz="28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42976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h</a:t>
            </a:r>
            <a:endParaRPr lang="ru-RU" sz="28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00232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a</a:t>
            </a:r>
            <a:endParaRPr lang="ru-RU" sz="28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28860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j</a:t>
            </a:r>
            <a:endParaRPr lang="ru-RU" sz="28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57488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k</a:t>
            </a:r>
            <a:endParaRPr lang="ru-RU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86116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l</a:t>
            </a:r>
            <a:endParaRPr lang="ru-RU" sz="28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14744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d</a:t>
            </a:r>
            <a:endParaRPr lang="ru-RU" sz="28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4143372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e</a:t>
            </a:r>
            <a:endParaRPr lang="ru-RU" sz="28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0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f</a:t>
            </a:r>
            <a:endParaRPr lang="ru-RU" sz="28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0628" y="5572140"/>
            <a:ext cx="428628" cy="523220"/>
          </a:xfrm>
          <a:prstGeom prst="rect">
            <a:avLst/>
          </a:prstGeom>
          <a:noFill/>
          <a:ln w="19050" cmpd="sng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800" i="1" dirty="0" smtClean="0"/>
              <a:t>g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C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Представления деревьев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Определение</a:t>
            </a:r>
            <a:r>
              <a:rPr lang="ru-RU" dirty="0" smtClean="0"/>
              <a:t>. </a:t>
            </a:r>
            <a:r>
              <a:rPr lang="ru-RU" i="1" dirty="0" smtClean="0">
                <a:solidFill>
                  <a:srgbClr val="FF0000"/>
                </a:solidFill>
              </a:rPr>
              <a:t>Левое скобочное представление </a:t>
            </a:r>
            <a:r>
              <a:rPr lang="ru-RU" dirty="0" smtClean="0"/>
              <a:t>дерева </a:t>
            </a:r>
            <a:r>
              <a:rPr lang="ru-RU" i="1" dirty="0" smtClean="0"/>
              <a:t>Т </a:t>
            </a:r>
            <a:r>
              <a:rPr lang="ru-RU" dirty="0" smtClean="0"/>
              <a:t>(обозначается </a:t>
            </a:r>
            <a:r>
              <a:rPr lang="en-US" i="1" dirty="0" err="1" smtClean="0"/>
              <a:t>Lrep</a:t>
            </a:r>
            <a:r>
              <a:rPr lang="ru-RU" dirty="0" smtClean="0"/>
              <a:t>(</a:t>
            </a:r>
            <a:r>
              <a:rPr lang="ru-RU" i="1" dirty="0" smtClean="0"/>
              <a:t>Т</a:t>
            </a:r>
            <a:r>
              <a:rPr lang="ru-RU" dirty="0" smtClean="0"/>
              <a:t>)) можно получить, применяя к нему следующие рекурсивные правила:</a:t>
            </a:r>
          </a:p>
          <a:p>
            <a:pPr marL="514350" indent="-514350">
              <a:buAutoNum type="arabicParenBoth"/>
            </a:pPr>
            <a:r>
              <a:rPr lang="ru-RU" dirty="0" smtClean="0"/>
              <a:t>Если корнем дерева Т</a:t>
            </a:r>
            <a:r>
              <a:rPr lang="ru-RU" i="1" dirty="0" smtClean="0"/>
              <a:t> </a:t>
            </a:r>
            <a:r>
              <a:rPr lang="ru-RU" dirty="0" smtClean="0"/>
              <a:t>служит вершина </a:t>
            </a:r>
            <a:r>
              <a:rPr lang="ru-RU" i="1" dirty="0" smtClean="0"/>
              <a:t>а </a:t>
            </a:r>
            <a:r>
              <a:rPr lang="ru-RU" dirty="0" smtClean="0"/>
              <a:t>с поддеревьями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ru-RU" dirty="0" smtClean="0"/>
              <a:t>, Т</a:t>
            </a:r>
            <a:r>
              <a:rPr lang="ru-RU" baseline="-25000" dirty="0" smtClean="0"/>
              <a:t>2</a:t>
            </a:r>
            <a:r>
              <a:rPr lang="ru-RU" dirty="0" smtClean="0"/>
              <a:t>, . . ., </a:t>
            </a:r>
            <a:r>
              <a:rPr lang="ru-RU" i="1" dirty="0" smtClean="0"/>
              <a:t>Т</a:t>
            </a:r>
            <a:r>
              <a:rPr lang="en-US" i="1" baseline="-25000" dirty="0" smtClean="0"/>
              <a:t>n</a:t>
            </a:r>
            <a:r>
              <a:rPr lang="ru-RU" i="1" dirty="0" smtClean="0"/>
              <a:t>, </a:t>
            </a:r>
            <a:r>
              <a:rPr lang="ru-RU" dirty="0" smtClean="0"/>
              <a:t>расположенными в этом порядке (их корни — прямые потомки вершины а), то </a:t>
            </a:r>
            <a:endParaRPr lang="en-US" dirty="0" smtClean="0"/>
          </a:p>
          <a:p>
            <a:pPr marL="514350" indent="-514350">
              <a:buNone/>
            </a:pPr>
            <a:r>
              <a:rPr lang="en-US" i="1" dirty="0"/>
              <a:t>	</a:t>
            </a:r>
            <a:r>
              <a:rPr lang="en-US" i="1" dirty="0" err="1" smtClean="0"/>
              <a:t>Lrep</a:t>
            </a:r>
            <a:r>
              <a:rPr lang="ru-RU" dirty="0" smtClean="0"/>
              <a:t>(</a:t>
            </a:r>
            <a:r>
              <a:rPr lang="ru-RU" i="1" dirty="0" smtClean="0"/>
              <a:t>Т</a:t>
            </a:r>
            <a:r>
              <a:rPr lang="ru-RU" dirty="0" smtClean="0"/>
              <a:t>) =</a:t>
            </a:r>
            <a:r>
              <a:rPr lang="ru-RU" i="1" dirty="0" smtClean="0"/>
              <a:t> а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Lrep</a:t>
            </a:r>
            <a:r>
              <a:rPr lang="en-US" i="1" dirty="0" smtClean="0"/>
              <a:t> </a:t>
            </a:r>
            <a:r>
              <a:rPr lang="en-US" dirty="0" smtClean="0"/>
              <a:t>(T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i="1" dirty="0" err="1" smtClean="0"/>
              <a:t>Lrep</a:t>
            </a:r>
            <a:r>
              <a:rPr lang="en-US" i="1" dirty="0" smtClean="0"/>
              <a:t> (</a:t>
            </a:r>
            <a:r>
              <a:rPr lang="ru-RU" dirty="0" smtClean="0"/>
              <a:t>Т</a:t>
            </a:r>
            <a:r>
              <a:rPr lang="ru-RU" baseline="-25000" dirty="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 , . . ., </a:t>
            </a:r>
            <a:r>
              <a:rPr lang="en-US" i="1" dirty="0" err="1" smtClean="0"/>
              <a:t>Lrep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ru-RU" i="1" dirty="0" smtClean="0"/>
              <a:t>Т</a:t>
            </a:r>
            <a:r>
              <a:rPr lang="en-US" i="1" baseline="-25000" dirty="0" smtClean="0"/>
              <a:t>n</a:t>
            </a:r>
            <a:r>
              <a:rPr lang="en-US" dirty="0" smtClean="0"/>
              <a:t>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(</a:t>
            </a:r>
            <a:r>
              <a:rPr lang="ru-RU" dirty="0"/>
              <a:t>2) Если корнем дерева </a:t>
            </a:r>
            <a:r>
              <a:rPr lang="ru-RU" i="1" dirty="0"/>
              <a:t>Т </a:t>
            </a:r>
            <a:r>
              <a:rPr lang="ru-RU" dirty="0"/>
              <a:t>служит вершина а, не имеющая прямых потомков, то </a:t>
            </a:r>
            <a:r>
              <a:rPr lang="en-US" dirty="0" smtClean="0"/>
              <a:t>	</a:t>
            </a:r>
            <a:r>
              <a:rPr lang="en-US" i="1" dirty="0" err="1" smtClean="0"/>
              <a:t>Lrep</a:t>
            </a:r>
            <a:r>
              <a:rPr lang="en-US" i="1" dirty="0" smtClean="0"/>
              <a:t> </a:t>
            </a:r>
            <a:r>
              <a:rPr lang="ru-RU" dirty="0" smtClean="0"/>
              <a:t>(Т</a:t>
            </a:r>
            <a:r>
              <a:rPr lang="ru-RU" dirty="0"/>
              <a:t>) = </a:t>
            </a:r>
            <a:r>
              <a:rPr lang="ru-RU" i="1" dirty="0"/>
              <a:t>а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Определение</a:t>
            </a:r>
            <a:r>
              <a:rPr lang="ru-RU" dirty="0" smtClean="0"/>
              <a:t>. </a:t>
            </a:r>
            <a:r>
              <a:rPr lang="ru-RU" i="1" dirty="0" smtClean="0">
                <a:solidFill>
                  <a:srgbClr val="FF0000"/>
                </a:solidFill>
              </a:rPr>
              <a:t>Правое скобочное представление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Rrep</a:t>
            </a:r>
            <a:r>
              <a:rPr lang="ru-RU" dirty="0" smtClean="0"/>
              <a:t>(</a:t>
            </a:r>
            <a:r>
              <a:rPr lang="ru-RU" i="1" dirty="0" smtClean="0"/>
              <a:t>Т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дерева </a:t>
            </a:r>
            <a:r>
              <a:rPr lang="ru-RU" i="1" dirty="0"/>
              <a:t>Т:</a:t>
            </a:r>
            <a:endParaRPr lang="ru-RU" dirty="0"/>
          </a:p>
          <a:p>
            <a:pPr marL="514350" lvl="0" indent="-514350">
              <a:buAutoNum type="arabicParenBoth"/>
            </a:pPr>
            <a:r>
              <a:rPr lang="ru-RU" dirty="0" smtClean="0"/>
              <a:t>Если </a:t>
            </a:r>
            <a:r>
              <a:rPr lang="ru-RU" dirty="0"/>
              <a:t>корнем дерева </a:t>
            </a:r>
            <a:r>
              <a:rPr lang="ru-RU" i="1" dirty="0"/>
              <a:t>Т </a:t>
            </a:r>
            <a:r>
              <a:rPr lang="ru-RU" dirty="0"/>
              <a:t>служит вершина </a:t>
            </a:r>
            <a:r>
              <a:rPr lang="ru-RU" i="1" dirty="0"/>
              <a:t>а </a:t>
            </a:r>
            <a:r>
              <a:rPr lang="ru-RU" dirty="0"/>
              <a:t>с </a:t>
            </a:r>
            <a:r>
              <a:rPr lang="ru-RU" dirty="0" smtClean="0"/>
              <a:t>поддеревьями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ru-RU" dirty="0" smtClean="0"/>
              <a:t>, </a:t>
            </a:r>
            <a:r>
              <a:rPr lang="ru-RU" i="1" dirty="0" smtClean="0"/>
              <a:t>Т</a:t>
            </a:r>
            <a:r>
              <a:rPr lang="ru-RU" baseline="-25000" dirty="0" smtClean="0"/>
              <a:t>2</a:t>
            </a:r>
            <a:r>
              <a:rPr lang="ru-RU" dirty="0" smtClean="0"/>
              <a:t>, . . ., </a:t>
            </a:r>
            <a:r>
              <a:rPr lang="ru-RU" i="1" dirty="0" smtClean="0"/>
              <a:t>Т</a:t>
            </a:r>
            <a:r>
              <a:rPr lang="en-US" i="1" baseline="-25000" dirty="0" smtClean="0"/>
              <a:t>n</a:t>
            </a:r>
            <a:r>
              <a:rPr lang="ru-RU" i="1" dirty="0" smtClean="0"/>
              <a:t>, </a:t>
            </a:r>
            <a:r>
              <a:rPr lang="ru-RU" dirty="0" smtClean="0"/>
              <a:t>то</a:t>
            </a:r>
            <a:endParaRPr lang="en-US" dirty="0" smtClean="0"/>
          </a:p>
          <a:p>
            <a:pPr marL="514350" lvl="0" indent="-514350">
              <a:buNone/>
            </a:pPr>
            <a:r>
              <a:rPr lang="en-US" dirty="0"/>
              <a:t>	</a:t>
            </a:r>
            <a:r>
              <a:rPr lang="ru-RU" dirty="0" smtClean="0"/>
              <a:t> </a:t>
            </a:r>
            <a:r>
              <a:rPr lang="en-US" i="1" dirty="0" err="1" smtClean="0"/>
              <a:t>Rrep</a:t>
            </a:r>
            <a:r>
              <a:rPr lang="ru-RU" dirty="0" smtClean="0"/>
              <a:t>(</a:t>
            </a:r>
            <a:r>
              <a:rPr lang="ru-RU" i="1" dirty="0" smtClean="0"/>
              <a:t>Т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ru-RU" dirty="0" smtClean="0"/>
              <a:t>(</a:t>
            </a:r>
            <a:r>
              <a:rPr lang="en-US" i="1" dirty="0" err="1" smtClean="0"/>
              <a:t>Rrep</a:t>
            </a:r>
            <a:r>
              <a:rPr lang="ru-RU" dirty="0" smtClean="0"/>
              <a:t>(Т</a:t>
            </a:r>
            <a:r>
              <a:rPr lang="ru-RU" baseline="-25000" dirty="0" smtClean="0"/>
              <a:t>1</a:t>
            </a:r>
            <a:r>
              <a:rPr lang="ru-RU" dirty="0"/>
              <a:t>), </a:t>
            </a:r>
            <a:r>
              <a:rPr lang="en-US" i="1" dirty="0" err="1" smtClean="0"/>
              <a:t>Rrep</a:t>
            </a:r>
            <a:r>
              <a:rPr lang="ru-RU" dirty="0" smtClean="0"/>
              <a:t>(</a:t>
            </a:r>
            <a:r>
              <a:rPr lang="en-US" dirty="0" smtClean="0"/>
              <a:t>T</a:t>
            </a:r>
            <a:r>
              <a:rPr lang="ru-RU" baseline="-25000" dirty="0" smtClean="0"/>
              <a:t>2</a:t>
            </a:r>
            <a:r>
              <a:rPr lang="ru-RU" dirty="0"/>
              <a:t>), . . </a:t>
            </a:r>
            <a:r>
              <a:rPr lang="ru-RU" dirty="0" smtClean="0"/>
              <a:t>.,</a:t>
            </a:r>
            <a:r>
              <a:rPr lang="en-US" i="1" dirty="0" smtClean="0"/>
              <a:t> </a:t>
            </a:r>
            <a:r>
              <a:rPr lang="en-US" i="1" dirty="0" err="1" smtClean="0"/>
              <a:t>Rrep</a:t>
            </a:r>
            <a:r>
              <a:rPr lang="en-US" dirty="0" smtClean="0"/>
              <a:t> (</a:t>
            </a:r>
            <a:r>
              <a:rPr lang="ru-RU" i="1" dirty="0" smtClean="0"/>
              <a:t>Т</a:t>
            </a:r>
            <a:r>
              <a:rPr lang="en-US" i="1" baseline="-25000" dirty="0" smtClean="0"/>
              <a:t>n</a:t>
            </a:r>
            <a:r>
              <a:rPr lang="en-US" dirty="0" smtClean="0"/>
              <a:t>))</a:t>
            </a:r>
            <a:r>
              <a:rPr lang="ru-RU" i="1" dirty="0" smtClean="0"/>
              <a:t>а</a:t>
            </a:r>
            <a:r>
              <a:rPr lang="ru-RU" dirty="0"/>
              <a:t>.</a:t>
            </a:r>
          </a:p>
          <a:p>
            <a:pPr lvl="0">
              <a:buNone/>
            </a:pPr>
            <a:r>
              <a:rPr lang="en-US" dirty="0" smtClean="0"/>
              <a:t>(2)    </a:t>
            </a:r>
            <a:r>
              <a:rPr lang="ru-RU" dirty="0" smtClean="0"/>
              <a:t>Если </a:t>
            </a:r>
            <a:r>
              <a:rPr lang="ru-RU" dirty="0"/>
              <a:t>корнем дерева </a:t>
            </a:r>
            <a:r>
              <a:rPr lang="ru-RU" i="1" dirty="0"/>
              <a:t>Т </a:t>
            </a:r>
            <a:r>
              <a:rPr lang="ru-RU" dirty="0"/>
              <a:t>служит вершина  </a:t>
            </a:r>
            <a:r>
              <a:rPr lang="ru-RU" i="1" dirty="0"/>
              <a:t>а,   </a:t>
            </a:r>
            <a:r>
              <a:rPr lang="ru-RU" dirty="0"/>
              <a:t>не  имеющая</a:t>
            </a:r>
            <a:br>
              <a:rPr lang="ru-RU" dirty="0"/>
            </a:br>
            <a:r>
              <a:rPr lang="ru-RU" dirty="0"/>
              <a:t>прямых потомков, то </a:t>
            </a:r>
            <a:r>
              <a:rPr lang="en-US" dirty="0" smtClean="0"/>
              <a:t>	</a:t>
            </a:r>
            <a:r>
              <a:rPr lang="en-US" i="1" dirty="0" err="1" smtClean="0"/>
              <a:t>Rrep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ru-RU" i="1" dirty="0"/>
              <a:t>а</a:t>
            </a:r>
            <a:r>
              <a:rPr lang="ru-RU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Скобочные представления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143512"/>
            <a:ext cx="8215370" cy="1428760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Lrep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</a:t>
            </a:r>
            <a:r>
              <a:rPr lang="en-US" i="1" dirty="0" smtClean="0"/>
              <a:t>b </a:t>
            </a:r>
            <a:r>
              <a:rPr lang="en-US" dirty="0" smtClean="0"/>
              <a:t>( </a:t>
            </a:r>
            <a:r>
              <a:rPr lang="en-US" i="1" dirty="0" smtClean="0"/>
              <a:t>h </a:t>
            </a:r>
            <a:r>
              <a:rPr lang="en-US" dirty="0" smtClean="0"/>
              <a:t>(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j </a:t>
            </a:r>
            <a:r>
              <a:rPr lang="en-US" dirty="0" smtClean="0"/>
              <a:t>( </a:t>
            </a:r>
            <a:r>
              <a:rPr lang="en-US" i="1" dirty="0" smtClean="0"/>
              <a:t>d </a:t>
            </a:r>
            <a:r>
              <a:rPr lang="en-US" dirty="0" smtClean="0"/>
              <a:t>) ),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( </a:t>
            </a:r>
            <a:r>
              <a:rPr lang="en-US" i="1" dirty="0" smtClean="0"/>
              <a:t>k </a:t>
            </a:r>
            <a:r>
              <a:rPr lang="en-US" dirty="0" smtClean="0"/>
              <a:t>(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 </a:t>
            </a:r>
            <a:r>
              <a:rPr lang="en-US" dirty="0" smtClean="0"/>
              <a:t>), </a:t>
            </a:r>
            <a:r>
              <a:rPr lang="en-US" i="1" dirty="0" smtClean="0"/>
              <a:t>l </a:t>
            </a:r>
            <a:r>
              <a:rPr lang="en-US" dirty="0" smtClean="0"/>
              <a:t>) )</a:t>
            </a:r>
          </a:p>
          <a:p>
            <a:r>
              <a:rPr lang="en-US" i="1" dirty="0" err="1" smtClean="0"/>
              <a:t>Rrep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( ( </a:t>
            </a:r>
            <a:r>
              <a:rPr lang="en-US" i="1" dirty="0" smtClean="0"/>
              <a:t>a</a:t>
            </a:r>
            <a:r>
              <a:rPr lang="en-US" dirty="0" smtClean="0"/>
              <a:t>, ( </a:t>
            </a:r>
            <a:r>
              <a:rPr lang="en-US" i="1" dirty="0" smtClean="0"/>
              <a:t>d </a:t>
            </a:r>
            <a:r>
              <a:rPr lang="en-US" dirty="0" smtClean="0"/>
              <a:t>) </a:t>
            </a:r>
            <a:r>
              <a:rPr lang="en-US" i="1" dirty="0" smtClean="0"/>
              <a:t>j </a:t>
            </a:r>
            <a:r>
              <a:rPr lang="en-US" dirty="0" smtClean="0"/>
              <a:t>) </a:t>
            </a:r>
            <a:r>
              <a:rPr lang="en-US" i="1" dirty="0" smtClean="0"/>
              <a:t>h</a:t>
            </a:r>
            <a:r>
              <a:rPr lang="en-US" dirty="0" smtClean="0"/>
              <a:t>, ( (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 </a:t>
            </a:r>
            <a:r>
              <a:rPr lang="en-US" dirty="0" smtClean="0"/>
              <a:t>)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l </a:t>
            </a:r>
            <a:r>
              <a:rPr lang="en-US" dirty="0" smtClean="0"/>
              <a:t>)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) </a:t>
            </a:r>
            <a:r>
              <a:rPr lang="en-US" i="1" dirty="0" smtClean="0"/>
              <a:t>b</a:t>
            </a:r>
            <a:endParaRPr lang="ru-RU" i="1" dirty="0"/>
          </a:p>
        </p:txBody>
      </p:sp>
      <p:sp>
        <p:nvSpPr>
          <p:cNvPr id="4" name="Овал 3"/>
          <p:cNvSpPr/>
          <p:nvPr/>
        </p:nvSpPr>
        <p:spPr>
          <a:xfrm>
            <a:off x="4000496" y="121442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5429256" y="200024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2571736" y="200024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3357554" y="321468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4929190" y="321468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6286512" y="321468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4286248" y="442913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2786050" y="428625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5072066" y="4429132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1928794" y="3143248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291348" y="1207396"/>
            <a:ext cx="358985" cy="122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784519" y="1345041"/>
            <a:ext cx="432218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2939760" y="2546858"/>
            <a:ext cx="787613" cy="54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4952281" y="2654015"/>
            <a:ext cx="787613" cy="33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832999" y="2511139"/>
            <a:ext cx="787613" cy="61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2928927" y="3784395"/>
            <a:ext cx="644737" cy="35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4393406" y="3820114"/>
            <a:ext cx="787613" cy="4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4911330" y="3982644"/>
            <a:ext cx="71438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2076902" y="2564718"/>
            <a:ext cx="716175" cy="44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43372" y="1214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b</a:t>
            </a:r>
            <a:endParaRPr lang="ru-RU" sz="24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14612" y="207167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h</a:t>
            </a:r>
            <a:endParaRPr lang="ru-RU" sz="24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72132" y="2000240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i</a:t>
            </a:r>
            <a:endParaRPr lang="ru-RU" sz="24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28992" y="3214686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j</a:t>
            </a:r>
            <a:endParaRPr lang="ru-RU" sz="24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00628" y="32146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k</a:t>
            </a:r>
            <a:endParaRPr lang="ru-RU" sz="2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57950" y="3214686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l</a:t>
            </a:r>
            <a:endParaRPr lang="ru-RU" sz="24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8926" y="435769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d</a:t>
            </a:r>
            <a:endParaRPr lang="ru-RU" sz="2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357686" y="442913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e</a:t>
            </a:r>
            <a:endParaRPr lang="ru-RU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14942" y="4429132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f</a:t>
            </a:r>
            <a:endParaRPr lang="ru-RU" sz="2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00232" y="314324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a</a:t>
            </a:r>
            <a:endParaRPr lang="ru-RU" sz="2400" b="1" i="1" dirty="0"/>
          </a:p>
        </p:txBody>
      </p:sp>
      <p:sp>
        <p:nvSpPr>
          <p:cNvPr id="33" name="Овал 32"/>
          <p:cNvSpPr/>
          <p:nvPr/>
        </p:nvSpPr>
        <p:spPr>
          <a:xfrm>
            <a:off x="5857884" y="435769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5391742" y="3605799"/>
            <a:ext cx="716175" cy="78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9322" y="4357694"/>
            <a:ext cx="3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</a:t>
            </a:r>
            <a:endParaRPr lang="ru-RU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733</Words>
  <Application>Microsoft Office PowerPoint</Application>
  <PresentationFormat>Экран (4:3)</PresentationFormat>
  <Paragraphs>251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Деревья</vt:lpstr>
      <vt:lpstr>Обходы дерева</vt:lpstr>
      <vt:lpstr>Обходы деревьев в глубину</vt:lpstr>
      <vt:lpstr>Обходы деревьев в глубину. Пример 1.</vt:lpstr>
      <vt:lpstr>Обходы деревьев в глубину. Пример 2</vt:lpstr>
      <vt:lpstr>Обход дерева в ширину</vt:lpstr>
      <vt:lpstr>Обход дерева в ширину. Пример</vt:lpstr>
      <vt:lpstr>Представления деревьев</vt:lpstr>
      <vt:lpstr>Скобочные представления деревьев</vt:lpstr>
      <vt:lpstr>Представление дерева списком прямых предков</vt:lpstr>
      <vt:lpstr>Дерево двоичного поиска</vt:lpstr>
      <vt:lpstr>Дерево двоичного поиска. Пример</vt:lpstr>
      <vt:lpstr>Алгоритм просмотра дерева двоичного поиска</vt:lpstr>
      <vt:lpstr>Лабораторная работа:  построение дерева двоичного поиска</vt:lpstr>
      <vt:lpstr>Реализация бинарных деревьев на Си</vt:lpstr>
      <vt:lpstr>Сбалансированные деревья</vt:lpstr>
      <vt:lpstr>Вставка элемента в сбалансированное дерево</vt:lpstr>
      <vt:lpstr>Вставка в левое поддерево</vt:lpstr>
      <vt:lpstr>Вставка в правое поддерево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nest</dc:creator>
  <cp:lastModifiedBy>Admin</cp:lastModifiedBy>
  <cp:revision>41</cp:revision>
  <dcterms:created xsi:type="dcterms:W3CDTF">2009-10-11T08:46:54Z</dcterms:created>
  <dcterms:modified xsi:type="dcterms:W3CDTF">2009-10-11T15:24:34Z</dcterms:modified>
</cp:coreProperties>
</file>