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5776-12F2-420A-866F-C3CE88CF837D}" type="datetimeFigureOut">
              <a:rPr lang="ru-RU" smtClean="0"/>
              <a:pPr/>
              <a:t>05.10.2009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Отношения, графы, деревья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Дуга и путь в ациклическом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Если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– </a:t>
            </a:r>
            <a:r>
              <a:rPr lang="ru-RU" dirty="0" smtClean="0"/>
              <a:t>дуга в ациклическом графе,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то </a:t>
            </a:r>
            <a:r>
              <a:rPr lang="en-US" i="1" dirty="0" smtClean="0"/>
              <a:t>a</a:t>
            </a:r>
            <a:r>
              <a:rPr lang="en-US" dirty="0" smtClean="0"/>
              <a:t> – </a:t>
            </a:r>
            <a:r>
              <a:rPr lang="ru-RU" dirty="0" smtClean="0">
                <a:solidFill>
                  <a:srgbClr val="FF0000"/>
                </a:solidFill>
              </a:rPr>
              <a:t>прямой предок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 smtClean="0"/>
              <a:t>b</a:t>
            </a:r>
            <a:r>
              <a:rPr lang="en-US" dirty="0" smtClean="0"/>
              <a:t> – </a:t>
            </a:r>
            <a:r>
              <a:rPr lang="ru-RU" dirty="0" smtClean="0">
                <a:solidFill>
                  <a:srgbClr val="FF0000"/>
                </a:solidFill>
              </a:rPr>
              <a:t>прямой потомок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Если в ациклическом графе</a:t>
            </a:r>
            <a:r>
              <a:rPr lang="en-US" dirty="0" smtClean="0"/>
              <a:t> </a:t>
            </a:r>
            <a:r>
              <a:rPr lang="ru-RU" dirty="0" smtClean="0"/>
              <a:t>существует путь из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i="1" dirty="0" smtClean="0"/>
              <a:t>b</a:t>
            </a:r>
            <a:r>
              <a:rPr lang="ru-RU" dirty="0" smtClean="0"/>
              <a:t>,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то </a:t>
            </a:r>
            <a:r>
              <a:rPr lang="en-US" i="1" dirty="0" smtClean="0"/>
              <a:t>a</a:t>
            </a:r>
            <a:r>
              <a:rPr lang="en-US" dirty="0" smtClean="0"/>
              <a:t> – </a:t>
            </a:r>
            <a:r>
              <a:rPr lang="ru-RU" dirty="0" smtClean="0">
                <a:solidFill>
                  <a:srgbClr val="FF0000"/>
                </a:solidFill>
              </a:rPr>
              <a:t>предок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b</a:t>
            </a:r>
            <a:r>
              <a:rPr lang="en-US" dirty="0" smtClean="0"/>
              <a:t> – </a:t>
            </a:r>
            <a:r>
              <a:rPr lang="ru-RU" dirty="0" smtClean="0">
                <a:solidFill>
                  <a:srgbClr val="FF0000"/>
                </a:solidFill>
              </a:rPr>
              <a:t>потомок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500298" y="1214422"/>
            <a:ext cx="50006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500694" y="1285860"/>
            <a:ext cx="571504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43570" y="1357298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ru-RU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128586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</a:t>
            </a:r>
            <a:endParaRPr lang="ru-RU" sz="2400" i="1" dirty="0"/>
          </a:p>
        </p:txBody>
      </p:sp>
      <p:cxnSp>
        <p:nvCxnSpPr>
          <p:cNvPr id="8" name="Shape 7"/>
          <p:cNvCxnSpPr>
            <a:stCxn id="4" idx="7"/>
            <a:endCxn id="5" idx="1"/>
          </p:cNvCxnSpPr>
          <p:nvPr/>
        </p:nvCxnSpPr>
        <p:spPr>
          <a:xfrm rot="16200000" flipH="1">
            <a:off x="4220041" y="5207"/>
            <a:ext cx="71438" cy="2657258"/>
          </a:xfrm>
          <a:prstGeom prst="curvedConnector3">
            <a:avLst>
              <a:gd name="adj1" fmla="val -4371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725470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Дерево </a:t>
            </a:r>
            <a:br>
              <a:rPr lang="ru-RU" sz="3200" dirty="0" smtClean="0"/>
            </a:br>
            <a:r>
              <a:rPr lang="ru-RU" sz="3200" dirty="0" smtClean="0"/>
              <a:t>(частный вид ациклического графа)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0005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100" b="1" dirty="0"/>
              <a:t>Определение. </a:t>
            </a:r>
            <a:r>
              <a:rPr lang="ru-RU" sz="3100" i="1" dirty="0"/>
              <a:t>(Ориентированным) </a:t>
            </a:r>
            <a:r>
              <a:rPr lang="ru-RU" sz="3100" i="1" dirty="0">
                <a:solidFill>
                  <a:srgbClr val="FF0000"/>
                </a:solidFill>
              </a:rPr>
              <a:t>деревом</a:t>
            </a:r>
            <a:r>
              <a:rPr lang="ru-RU" sz="3100" i="1" dirty="0"/>
              <a:t> Т </a:t>
            </a:r>
            <a:r>
              <a:rPr lang="ru-RU" sz="3100" dirty="0"/>
              <a:t>называется (</a:t>
            </a:r>
            <a:r>
              <a:rPr lang="ru-RU" sz="3100" dirty="0" smtClean="0"/>
              <a:t>ориентированный</a:t>
            </a:r>
            <a:r>
              <a:rPr lang="ru-RU" sz="3100" dirty="0"/>
              <a:t>) граф </a:t>
            </a:r>
            <a:r>
              <a:rPr lang="en-US" sz="3100" i="1" dirty="0"/>
              <a:t>G</a:t>
            </a:r>
            <a:r>
              <a:rPr lang="ru-RU" sz="3100" i="1" dirty="0" smtClean="0"/>
              <a:t> </a:t>
            </a:r>
            <a:r>
              <a:rPr lang="ru-RU" sz="3100" i="1" dirty="0"/>
              <a:t>= (</a:t>
            </a:r>
            <a:r>
              <a:rPr lang="ru-RU" sz="3100" i="1" dirty="0" smtClean="0"/>
              <a:t>А,</a:t>
            </a:r>
            <a:r>
              <a:rPr lang="en-US" sz="3100" i="1" dirty="0" smtClean="0"/>
              <a:t>R</a:t>
            </a:r>
            <a:r>
              <a:rPr lang="ru-RU" sz="3100" i="1" dirty="0" smtClean="0"/>
              <a:t>) </a:t>
            </a:r>
            <a:r>
              <a:rPr lang="ru-RU" sz="3100" dirty="0"/>
              <a:t>со специальной вершиной </a:t>
            </a:r>
            <a:r>
              <a:rPr lang="en-US" sz="3100" i="1" dirty="0" smtClean="0"/>
              <a:t>r</a:t>
            </a:r>
            <a:r>
              <a:rPr lang="en-US" sz="3100" dirty="0" smtClean="0">
                <a:sym typeface="Symbol"/>
              </a:rPr>
              <a:t></a:t>
            </a:r>
            <a:r>
              <a:rPr lang="ru-RU" sz="3100" dirty="0" smtClean="0"/>
              <a:t> </a:t>
            </a:r>
            <a:r>
              <a:rPr lang="ru-RU" sz="3100" i="1" dirty="0"/>
              <a:t>А, </a:t>
            </a:r>
            <a:r>
              <a:rPr lang="ru-RU" sz="3100" dirty="0"/>
              <a:t>называемый </a:t>
            </a:r>
            <a:r>
              <a:rPr lang="ru-RU" sz="3100" i="1" dirty="0">
                <a:solidFill>
                  <a:srgbClr val="FF0000"/>
                </a:solidFill>
              </a:rPr>
              <a:t>корнем</a:t>
            </a:r>
            <a:r>
              <a:rPr lang="ru-RU" sz="3100" i="1" dirty="0"/>
              <a:t>, </a:t>
            </a:r>
            <a:r>
              <a:rPr lang="ru-RU" sz="3100" dirty="0"/>
              <a:t>у которого</a:t>
            </a:r>
          </a:p>
          <a:p>
            <a:pPr lvl="0"/>
            <a:r>
              <a:rPr lang="ru-RU" sz="3100" dirty="0"/>
              <a:t>степень по входу вершины </a:t>
            </a:r>
            <a:r>
              <a:rPr lang="en-US" sz="3100" i="1" dirty="0" smtClean="0"/>
              <a:t>r</a:t>
            </a:r>
            <a:r>
              <a:rPr lang="ru-RU" sz="3100" i="1" dirty="0" smtClean="0"/>
              <a:t> </a:t>
            </a:r>
            <a:r>
              <a:rPr lang="ru-RU" sz="3100" dirty="0"/>
              <a:t>равна </a:t>
            </a:r>
            <a:r>
              <a:rPr lang="en-US" sz="3100" dirty="0" smtClean="0"/>
              <a:t>0</a:t>
            </a:r>
            <a:r>
              <a:rPr lang="ru-RU" sz="3100" dirty="0" smtClean="0"/>
              <a:t>,</a:t>
            </a:r>
            <a:endParaRPr lang="ru-RU" sz="3100" dirty="0"/>
          </a:p>
          <a:p>
            <a:pPr lvl="0"/>
            <a:r>
              <a:rPr lang="ru-RU" sz="3100" dirty="0"/>
              <a:t>степень по входу всех остальных вершин дерева </a:t>
            </a:r>
            <a:r>
              <a:rPr lang="ru-RU" sz="3100" i="1" dirty="0"/>
              <a:t>Т </a:t>
            </a:r>
            <a:r>
              <a:rPr lang="ru-RU" sz="3100" dirty="0"/>
              <a:t>равна 1,</a:t>
            </a:r>
          </a:p>
          <a:p>
            <a:pPr lvl="0"/>
            <a:r>
              <a:rPr lang="ru-RU" sz="3100" dirty="0"/>
              <a:t>каждая вершина </a:t>
            </a:r>
            <a:r>
              <a:rPr lang="ru-RU" sz="3100" i="1" dirty="0" err="1" smtClean="0"/>
              <a:t>а</a:t>
            </a:r>
            <a:r>
              <a:rPr lang="ru-RU" sz="3100" dirty="0" err="1" smtClean="0">
                <a:sym typeface="Symbol"/>
              </a:rPr>
              <a:t></a:t>
            </a:r>
            <a:r>
              <a:rPr lang="ru-RU" sz="3100" i="1" dirty="0" err="1" smtClean="0"/>
              <a:t>А</a:t>
            </a:r>
            <a:r>
              <a:rPr lang="ru-RU" sz="3100" i="1" dirty="0" smtClean="0"/>
              <a:t> </a:t>
            </a:r>
            <a:r>
              <a:rPr lang="ru-RU" sz="3100" dirty="0"/>
              <a:t>достижима из </a:t>
            </a:r>
            <a:r>
              <a:rPr lang="en-US" sz="3100" i="1" dirty="0" smtClean="0"/>
              <a:t>r</a:t>
            </a:r>
            <a:r>
              <a:rPr lang="ru-RU" sz="3100" i="1" dirty="0" smtClean="0"/>
              <a:t>.</a:t>
            </a:r>
            <a:endParaRPr lang="ru-RU" sz="3100" dirty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dirty="0" smtClean="0"/>
              <a:t>Дерево</a:t>
            </a:r>
            <a:r>
              <a:rPr lang="ru-RU" i="1" dirty="0" smtClean="0"/>
              <a:t> </a:t>
            </a:r>
            <a:r>
              <a:rPr lang="ru-RU" i="1" dirty="0"/>
              <a:t>Т </a:t>
            </a:r>
            <a:r>
              <a:rPr lang="ru-RU" dirty="0"/>
              <a:t>обладает следующими свойствами:</a:t>
            </a:r>
          </a:p>
          <a:p>
            <a:r>
              <a:rPr lang="ru-RU" dirty="0" smtClean="0"/>
              <a:t> </a:t>
            </a:r>
            <a:r>
              <a:rPr lang="ru-RU" i="1" dirty="0"/>
              <a:t>Т</a:t>
            </a:r>
            <a:r>
              <a:rPr lang="ru-RU" dirty="0"/>
              <a:t>—</a:t>
            </a:r>
            <a:r>
              <a:rPr lang="ru-RU" i="1" dirty="0"/>
              <a:t>ациклический граф,</a:t>
            </a:r>
            <a:endParaRPr lang="ru-RU" dirty="0"/>
          </a:p>
          <a:p>
            <a:r>
              <a:rPr lang="ru-RU" i="1" dirty="0" smtClean="0"/>
              <a:t>для </a:t>
            </a:r>
            <a:r>
              <a:rPr lang="ru-RU" i="1" dirty="0"/>
              <a:t>каждой вершины дерева Т существует </a:t>
            </a:r>
            <a:r>
              <a:rPr lang="ru-RU" i="1" dirty="0" smtClean="0"/>
              <a:t>единственный</a:t>
            </a:r>
            <a:r>
              <a:rPr lang="en-US" i="1" dirty="0"/>
              <a:t> </a:t>
            </a:r>
            <a:r>
              <a:rPr lang="ru-RU" i="1" dirty="0" smtClean="0"/>
              <a:t>путь, </a:t>
            </a:r>
            <a:r>
              <a:rPr lang="ru-RU" i="1" dirty="0"/>
              <a:t>ведущий из корня в эту вершину.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7"/>
            <a:ext cx="4686304" cy="535785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ru-RU" sz="2400" i="1" dirty="0">
                <a:solidFill>
                  <a:srgbClr val="FF0000"/>
                </a:solidFill>
              </a:rPr>
              <a:t>Поддеревом</a:t>
            </a:r>
            <a:r>
              <a:rPr lang="ru-RU" sz="2400" i="1" dirty="0"/>
              <a:t> </a:t>
            </a:r>
            <a:r>
              <a:rPr lang="ru-RU" sz="2400" dirty="0"/>
              <a:t>дерева </a:t>
            </a:r>
            <a:r>
              <a:rPr lang="ru-RU" sz="2400" i="1" dirty="0"/>
              <a:t>Т </a:t>
            </a:r>
            <a:r>
              <a:rPr lang="ru-RU" sz="2400" dirty="0"/>
              <a:t>= </a:t>
            </a:r>
            <a:r>
              <a:rPr lang="ru-RU" sz="2400" i="1" dirty="0"/>
              <a:t>(А, </a:t>
            </a:r>
            <a:r>
              <a:rPr lang="en-US" sz="2400" i="1" dirty="0"/>
              <a:t>R</a:t>
            </a:r>
            <a:r>
              <a:rPr lang="ru-RU" sz="2400" i="1" dirty="0" smtClean="0"/>
              <a:t>) </a:t>
            </a:r>
            <a:r>
              <a:rPr lang="ru-RU" sz="2400" dirty="0"/>
              <a:t>называется </a:t>
            </a:r>
            <a:r>
              <a:rPr lang="ru-RU" sz="2400" dirty="0" smtClean="0"/>
              <a:t>любое дерево</a:t>
            </a:r>
            <a:endParaRPr lang="en-US" sz="2400" dirty="0" smtClean="0"/>
          </a:p>
          <a:p>
            <a:pPr lvl="0">
              <a:buNone/>
            </a:pPr>
            <a:r>
              <a:rPr lang="en-US" sz="2400" dirty="0"/>
              <a:t>	</a:t>
            </a:r>
            <a:r>
              <a:rPr lang="ru-RU" sz="2400" dirty="0" smtClean="0"/>
              <a:t> </a:t>
            </a:r>
            <a:r>
              <a:rPr lang="en-US" sz="2400" dirty="0" smtClean="0"/>
              <a:t>T</a:t>
            </a:r>
            <a:r>
              <a:rPr lang="ru-RU" sz="2400" i="1" dirty="0" smtClean="0"/>
              <a:t>' </a:t>
            </a:r>
            <a:r>
              <a:rPr lang="en-US" sz="2400" i="1" dirty="0" smtClean="0"/>
              <a:t>=</a:t>
            </a:r>
            <a:r>
              <a:rPr lang="en-US" sz="2400" dirty="0" smtClean="0"/>
              <a:t>(</a:t>
            </a:r>
            <a:r>
              <a:rPr lang="ru-RU" sz="2400" i="1" dirty="0" smtClean="0"/>
              <a:t>А'</a:t>
            </a:r>
            <a:r>
              <a:rPr lang="en-US" sz="2400" i="1" dirty="0" smtClean="0"/>
              <a:t>,</a:t>
            </a:r>
            <a:r>
              <a:rPr lang="ru-RU" sz="2400" i="1" dirty="0" smtClean="0"/>
              <a:t> </a:t>
            </a:r>
            <a:r>
              <a:rPr lang="en-US" sz="2400" i="1" dirty="0" smtClean="0"/>
              <a:t>R</a:t>
            </a:r>
            <a:r>
              <a:rPr lang="ru-RU" sz="2400" i="1" dirty="0" smtClean="0"/>
              <a:t>'</a:t>
            </a:r>
            <a:r>
              <a:rPr lang="en-US" sz="2400" dirty="0" smtClean="0"/>
              <a:t>), </a:t>
            </a:r>
            <a:r>
              <a:rPr lang="ru-RU" sz="2400" dirty="0" smtClean="0"/>
              <a:t>у которого 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sz="2400" i="1" dirty="0" smtClean="0"/>
              <a:t>А' </a:t>
            </a:r>
            <a:r>
              <a:rPr lang="ru-RU" sz="2400" dirty="0" err="1" smtClean="0"/>
              <a:t>непусто</a:t>
            </a:r>
            <a:r>
              <a:rPr lang="ru-RU" sz="2400" dirty="0" smtClean="0"/>
              <a:t> </a:t>
            </a:r>
            <a:r>
              <a:rPr lang="ru-RU" sz="2400" dirty="0"/>
              <a:t>и содержится в </a:t>
            </a:r>
            <a:r>
              <a:rPr lang="en-US" sz="2400" i="1" dirty="0"/>
              <a:t>A</a:t>
            </a:r>
            <a:r>
              <a:rPr lang="ru-RU" sz="2400" dirty="0" smtClean="0"/>
              <a:t>,</a:t>
            </a:r>
            <a:endParaRPr lang="ru-RU" sz="2400" dirty="0"/>
          </a:p>
          <a:p>
            <a:pPr marL="514350" lvl="0" indent="-514350">
              <a:buFont typeface="+mj-lt"/>
              <a:buAutoNum type="arabicParenR"/>
            </a:pPr>
            <a:r>
              <a:rPr lang="en-US" sz="2400" i="1" dirty="0" smtClean="0"/>
              <a:t>R</a:t>
            </a:r>
            <a:r>
              <a:rPr lang="ru-RU" sz="2400" dirty="0" smtClean="0"/>
              <a:t>' </a:t>
            </a:r>
            <a:r>
              <a:rPr lang="ru-RU" sz="2400" dirty="0"/>
              <a:t>= </a:t>
            </a:r>
            <a:r>
              <a:rPr lang="ru-RU" sz="2400" dirty="0" smtClean="0"/>
              <a:t>(</a:t>
            </a:r>
            <a:r>
              <a:rPr lang="en-US" sz="2400" i="1" dirty="0" smtClean="0"/>
              <a:t>A</a:t>
            </a:r>
            <a:r>
              <a:rPr lang="ru-RU" sz="2400" dirty="0" smtClean="0"/>
              <a:t>'</a:t>
            </a:r>
            <a:r>
              <a:rPr lang="ru-RU" sz="2400" dirty="0" err="1" smtClean="0"/>
              <a:t>х</a:t>
            </a:r>
            <a:r>
              <a:rPr lang="en-US" sz="2400" i="1" dirty="0" smtClean="0"/>
              <a:t>A</a:t>
            </a:r>
            <a:r>
              <a:rPr lang="ru-RU" sz="2400" dirty="0" smtClean="0"/>
              <a:t>')</a:t>
            </a:r>
            <a:r>
              <a:rPr lang="ru-RU" sz="2400" dirty="0" smtClean="0">
                <a:sym typeface="Symbol"/>
              </a:rPr>
              <a:t></a:t>
            </a:r>
            <a:r>
              <a:rPr lang="en-US" sz="2400" i="1" dirty="0" smtClean="0"/>
              <a:t>R</a:t>
            </a:r>
            <a:r>
              <a:rPr lang="ru-RU" sz="2400" dirty="0" smtClean="0"/>
              <a:t>,</a:t>
            </a:r>
            <a:endParaRPr lang="ru-RU" sz="2400" dirty="0"/>
          </a:p>
          <a:p>
            <a:pPr marL="514350" lvl="0" indent="-514350">
              <a:buFont typeface="+mj-lt"/>
              <a:buAutoNum type="arabicParenR"/>
            </a:pPr>
            <a:r>
              <a:rPr lang="ru-RU" sz="2400" dirty="0"/>
              <a:t>ни одна вершина из множества   </a:t>
            </a:r>
            <a:r>
              <a:rPr lang="ru-RU" sz="2400" i="1" dirty="0"/>
              <a:t>А </a:t>
            </a:r>
            <a:r>
              <a:rPr lang="en-US" sz="2400" i="1" dirty="0" smtClean="0"/>
              <a:t>\</a:t>
            </a:r>
            <a:r>
              <a:rPr lang="ru-RU" sz="2400" dirty="0" smtClean="0"/>
              <a:t> </a:t>
            </a:r>
            <a:r>
              <a:rPr lang="ru-RU" sz="2400" i="1" dirty="0"/>
              <a:t>А'  </a:t>
            </a:r>
            <a:r>
              <a:rPr lang="ru-RU" sz="2400" dirty="0"/>
              <a:t>не  является </a:t>
            </a:r>
            <a:r>
              <a:rPr lang="ru-RU" sz="2400" dirty="0" smtClean="0"/>
              <a:t>потомком </a:t>
            </a:r>
            <a:r>
              <a:rPr lang="ru-RU" sz="2400" dirty="0"/>
              <a:t>вершины из множества </a:t>
            </a:r>
            <a:r>
              <a:rPr lang="ru-RU" sz="2400" i="1" dirty="0" smtClean="0"/>
              <a:t>А‘.</a:t>
            </a:r>
            <a:endParaRPr lang="en-US" sz="2400" i="1" dirty="0" smtClean="0"/>
          </a:p>
          <a:p>
            <a:pPr marL="514350" lvl="0" indent="-514350">
              <a:buNone/>
            </a:pPr>
            <a:endParaRPr lang="en-US" sz="2400" i="1" dirty="0"/>
          </a:p>
          <a:p>
            <a:pPr marL="514350" lvl="0" indent="-514350">
              <a:buNone/>
            </a:pPr>
            <a:r>
              <a:rPr lang="ru-RU" sz="2400" dirty="0" smtClean="0"/>
              <a:t>Ориентированный граф, состоящий из нескольких деревьев, называется </a:t>
            </a:r>
            <a:r>
              <a:rPr lang="ru-RU" sz="2400" i="1" dirty="0" smtClean="0">
                <a:solidFill>
                  <a:srgbClr val="FF0000"/>
                </a:solidFill>
              </a:rPr>
              <a:t>лесом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4" name="Овал 3"/>
          <p:cNvSpPr/>
          <p:nvPr/>
        </p:nvSpPr>
        <p:spPr>
          <a:xfrm>
            <a:off x="6929454" y="50004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00892" y="500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6143636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215074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7786710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858148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5500694" y="271462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572132" y="2714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12" name="Овал 11"/>
          <p:cNvSpPr/>
          <p:nvPr/>
        </p:nvSpPr>
        <p:spPr>
          <a:xfrm>
            <a:off x="6357950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429388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14" name="Овал 13"/>
          <p:cNvSpPr/>
          <p:nvPr/>
        </p:nvSpPr>
        <p:spPr>
          <a:xfrm>
            <a:off x="8501090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643966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8</a:t>
            </a:r>
            <a:endParaRPr lang="ru-RU" sz="2000" dirty="0"/>
          </a:p>
        </p:txBody>
      </p:sp>
      <p:sp>
        <p:nvSpPr>
          <p:cNvPr id="16" name="Овал 15"/>
          <p:cNvSpPr/>
          <p:nvPr/>
        </p:nvSpPr>
        <p:spPr>
          <a:xfrm>
            <a:off x="7858148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929586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7</a:t>
            </a:r>
            <a:endParaRPr lang="ru-RU" sz="2000" dirty="0"/>
          </a:p>
        </p:txBody>
      </p:sp>
      <p:sp>
        <p:nvSpPr>
          <p:cNvPr id="18" name="Овал 17"/>
          <p:cNvSpPr/>
          <p:nvPr/>
        </p:nvSpPr>
        <p:spPr>
          <a:xfrm>
            <a:off x="7215206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7286644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6</a:t>
            </a:r>
            <a:endParaRPr lang="ru-RU" sz="2000" dirty="0"/>
          </a:p>
        </p:txBody>
      </p:sp>
      <p:sp>
        <p:nvSpPr>
          <p:cNvPr id="20" name="Овал 19"/>
          <p:cNvSpPr/>
          <p:nvPr/>
        </p:nvSpPr>
        <p:spPr>
          <a:xfrm>
            <a:off x="5715008" y="414338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786446" y="41433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9</a:t>
            </a:r>
            <a:endParaRPr lang="ru-RU" sz="2000" dirty="0"/>
          </a:p>
        </p:txBody>
      </p:sp>
      <p:sp>
        <p:nvSpPr>
          <p:cNvPr id="22" name="Овал 21"/>
          <p:cNvSpPr/>
          <p:nvPr/>
        </p:nvSpPr>
        <p:spPr>
          <a:xfrm>
            <a:off x="6500826" y="421481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572264" y="42148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10</a:t>
            </a:r>
            <a:endParaRPr lang="ru-RU" sz="2000" dirty="0"/>
          </a:p>
        </p:txBody>
      </p:sp>
      <p:cxnSp>
        <p:nvCxnSpPr>
          <p:cNvPr id="32" name="Прямая соединительная линия 31"/>
          <p:cNvCxnSpPr>
            <a:stCxn id="4" idx="3"/>
            <a:endCxn id="6" idx="7"/>
          </p:cNvCxnSpPr>
          <p:nvPr/>
        </p:nvCxnSpPr>
        <p:spPr>
          <a:xfrm rot="5400000">
            <a:off x="6402336" y="1034032"/>
            <a:ext cx="768484" cy="43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5400000">
            <a:off x="5715008" y="2143116"/>
            <a:ext cx="714380" cy="428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6" idx="4"/>
            <a:endCxn id="13" idx="0"/>
          </p:cNvCxnSpPr>
          <p:nvPr/>
        </p:nvCxnSpPr>
        <p:spPr>
          <a:xfrm rot="16200000" flipH="1">
            <a:off x="6097247" y="2296662"/>
            <a:ext cx="785818" cy="1929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17" idx="0"/>
          </p:cNvCxnSpPr>
          <p:nvPr/>
        </p:nvCxnSpPr>
        <p:spPr>
          <a:xfrm rot="16200000" flipH="1">
            <a:off x="7652818" y="2352035"/>
            <a:ext cx="785818" cy="82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endCxn id="19" idx="0"/>
          </p:cNvCxnSpPr>
          <p:nvPr/>
        </p:nvCxnSpPr>
        <p:spPr>
          <a:xfrm rot="5400000">
            <a:off x="7224191" y="2148511"/>
            <a:ext cx="857256" cy="4178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" idx="5"/>
            <a:endCxn id="9" idx="0"/>
          </p:cNvCxnSpPr>
          <p:nvPr/>
        </p:nvCxnSpPr>
        <p:spPr>
          <a:xfrm rot="16200000" flipH="1">
            <a:off x="7332989" y="889197"/>
            <a:ext cx="705713" cy="659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2" idx="3"/>
            <a:endCxn id="21" idx="0"/>
          </p:cNvCxnSpPr>
          <p:nvPr/>
        </p:nvCxnSpPr>
        <p:spPr>
          <a:xfrm rot="5400000">
            <a:off x="5691710" y="3403906"/>
            <a:ext cx="991465" cy="487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2" idx="4"/>
            <a:endCxn id="23" idx="0"/>
          </p:cNvCxnSpPr>
          <p:nvPr/>
        </p:nvCxnSpPr>
        <p:spPr>
          <a:xfrm rot="16200000" flipH="1">
            <a:off x="6201145" y="3621523"/>
            <a:ext cx="1000132" cy="186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8" idx="5"/>
            <a:endCxn id="15" idx="0"/>
          </p:cNvCxnSpPr>
          <p:nvPr/>
        </p:nvCxnSpPr>
        <p:spPr>
          <a:xfrm rot="16200000" flipH="1">
            <a:off x="8083088" y="2067924"/>
            <a:ext cx="848589" cy="5876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5214942" y="1357298"/>
            <a:ext cx="2000264" cy="3714776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5043494" cy="592935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2400" dirty="0" smtClean="0"/>
              <a:t>Пусть </a:t>
            </a:r>
            <a:r>
              <a:rPr lang="ru-RU" sz="2400" i="1" dirty="0" smtClean="0"/>
              <a:t>Т</a:t>
            </a:r>
            <a:r>
              <a:rPr lang="ru-RU" sz="2400" dirty="0" smtClean="0"/>
              <a:t>=(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R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 smtClean="0"/>
              <a:t>дерево,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/>
              </a:rPr>
              <a:t></a:t>
            </a:r>
            <a:r>
              <a:rPr lang="en-US" sz="2400" i="1" dirty="0" smtClean="0">
                <a:sym typeface="Symbol"/>
              </a:rPr>
              <a:t>R</a:t>
            </a:r>
            <a:r>
              <a:rPr lang="en-US" sz="2400" dirty="0" smtClean="0">
                <a:sym typeface="Symbol"/>
              </a:rPr>
              <a:t>, </a:t>
            </a:r>
            <a:r>
              <a:rPr lang="ru-RU" sz="2400" dirty="0" smtClean="0">
                <a:sym typeface="Symbol"/>
              </a:rPr>
              <a:t>тогда</a:t>
            </a:r>
          </a:p>
          <a:p>
            <a:pPr>
              <a:buNone/>
            </a:pP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 – </a:t>
            </a:r>
            <a:r>
              <a:rPr lang="ru-RU" sz="2400" i="1" dirty="0" smtClean="0">
                <a:solidFill>
                  <a:srgbClr val="FF0000"/>
                </a:solidFill>
                <a:sym typeface="Symbol"/>
              </a:rPr>
              <a:t>отец</a:t>
            </a:r>
            <a:r>
              <a:rPr lang="ru-RU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b</a:t>
            </a:r>
            <a:r>
              <a:rPr lang="en-US" sz="2400" dirty="0" smtClean="0">
                <a:sym typeface="Symbol"/>
              </a:rPr>
              <a:t>, </a:t>
            </a:r>
            <a:r>
              <a:rPr lang="ru-RU" sz="2400" dirty="0" smtClean="0">
                <a:sym typeface="Symbol"/>
              </a:rPr>
              <a:t>а </a:t>
            </a:r>
            <a:r>
              <a:rPr lang="en-US" sz="2400" i="1" dirty="0" smtClean="0">
                <a:sym typeface="Symbol"/>
              </a:rPr>
              <a:t>b</a:t>
            </a:r>
            <a:r>
              <a:rPr lang="en-US" sz="2400" dirty="0" smtClean="0">
                <a:sym typeface="Symbol"/>
              </a:rPr>
              <a:t> – </a:t>
            </a:r>
            <a:r>
              <a:rPr lang="ru-RU" sz="2400" i="1" dirty="0" smtClean="0">
                <a:solidFill>
                  <a:srgbClr val="FF0000"/>
                </a:solidFill>
                <a:sym typeface="Symbol"/>
              </a:rPr>
              <a:t>сын</a:t>
            </a:r>
            <a:r>
              <a:rPr lang="ru-RU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a</a:t>
            </a:r>
            <a:r>
              <a:rPr lang="ru-RU" sz="2400" dirty="0" smtClean="0">
                <a:sym typeface="Symbol"/>
              </a:rPr>
              <a:t>.</a:t>
            </a:r>
          </a:p>
          <a:p>
            <a:pPr>
              <a:buNone/>
            </a:pPr>
            <a:endParaRPr lang="ru-RU" sz="2400" dirty="0" smtClean="0">
              <a:sym typeface="Symbol"/>
            </a:endParaRPr>
          </a:p>
          <a:p>
            <a:pPr>
              <a:buNone/>
            </a:pPr>
            <a:r>
              <a:rPr lang="ru-RU" sz="2400" dirty="0" smtClean="0">
                <a:solidFill>
                  <a:srgbClr val="FF0000"/>
                </a:solidFill>
                <a:sym typeface="Symbol"/>
              </a:rPr>
              <a:t>Глубина</a:t>
            </a:r>
            <a:r>
              <a:rPr lang="ru-RU" sz="2400" dirty="0" smtClean="0">
                <a:sym typeface="Symbol"/>
              </a:rPr>
              <a:t> или </a:t>
            </a:r>
            <a:r>
              <a:rPr lang="ru-RU" sz="2400" dirty="0" smtClean="0">
                <a:solidFill>
                  <a:srgbClr val="FF0000"/>
                </a:solidFill>
                <a:sym typeface="Symbol"/>
              </a:rPr>
              <a:t>уровень</a:t>
            </a:r>
            <a:r>
              <a:rPr lang="ru-RU" sz="2400" dirty="0" smtClean="0">
                <a:sym typeface="Symbol"/>
              </a:rPr>
              <a:t> вершины – длина пути от корня до этой вершины.</a:t>
            </a:r>
          </a:p>
          <a:p>
            <a:pPr>
              <a:buNone/>
            </a:pPr>
            <a:endParaRPr lang="ru-RU" sz="2400" dirty="0" smtClean="0">
              <a:sym typeface="Symbol"/>
            </a:endParaRPr>
          </a:p>
          <a:p>
            <a:pPr>
              <a:buNone/>
            </a:pPr>
            <a:r>
              <a:rPr lang="ru-RU" sz="2400" dirty="0" smtClean="0">
                <a:solidFill>
                  <a:srgbClr val="FF0000"/>
                </a:solidFill>
                <a:sym typeface="Symbol"/>
              </a:rPr>
              <a:t>Высота</a:t>
            </a:r>
            <a:r>
              <a:rPr lang="ru-RU" sz="2400" dirty="0" smtClean="0">
                <a:sym typeface="Symbol"/>
              </a:rPr>
              <a:t> </a:t>
            </a:r>
            <a:r>
              <a:rPr lang="ru-RU" sz="2400" dirty="0" smtClean="0">
                <a:solidFill>
                  <a:srgbClr val="FF0000"/>
                </a:solidFill>
                <a:sym typeface="Symbol"/>
              </a:rPr>
              <a:t>вершины</a:t>
            </a:r>
            <a:r>
              <a:rPr lang="ru-RU" sz="2400" dirty="0" smtClean="0">
                <a:sym typeface="Symbol"/>
              </a:rPr>
              <a:t> – длина максимального пути от этой вершины до листа.</a:t>
            </a:r>
          </a:p>
          <a:p>
            <a:pPr>
              <a:buNone/>
            </a:pPr>
            <a:endParaRPr lang="ru-RU" sz="2400" dirty="0" smtClean="0">
              <a:sym typeface="Symbol"/>
            </a:endParaRPr>
          </a:p>
          <a:p>
            <a:pPr>
              <a:buNone/>
            </a:pPr>
            <a:r>
              <a:rPr lang="ru-RU" sz="2400" dirty="0" smtClean="0">
                <a:solidFill>
                  <a:srgbClr val="FF0000"/>
                </a:solidFill>
                <a:sym typeface="Symbol"/>
              </a:rPr>
              <a:t>Высота дерева </a:t>
            </a:r>
            <a:r>
              <a:rPr lang="ru-RU" sz="2400" dirty="0" smtClean="0">
                <a:sym typeface="Symbol"/>
              </a:rPr>
              <a:t>– длина максимального пути от корня до листа.</a:t>
            </a:r>
          </a:p>
          <a:p>
            <a:pPr>
              <a:buNone/>
            </a:pPr>
            <a:endParaRPr lang="ru-RU" sz="2400" dirty="0" smtClean="0">
              <a:sym typeface="Symbol"/>
            </a:endParaRPr>
          </a:p>
          <a:p>
            <a:pPr>
              <a:buNone/>
            </a:pPr>
            <a:r>
              <a:rPr lang="ru-RU" sz="2400" dirty="0" smtClean="0">
                <a:sym typeface="Symbol"/>
              </a:rPr>
              <a:t>Глубина корня = 0.</a:t>
            </a:r>
            <a:endParaRPr lang="ru-RU" sz="2400" dirty="0"/>
          </a:p>
        </p:txBody>
      </p:sp>
      <p:sp>
        <p:nvSpPr>
          <p:cNvPr id="4" name="Овал 3"/>
          <p:cNvSpPr/>
          <p:nvPr/>
        </p:nvSpPr>
        <p:spPr>
          <a:xfrm>
            <a:off x="6929454" y="50004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00892" y="500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6143636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215074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7786710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858148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5500694" y="271462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572132" y="2714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12" name="Овал 11"/>
          <p:cNvSpPr/>
          <p:nvPr/>
        </p:nvSpPr>
        <p:spPr>
          <a:xfrm>
            <a:off x="6357950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429388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14" name="Овал 13"/>
          <p:cNvSpPr/>
          <p:nvPr/>
        </p:nvSpPr>
        <p:spPr>
          <a:xfrm>
            <a:off x="8501090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643966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8</a:t>
            </a:r>
            <a:endParaRPr lang="ru-RU" sz="2000" dirty="0"/>
          </a:p>
        </p:txBody>
      </p:sp>
      <p:sp>
        <p:nvSpPr>
          <p:cNvPr id="16" name="Овал 15"/>
          <p:cNvSpPr/>
          <p:nvPr/>
        </p:nvSpPr>
        <p:spPr>
          <a:xfrm>
            <a:off x="7858148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929586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7</a:t>
            </a:r>
            <a:endParaRPr lang="ru-RU" sz="2000" dirty="0"/>
          </a:p>
        </p:txBody>
      </p:sp>
      <p:sp>
        <p:nvSpPr>
          <p:cNvPr id="18" name="Овал 17"/>
          <p:cNvSpPr/>
          <p:nvPr/>
        </p:nvSpPr>
        <p:spPr>
          <a:xfrm>
            <a:off x="7215206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7286644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6</a:t>
            </a:r>
            <a:endParaRPr lang="ru-RU" sz="2000" dirty="0"/>
          </a:p>
        </p:txBody>
      </p:sp>
      <p:sp>
        <p:nvSpPr>
          <p:cNvPr id="20" name="Овал 19"/>
          <p:cNvSpPr/>
          <p:nvPr/>
        </p:nvSpPr>
        <p:spPr>
          <a:xfrm>
            <a:off x="5715008" y="414338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786446" y="41433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9</a:t>
            </a:r>
            <a:endParaRPr lang="ru-RU" sz="2000" dirty="0"/>
          </a:p>
        </p:txBody>
      </p:sp>
      <p:sp>
        <p:nvSpPr>
          <p:cNvPr id="22" name="Овал 21"/>
          <p:cNvSpPr/>
          <p:nvPr/>
        </p:nvSpPr>
        <p:spPr>
          <a:xfrm>
            <a:off x="6500826" y="421481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572264" y="42148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10</a:t>
            </a:r>
            <a:endParaRPr lang="ru-RU" sz="2000" dirty="0"/>
          </a:p>
        </p:txBody>
      </p:sp>
      <p:cxnSp>
        <p:nvCxnSpPr>
          <p:cNvPr id="24" name="Прямая соединительная линия 23"/>
          <p:cNvCxnSpPr>
            <a:stCxn id="4" idx="3"/>
            <a:endCxn id="6" idx="7"/>
          </p:cNvCxnSpPr>
          <p:nvPr/>
        </p:nvCxnSpPr>
        <p:spPr>
          <a:xfrm rot="5400000">
            <a:off x="6402336" y="1034032"/>
            <a:ext cx="768484" cy="43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5715008" y="2143116"/>
            <a:ext cx="714380" cy="428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4"/>
            <a:endCxn id="13" idx="0"/>
          </p:cNvCxnSpPr>
          <p:nvPr/>
        </p:nvCxnSpPr>
        <p:spPr>
          <a:xfrm rot="16200000" flipH="1">
            <a:off x="6097247" y="2296662"/>
            <a:ext cx="785818" cy="1929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endCxn id="17" idx="0"/>
          </p:cNvCxnSpPr>
          <p:nvPr/>
        </p:nvCxnSpPr>
        <p:spPr>
          <a:xfrm rot="16200000" flipH="1">
            <a:off x="7652818" y="2352035"/>
            <a:ext cx="785818" cy="82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endCxn id="19" idx="0"/>
          </p:cNvCxnSpPr>
          <p:nvPr/>
        </p:nvCxnSpPr>
        <p:spPr>
          <a:xfrm rot="5400000">
            <a:off x="7224191" y="2148511"/>
            <a:ext cx="857256" cy="4178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5"/>
            <a:endCxn id="9" idx="0"/>
          </p:cNvCxnSpPr>
          <p:nvPr/>
        </p:nvCxnSpPr>
        <p:spPr>
          <a:xfrm rot="16200000" flipH="1">
            <a:off x="7332989" y="889197"/>
            <a:ext cx="705713" cy="659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2" idx="3"/>
            <a:endCxn id="21" idx="0"/>
          </p:cNvCxnSpPr>
          <p:nvPr/>
        </p:nvCxnSpPr>
        <p:spPr>
          <a:xfrm rot="5400000">
            <a:off x="5691710" y="3403906"/>
            <a:ext cx="991465" cy="487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2" idx="4"/>
            <a:endCxn id="23" idx="0"/>
          </p:cNvCxnSpPr>
          <p:nvPr/>
        </p:nvCxnSpPr>
        <p:spPr>
          <a:xfrm rot="16200000" flipH="1">
            <a:off x="6201145" y="3621523"/>
            <a:ext cx="1000132" cy="186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8" idx="5"/>
            <a:endCxn id="15" idx="0"/>
          </p:cNvCxnSpPr>
          <p:nvPr/>
        </p:nvCxnSpPr>
        <p:spPr>
          <a:xfrm rot="16200000" flipH="1">
            <a:off x="8083088" y="2067924"/>
            <a:ext cx="848589" cy="5876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Бинарные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5472122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i="1" dirty="0" smtClean="0">
                <a:solidFill>
                  <a:srgbClr val="FF0000"/>
                </a:solidFill>
              </a:rPr>
              <a:t>Упорядоченное дерево </a:t>
            </a:r>
            <a:r>
              <a:rPr lang="ru-RU" sz="2400" dirty="0" smtClean="0"/>
              <a:t>– это дерево, в котором множество сыновей каждой вершины упорядочено слева направо.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i="1" dirty="0" smtClean="0">
                <a:solidFill>
                  <a:srgbClr val="FF0000"/>
                </a:solidFill>
              </a:rPr>
              <a:t>Бинарное дерево </a:t>
            </a:r>
            <a:r>
              <a:rPr lang="ru-RU" sz="2400" dirty="0" smtClean="0"/>
              <a:t>– это упорядоченное дерево, в котором: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любой сын – либо левый либо правый,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любой узел имеет не более одного левого и не более одного правого сына.</a:t>
            </a:r>
            <a:endParaRPr lang="ru-RU" sz="2400" dirty="0"/>
          </a:p>
        </p:txBody>
      </p:sp>
      <p:sp>
        <p:nvSpPr>
          <p:cNvPr id="4" name="Овал 3"/>
          <p:cNvSpPr/>
          <p:nvPr/>
        </p:nvSpPr>
        <p:spPr>
          <a:xfrm>
            <a:off x="6929454" y="50004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00892" y="500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6143636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215074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7786710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858148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5500694" y="271462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572132" y="2714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12" name="Овал 11"/>
          <p:cNvSpPr/>
          <p:nvPr/>
        </p:nvSpPr>
        <p:spPr>
          <a:xfrm>
            <a:off x="6357950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429388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16" name="Овал 15"/>
          <p:cNvSpPr/>
          <p:nvPr/>
        </p:nvSpPr>
        <p:spPr>
          <a:xfrm>
            <a:off x="6929454" y="421481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000892" y="4214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7</a:t>
            </a:r>
            <a:endParaRPr lang="ru-RU" sz="2000" dirty="0"/>
          </a:p>
        </p:txBody>
      </p:sp>
      <p:sp>
        <p:nvSpPr>
          <p:cNvPr id="18" name="Овал 17"/>
          <p:cNvSpPr/>
          <p:nvPr/>
        </p:nvSpPr>
        <p:spPr>
          <a:xfrm>
            <a:off x="7215206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7286644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6</a:t>
            </a:r>
            <a:endParaRPr lang="ru-RU" sz="2000" dirty="0"/>
          </a:p>
        </p:txBody>
      </p:sp>
      <p:sp>
        <p:nvSpPr>
          <p:cNvPr id="20" name="Овал 19"/>
          <p:cNvSpPr/>
          <p:nvPr/>
        </p:nvSpPr>
        <p:spPr>
          <a:xfrm>
            <a:off x="5715008" y="414338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786446" y="41433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8</a:t>
            </a:r>
            <a:endParaRPr lang="ru-RU" sz="2000" dirty="0"/>
          </a:p>
        </p:txBody>
      </p:sp>
      <p:sp>
        <p:nvSpPr>
          <p:cNvPr id="22" name="Овал 21"/>
          <p:cNvSpPr/>
          <p:nvPr/>
        </p:nvSpPr>
        <p:spPr>
          <a:xfrm>
            <a:off x="7929586" y="414338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8001024" y="4214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9</a:t>
            </a:r>
            <a:endParaRPr lang="ru-RU" sz="2000" dirty="0"/>
          </a:p>
        </p:txBody>
      </p:sp>
      <p:cxnSp>
        <p:nvCxnSpPr>
          <p:cNvPr id="24" name="Прямая соединительная линия 23"/>
          <p:cNvCxnSpPr>
            <a:stCxn id="4" idx="3"/>
            <a:endCxn id="6" idx="7"/>
          </p:cNvCxnSpPr>
          <p:nvPr/>
        </p:nvCxnSpPr>
        <p:spPr>
          <a:xfrm rot="5400000">
            <a:off x="6402336" y="1034032"/>
            <a:ext cx="768484" cy="43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5715008" y="2143116"/>
            <a:ext cx="714380" cy="428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4"/>
            <a:endCxn id="13" idx="0"/>
          </p:cNvCxnSpPr>
          <p:nvPr/>
        </p:nvCxnSpPr>
        <p:spPr>
          <a:xfrm rot="16200000" flipH="1">
            <a:off x="6097247" y="2296662"/>
            <a:ext cx="785818" cy="1929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6750859" y="3607595"/>
            <a:ext cx="100013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endCxn id="19" idx="0"/>
          </p:cNvCxnSpPr>
          <p:nvPr/>
        </p:nvCxnSpPr>
        <p:spPr>
          <a:xfrm rot="5400000">
            <a:off x="7224191" y="2148511"/>
            <a:ext cx="857256" cy="4178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5"/>
            <a:endCxn id="9" idx="0"/>
          </p:cNvCxnSpPr>
          <p:nvPr/>
        </p:nvCxnSpPr>
        <p:spPr>
          <a:xfrm rot="16200000" flipH="1">
            <a:off x="7332989" y="889197"/>
            <a:ext cx="705713" cy="659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2" idx="3"/>
            <a:endCxn id="21" idx="0"/>
          </p:cNvCxnSpPr>
          <p:nvPr/>
        </p:nvCxnSpPr>
        <p:spPr>
          <a:xfrm rot="5400000">
            <a:off x="5691710" y="3403906"/>
            <a:ext cx="991465" cy="487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8" idx="5"/>
          </p:cNvCxnSpPr>
          <p:nvPr/>
        </p:nvCxnSpPr>
        <p:spPr>
          <a:xfrm rot="16200000" flipH="1">
            <a:off x="7397237" y="3396717"/>
            <a:ext cx="991467" cy="501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5"/>
            <a:ext cx="8229600" cy="214313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dirty="0" smtClean="0"/>
              <a:t>Бинарное дерево называется </a:t>
            </a:r>
            <a:r>
              <a:rPr lang="ru-RU" sz="2800" i="1" dirty="0" smtClean="0">
                <a:solidFill>
                  <a:srgbClr val="FF0000"/>
                </a:solidFill>
              </a:rPr>
              <a:t>полным</a:t>
            </a:r>
            <a:r>
              <a:rPr lang="ru-RU" sz="2800" dirty="0" smtClean="0"/>
              <a:t>, если существует некоторое целое </a:t>
            </a:r>
            <a:r>
              <a:rPr lang="en-US" sz="2800" i="1" dirty="0" smtClean="0"/>
              <a:t>k</a:t>
            </a:r>
            <a:r>
              <a:rPr lang="en-US" sz="2800" dirty="0" smtClean="0"/>
              <a:t>, </a:t>
            </a:r>
            <a:r>
              <a:rPr lang="ru-RU" sz="2800" dirty="0" smtClean="0"/>
              <a:t>такое что любой узел глубины меньше </a:t>
            </a:r>
            <a:r>
              <a:rPr lang="en-US" sz="2800" i="1" dirty="0" smtClean="0"/>
              <a:t>k</a:t>
            </a:r>
            <a:r>
              <a:rPr lang="ru-RU" sz="2800" dirty="0" smtClean="0"/>
              <a:t> имеет как левого, так и правого сына, а если узел имеет глубину </a:t>
            </a:r>
            <a:r>
              <a:rPr lang="en-US" sz="2800" i="1" dirty="0" smtClean="0"/>
              <a:t>k</a:t>
            </a:r>
            <a:r>
              <a:rPr lang="en-US" sz="2800" dirty="0" smtClean="0"/>
              <a:t>, </a:t>
            </a:r>
            <a:r>
              <a:rPr lang="ru-RU" sz="2800" dirty="0" smtClean="0"/>
              <a:t>то он является листом.</a:t>
            </a:r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4714876" y="228599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786314" y="22859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3428992" y="342900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0430" y="3429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5572132" y="335756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643570" y="33575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2357422" y="442913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428860" y="44291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12" name="Овал 11"/>
          <p:cNvSpPr/>
          <p:nvPr/>
        </p:nvSpPr>
        <p:spPr>
          <a:xfrm>
            <a:off x="3786182" y="457200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857620" y="45720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14" name="Овал 13"/>
          <p:cNvSpPr/>
          <p:nvPr/>
        </p:nvSpPr>
        <p:spPr>
          <a:xfrm>
            <a:off x="4714876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786314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12</a:t>
            </a:r>
            <a:endParaRPr lang="ru-RU" sz="2000" dirty="0"/>
          </a:p>
        </p:txBody>
      </p:sp>
      <p:sp>
        <p:nvSpPr>
          <p:cNvPr id="16" name="Овал 15"/>
          <p:cNvSpPr/>
          <p:nvPr/>
        </p:nvSpPr>
        <p:spPr>
          <a:xfrm>
            <a:off x="5000628" y="457200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072066" y="45720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6</a:t>
            </a:r>
            <a:endParaRPr lang="ru-RU" sz="2000" dirty="0"/>
          </a:p>
        </p:txBody>
      </p:sp>
      <p:sp>
        <p:nvSpPr>
          <p:cNvPr id="18" name="Овал 17"/>
          <p:cNvSpPr/>
          <p:nvPr/>
        </p:nvSpPr>
        <p:spPr>
          <a:xfrm>
            <a:off x="3286116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357554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10</a:t>
            </a:r>
            <a:endParaRPr lang="ru-RU" sz="2000" dirty="0"/>
          </a:p>
        </p:txBody>
      </p:sp>
      <p:sp>
        <p:nvSpPr>
          <p:cNvPr id="20" name="Овал 19"/>
          <p:cNvSpPr/>
          <p:nvPr/>
        </p:nvSpPr>
        <p:spPr>
          <a:xfrm>
            <a:off x="5715008" y="592933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786446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13</a:t>
            </a:r>
            <a:endParaRPr lang="ru-RU" sz="2000" dirty="0"/>
          </a:p>
        </p:txBody>
      </p:sp>
      <p:cxnSp>
        <p:nvCxnSpPr>
          <p:cNvPr id="22" name="Прямая соединительная линия 21"/>
          <p:cNvCxnSpPr>
            <a:stCxn id="4" idx="3"/>
            <a:endCxn id="6" idx="7"/>
          </p:cNvCxnSpPr>
          <p:nvPr/>
        </p:nvCxnSpPr>
        <p:spPr>
          <a:xfrm rot="5400000">
            <a:off x="3902006" y="2605668"/>
            <a:ext cx="839922" cy="9322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3"/>
            <a:endCxn id="11" idx="0"/>
          </p:cNvCxnSpPr>
          <p:nvPr/>
        </p:nvCxnSpPr>
        <p:spPr>
          <a:xfrm rot="5400000">
            <a:off x="2727033" y="3653939"/>
            <a:ext cx="634275" cy="916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6" idx="4"/>
            <a:endCxn id="13" idx="0"/>
          </p:cNvCxnSpPr>
          <p:nvPr/>
        </p:nvCxnSpPr>
        <p:spPr>
          <a:xfrm rot="16200000" flipH="1">
            <a:off x="3489760" y="4046893"/>
            <a:ext cx="714380" cy="335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4536281" y="5393545"/>
            <a:ext cx="100013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endCxn id="17" idx="0"/>
          </p:cNvCxnSpPr>
          <p:nvPr/>
        </p:nvCxnSpPr>
        <p:spPr>
          <a:xfrm rot="5400000">
            <a:off x="5009613" y="3934461"/>
            <a:ext cx="857256" cy="4178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4" idx="5"/>
            <a:endCxn id="9" idx="0"/>
          </p:cNvCxnSpPr>
          <p:nvPr/>
        </p:nvCxnSpPr>
        <p:spPr>
          <a:xfrm rot="16200000" flipH="1">
            <a:off x="5118411" y="2675147"/>
            <a:ext cx="705713" cy="659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3" idx="2"/>
            <a:endCxn id="19" idx="0"/>
          </p:cNvCxnSpPr>
          <p:nvPr/>
        </p:nvCxnSpPr>
        <p:spPr>
          <a:xfrm rot="5400000">
            <a:off x="3282978" y="5268871"/>
            <a:ext cx="1028650" cy="4351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6" idx="5"/>
          </p:cNvCxnSpPr>
          <p:nvPr/>
        </p:nvCxnSpPr>
        <p:spPr>
          <a:xfrm rot="16200000" flipH="1">
            <a:off x="5182659" y="5182667"/>
            <a:ext cx="991467" cy="501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500826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572264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14</a:t>
            </a:r>
            <a:endParaRPr lang="ru-RU" sz="2000" dirty="0"/>
          </a:p>
        </p:txBody>
      </p:sp>
      <p:sp>
        <p:nvSpPr>
          <p:cNvPr id="41" name="Овал 40"/>
          <p:cNvSpPr/>
          <p:nvPr/>
        </p:nvSpPr>
        <p:spPr>
          <a:xfrm>
            <a:off x="6786578" y="457200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858016" y="45720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7</a:t>
            </a:r>
            <a:endParaRPr lang="ru-RU" sz="2000" dirty="0"/>
          </a:p>
        </p:txBody>
      </p:sp>
      <p:sp>
        <p:nvSpPr>
          <p:cNvPr id="43" name="Овал 42"/>
          <p:cNvSpPr/>
          <p:nvPr/>
        </p:nvSpPr>
        <p:spPr>
          <a:xfrm>
            <a:off x="7500958" y="592933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7572396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15</a:t>
            </a:r>
            <a:endParaRPr lang="ru-RU" sz="2000" dirty="0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6322231" y="5393545"/>
            <a:ext cx="100013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5"/>
          </p:cNvCxnSpPr>
          <p:nvPr/>
        </p:nvCxnSpPr>
        <p:spPr>
          <a:xfrm rot="16200000" flipH="1">
            <a:off x="6004196" y="3718187"/>
            <a:ext cx="920027" cy="930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1" idx="5"/>
          </p:cNvCxnSpPr>
          <p:nvPr/>
        </p:nvCxnSpPr>
        <p:spPr>
          <a:xfrm rot="16200000" flipH="1">
            <a:off x="6968609" y="5182667"/>
            <a:ext cx="991467" cy="501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714480" y="585789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1785918" y="59293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8</a:t>
            </a:r>
            <a:endParaRPr lang="ru-RU" sz="2000" dirty="0"/>
          </a:p>
        </p:txBody>
      </p:sp>
      <p:sp>
        <p:nvSpPr>
          <p:cNvPr id="53" name="Овал 52"/>
          <p:cNvSpPr/>
          <p:nvPr/>
        </p:nvSpPr>
        <p:spPr>
          <a:xfrm>
            <a:off x="2714612" y="585789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2786050" y="59293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9</a:t>
            </a:r>
            <a:endParaRPr lang="ru-RU" sz="2000" dirty="0"/>
          </a:p>
        </p:txBody>
      </p:sp>
      <p:sp>
        <p:nvSpPr>
          <p:cNvPr id="55" name="Овал 54"/>
          <p:cNvSpPr/>
          <p:nvPr/>
        </p:nvSpPr>
        <p:spPr>
          <a:xfrm>
            <a:off x="4071934" y="592933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4143372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11</a:t>
            </a:r>
            <a:endParaRPr lang="ru-RU" sz="2000" dirty="0"/>
          </a:p>
        </p:txBody>
      </p:sp>
      <p:cxnSp>
        <p:nvCxnSpPr>
          <p:cNvPr id="57" name="Прямая соединительная линия 56"/>
          <p:cNvCxnSpPr>
            <a:stCxn id="10" idx="3"/>
            <a:endCxn id="51" idx="0"/>
          </p:cNvCxnSpPr>
          <p:nvPr/>
        </p:nvCxnSpPr>
        <p:spPr>
          <a:xfrm rot="5400000">
            <a:off x="1666133" y="5093369"/>
            <a:ext cx="1062903" cy="466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0" idx="5"/>
            <a:endCxn id="53" idx="0"/>
          </p:cNvCxnSpPr>
          <p:nvPr/>
        </p:nvCxnSpPr>
        <p:spPr>
          <a:xfrm rot="16200000" flipH="1">
            <a:off x="2342999" y="5236245"/>
            <a:ext cx="1062903" cy="180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endCxn id="55" idx="0"/>
          </p:cNvCxnSpPr>
          <p:nvPr/>
        </p:nvCxnSpPr>
        <p:spPr>
          <a:xfrm rot="16200000" flipH="1">
            <a:off x="3768322" y="5375685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Представление полных бинарных деревьев с помощью массива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T[2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-1] </a:t>
            </a:r>
            <a:r>
              <a:rPr lang="ru-RU" sz="2800" dirty="0" smtClean="0"/>
              <a:t>– массив для хранения вершин дерева, </a:t>
            </a:r>
            <a:r>
              <a:rPr lang="en-US" sz="2800" dirty="0" smtClean="0"/>
              <a:t>k- </a:t>
            </a:r>
            <a:r>
              <a:rPr lang="ru-RU" sz="2800" dirty="0" smtClean="0"/>
              <a:t>высота дерева.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В </a:t>
            </a:r>
            <a:r>
              <a:rPr lang="en-US" sz="2800" dirty="0" smtClean="0"/>
              <a:t>T[1] </a:t>
            </a:r>
            <a:r>
              <a:rPr lang="ru-RU" sz="2800" dirty="0" smtClean="0"/>
              <a:t>хранится корень дерева.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Левый сын узла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расположен в позиции 2</a:t>
            </a:r>
            <a:r>
              <a:rPr lang="en-US" sz="2800" dirty="0" smtClean="0"/>
              <a:t>*</a:t>
            </a:r>
            <a:r>
              <a:rPr lang="en-US" sz="2800" i="1" dirty="0" err="1" smtClean="0"/>
              <a:t>i</a:t>
            </a:r>
            <a:r>
              <a:rPr lang="en-US" sz="2800" dirty="0" smtClean="0"/>
              <a:t>,</a:t>
            </a:r>
          </a:p>
          <a:p>
            <a:pPr>
              <a:buNone/>
            </a:pPr>
            <a:r>
              <a:rPr lang="ru-RU" sz="2800" dirty="0" smtClean="0"/>
              <a:t>правый сын – в позиции 2</a:t>
            </a:r>
            <a:r>
              <a:rPr lang="en-US" sz="2800" dirty="0" smtClean="0"/>
              <a:t>*</a:t>
            </a:r>
            <a:r>
              <a:rPr lang="en-US" sz="2800" i="1" dirty="0" err="1" smtClean="0"/>
              <a:t>i</a:t>
            </a:r>
            <a:r>
              <a:rPr lang="ru-RU" sz="2800" dirty="0" smtClean="0"/>
              <a:t>+1</a:t>
            </a:r>
            <a:r>
              <a:rPr lang="ru-RU" sz="2800" i="1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Отец узла, находящегося в позиции </a:t>
            </a:r>
            <a:r>
              <a:rPr lang="en-US" sz="2800" dirty="0" err="1" smtClean="0"/>
              <a:t>i</a:t>
            </a:r>
            <a:r>
              <a:rPr lang="en-US" sz="2800" dirty="0" smtClean="0"/>
              <a:t>&gt;1, </a:t>
            </a:r>
            <a:r>
              <a:rPr lang="ru-RU" sz="2800" dirty="0" smtClean="0"/>
              <a:t>расположен в позиции</a:t>
            </a:r>
            <a:r>
              <a:rPr lang="ru-RU" sz="2800" i="1" dirty="0" smtClean="0"/>
              <a:t> </a:t>
            </a:r>
            <a:r>
              <a:rPr lang="ru-RU" sz="2800" dirty="0" smtClean="0">
                <a:sym typeface="Symbol"/>
              </a:rPr>
              <a:t></a:t>
            </a:r>
            <a:r>
              <a:rPr lang="en-US" sz="2800" i="1" dirty="0" err="1" smtClean="0"/>
              <a:t>i</a:t>
            </a:r>
            <a:r>
              <a:rPr lang="en-US" sz="2800" dirty="0" smtClean="0"/>
              <a:t>/2</a:t>
            </a:r>
            <a:r>
              <a:rPr lang="en-US" sz="2800" dirty="0" smtClean="0">
                <a:sym typeface="Symbol"/>
              </a:rPr>
              <a:t></a:t>
            </a:r>
            <a:r>
              <a:rPr lang="en-US" sz="2800" i="1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>
                <a:solidFill>
                  <a:srgbClr val="002060"/>
                </a:solidFill>
              </a:rPr>
              <a:t>Определение</a:t>
            </a:r>
            <a:r>
              <a:rPr lang="ru-RU" b="1" dirty="0"/>
              <a:t>. </a:t>
            </a:r>
            <a:r>
              <a:rPr lang="ru-RU" dirty="0"/>
              <a:t>Пусть </a:t>
            </a:r>
            <a:r>
              <a:rPr lang="ru-RU" i="1" dirty="0"/>
              <a:t>а </a:t>
            </a:r>
            <a:r>
              <a:rPr lang="ru-RU" dirty="0"/>
              <a:t>и </a:t>
            </a:r>
            <a:r>
              <a:rPr lang="en-US" i="1" dirty="0"/>
              <a:t>b</a:t>
            </a:r>
            <a:r>
              <a:rPr lang="ru-RU" i="1" dirty="0" smtClean="0"/>
              <a:t> </a:t>
            </a:r>
            <a:r>
              <a:rPr lang="ru-RU" dirty="0"/>
              <a:t>— объекты.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Через </a:t>
            </a:r>
            <a:r>
              <a:rPr lang="ru-RU" dirty="0"/>
              <a:t>(</a:t>
            </a:r>
            <a:r>
              <a:rPr lang="ru-RU" i="1" dirty="0"/>
              <a:t>а, </a:t>
            </a:r>
            <a:r>
              <a:rPr lang="en-US" i="1" dirty="0" smtClean="0"/>
              <a:t>b</a:t>
            </a:r>
            <a:r>
              <a:rPr lang="ru-RU" dirty="0" smtClean="0"/>
              <a:t>)</a:t>
            </a:r>
            <a:r>
              <a:rPr lang="ru-RU" i="1" dirty="0" smtClean="0"/>
              <a:t> </a:t>
            </a:r>
            <a:r>
              <a:rPr lang="ru-RU" dirty="0"/>
              <a:t>обозначим </a:t>
            </a:r>
            <a:r>
              <a:rPr lang="ru-RU" i="1" dirty="0">
                <a:solidFill>
                  <a:srgbClr val="FF0000"/>
                </a:solidFill>
              </a:rPr>
              <a:t>упорядоченную пару</a:t>
            </a:r>
            <a:r>
              <a:rPr lang="ru-RU" i="1" dirty="0"/>
              <a:t>, </a:t>
            </a:r>
            <a:r>
              <a:rPr lang="ru-RU" dirty="0"/>
              <a:t>состоящую из объектов </a:t>
            </a:r>
            <a:r>
              <a:rPr lang="ru-RU" i="1" dirty="0"/>
              <a:t>а</a:t>
            </a:r>
            <a:r>
              <a:rPr lang="ru-RU" dirty="0"/>
              <a:t> и </a:t>
            </a:r>
            <a:r>
              <a:rPr lang="en-US" i="1" dirty="0" smtClean="0"/>
              <a:t>b</a:t>
            </a:r>
            <a:r>
              <a:rPr lang="ru-RU" dirty="0" smtClean="0"/>
              <a:t>, </a:t>
            </a:r>
            <a:r>
              <a:rPr lang="ru-RU" dirty="0"/>
              <a:t>взятых в этом порядке.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Упорядоченные </a:t>
            </a:r>
            <a:r>
              <a:rPr lang="ru-RU" dirty="0"/>
              <a:t>пары (</a:t>
            </a:r>
            <a:r>
              <a:rPr lang="ru-RU" i="1" dirty="0"/>
              <a:t>а</a:t>
            </a:r>
            <a:r>
              <a:rPr lang="ru-RU" dirty="0"/>
              <a:t>, </a:t>
            </a:r>
            <a:r>
              <a:rPr lang="en-US" i="1" dirty="0" smtClean="0"/>
              <a:t>b</a:t>
            </a:r>
            <a:r>
              <a:rPr lang="ru-RU" dirty="0" smtClean="0"/>
              <a:t>)</a:t>
            </a:r>
            <a:r>
              <a:rPr lang="ru-RU" i="1" dirty="0" smtClean="0"/>
              <a:t> </a:t>
            </a:r>
            <a:r>
              <a:rPr lang="ru-RU" dirty="0"/>
              <a:t>и (</a:t>
            </a:r>
            <a:r>
              <a:rPr lang="ru-RU" i="1" dirty="0"/>
              <a:t>с, </a:t>
            </a:r>
            <a:r>
              <a:rPr lang="en-US" i="1" dirty="0" smtClean="0"/>
              <a:t>d</a:t>
            </a:r>
            <a:r>
              <a:rPr lang="ru-RU" dirty="0" smtClean="0"/>
              <a:t>)</a:t>
            </a:r>
            <a:r>
              <a:rPr lang="ru-RU" i="1" dirty="0" smtClean="0"/>
              <a:t> </a:t>
            </a:r>
            <a:r>
              <a:rPr lang="ru-RU" dirty="0"/>
              <a:t>называются </a:t>
            </a:r>
            <a:r>
              <a:rPr lang="ru-RU" i="1" dirty="0"/>
              <a:t>равными, </a:t>
            </a:r>
            <a:r>
              <a:rPr lang="ru-RU" dirty="0"/>
              <a:t>если </a:t>
            </a:r>
            <a:r>
              <a:rPr lang="ru-RU" i="1" dirty="0"/>
              <a:t>а = с </a:t>
            </a:r>
            <a:r>
              <a:rPr lang="ru-RU" dirty="0"/>
              <a:t>и </a:t>
            </a:r>
            <a:r>
              <a:rPr lang="en-US" i="1" dirty="0" smtClean="0"/>
              <a:t>b</a:t>
            </a:r>
            <a:r>
              <a:rPr lang="ru-RU" i="1" dirty="0" smtClean="0"/>
              <a:t> </a:t>
            </a:r>
            <a:r>
              <a:rPr lang="ru-RU" i="1" dirty="0"/>
              <a:t>= </a:t>
            </a:r>
            <a:r>
              <a:rPr lang="en-US" i="1" dirty="0" smtClean="0"/>
              <a:t>d</a:t>
            </a:r>
            <a:r>
              <a:rPr lang="ru-RU" i="1" dirty="0" smtClean="0"/>
              <a:t>. </a:t>
            </a:r>
            <a:endParaRPr lang="en-US" i="1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/>
              <a:t>противоположность этому {</a:t>
            </a:r>
            <a:r>
              <a:rPr lang="ru-RU" i="1" dirty="0"/>
              <a:t>а, </a:t>
            </a:r>
            <a:r>
              <a:rPr lang="en-US" i="1" dirty="0" smtClean="0"/>
              <a:t>b</a:t>
            </a:r>
            <a:r>
              <a:rPr lang="ru-RU" dirty="0" smtClean="0"/>
              <a:t>}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ru-RU" dirty="0" smtClean="0"/>
              <a:t>{</a:t>
            </a:r>
            <a:r>
              <a:rPr lang="en-US" i="1" dirty="0" smtClean="0"/>
              <a:t>b</a:t>
            </a:r>
            <a:r>
              <a:rPr lang="ru-RU" i="1" dirty="0" smtClean="0"/>
              <a:t>, </a:t>
            </a:r>
            <a:r>
              <a:rPr lang="ru-RU" i="1" dirty="0"/>
              <a:t>а</a:t>
            </a:r>
            <a:r>
              <a:rPr lang="ru-RU" dirty="0"/>
              <a:t>}</a:t>
            </a:r>
            <a:r>
              <a:rPr lang="ru-RU" i="1" dirty="0"/>
              <a:t>.</a:t>
            </a:r>
            <a:endParaRPr lang="ru-RU" dirty="0"/>
          </a:p>
          <a:p>
            <a:pPr>
              <a:buNone/>
            </a:pPr>
            <a:r>
              <a:rPr lang="ru-RU" b="1" dirty="0" smtClean="0">
                <a:solidFill>
                  <a:srgbClr val="002060"/>
                </a:solidFill>
              </a:rPr>
              <a:t>Определение</a:t>
            </a:r>
            <a:r>
              <a:rPr lang="ru-RU" b="1" dirty="0"/>
              <a:t>. </a:t>
            </a:r>
            <a:r>
              <a:rPr lang="ru-RU" i="1" dirty="0">
                <a:solidFill>
                  <a:srgbClr val="FF0000"/>
                </a:solidFill>
              </a:rPr>
              <a:t>Декартовым произведением</a:t>
            </a:r>
            <a:r>
              <a:rPr lang="ru-RU" i="1" dirty="0"/>
              <a:t> </a:t>
            </a:r>
            <a:r>
              <a:rPr lang="ru-RU" dirty="0"/>
              <a:t>множеств </a:t>
            </a:r>
            <a:r>
              <a:rPr lang="en-US" i="1" dirty="0" smtClean="0"/>
              <a:t>A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i="1" dirty="0" smtClean="0"/>
              <a:t>B</a:t>
            </a:r>
            <a:r>
              <a:rPr lang="ru-RU" dirty="0" smtClean="0"/>
              <a:t>, </a:t>
            </a:r>
            <a:r>
              <a:rPr lang="ru-RU" dirty="0"/>
              <a:t>обозначаемым через </a:t>
            </a:r>
            <a:r>
              <a:rPr lang="ru-RU" i="1" dirty="0" err="1" smtClean="0"/>
              <a:t>АхВ</a:t>
            </a:r>
            <a:r>
              <a:rPr lang="ru-RU" i="1" dirty="0"/>
              <a:t>, </a:t>
            </a:r>
            <a:r>
              <a:rPr lang="ru-RU" dirty="0"/>
              <a:t>называют множество {(</a:t>
            </a:r>
            <a:r>
              <a:rPr lang="ru-RU" i="1" dirty="0"/>
              <a:t>а, </a:t>
            </a:r>
            <a:r>
              <a:rPr lang="en-US" i="1" dirty="0" smtClean="0"/>
              <a:t>b</a:t>
            </a:r>
            <a:r>
              <a:rPr lang="ru-RU" dirty="0" smtClean="0"/>
              <a:t>)</a:t>
            </a:r>
            <a:r>
              <a:rPr lang="ru-RU" i="1" dirty="0" smtClean="0"/>
              <a:t> </a:t>
            </a:r>
            <a:r>
              <a:rPr lang="en-US" dirty="0"/>
              <a:t>|</a:t>
            </a:r>
            <a:r>
              <a:rPr lang="ru-RU" i="1" dirty="0" smtClean="0"/>
              <a:t> </a:t>
            </a:r>
            <a:r>
              <a:rPr lang="ru-RU" i="1" dirty="0" err="1" smtClean="0"/>
              <a:t>а</a:t>
            </a:r>
            <a:r>
              <a:rPr lang="ru-RU" dirty="0" err="1" smtClean="0">
                <a:sym typeface="Symbol"/>
              </a:rPr>
              <a:t></a:t>
            </a:r>
            <a:r>
              <a:rPr lang="ru-RU" i="1" dirty="0" err="1" smtClean="0"/>
              <a:t>А</a:t>
            </a:r>
            <a:r>
              <a:rPr lang="ru-RU" i="1" dirty="0" smtClean="0"/>
              <a:t> </a:t>
            </a:r>
            <a:r>
              <a:rPr lang="ru-RU" dirty="0"/>
              <a:t>и </a:t>
            </a:r>
            <a:r>
              <a:rPr lang="en-US" i="1" dirty="0" smtClean="0"/>
              <a:t>b</a:t>
            </a:r>
            <a:r>
              <a:rPr lang="ru-RU" dirty="0" smtClean="0">
                <a:sym typeface="Symbol"/>
              </a:rPr>
              <a:t></a:t>
            </a:r>
            <a:r>
              <a:rPr lang="en-US" i="1" dirty="0" smtClean="0"/>
              <a:t>B</a:t>
            </a:r>
            <a:r>
              <a:rPr lang="en-US" dirty="0" smtClean="0"/>
              <a:t>}</a:t>
            </a:r>
            <a:r>
              <a:rPr lang="ru-RU" i="1" dirty="0" smtClean="0"/>
              <a:t>.</a:t>
            </a:r>
            <a:endParaRPr lang="ru-RU" dirty="0"/>
          </a:p>
          <a:p>
            <a:pPr>
              <a:buNone/>
            </a:pPr>
            <a:r>
              <a:rPr lang="ru-RU" b="1" dirty="0" smtClean="0">
                <a:solidFill>
                  <a:srgbClr val="002060"/>
                </a:solidFill>
              </a:rPr>
              <a:t>Пример</a:t>
            </a:r>
            <a:r>
              <a:rPr lang="ru-RU" b="1" dirty="0" smtClean="0"/>
              <a:t>. </a:t>
            </a:r>
            <a:r>
              <a:rPr lang="ru-RU" dirty="0"/>
              <a:t>Пусть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ru-RU" dirty="0"/>
              <a:t>= {1, 2} и В = {2, 3, 4}. Тогда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</a:t>
            </a:r>
            <a:r>
              <a:rPr lang="ru-RU" dirty="0" err="1" smtClean="0"/>
              <a:t>х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dirty="0"/>
              <a:t>= {(1, 2), (1, 3), (1, 4), (2, 2), (2, 3), (2, 4)}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Отношения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85795"/>
            <a:ext cx="8229600" cy="32861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>
                <a:solidFill>
                  <a:srgbClr val="002060"/>
                </a:solidFill>
              </a:rPr>
              <a:t>Определение</a:t>
            </a:r>
            <a:r>
              <a:rPr lang="ru-RU" b="1" dirty="0"/>
              <a:t>. </a:t>
            </a:r>
            <a:r>
              <a:rPr lang="ru-RU" dirty="0"/>
              <a:t>Пусть </a:t>
            </a:r>
            <a:r>
              <a:rPr lang="ru-RU" i="1" dirty="0"/>
              <a:t>А </a:t>
            </a:r>
            <a:r>
              <a:rPr lang="ru-RU" dirty="0"/>
              <a:t>и </a:t>
            </a:r>
            <a:r>
              <a:rPr lang="ru-RU" i="1" dirty="0" smtClean="0"/>
              <a:t>В </a:t>
            </a:r>
            <a:r>
              <a:rPr lang="ru-RU" dirty="0" smtClean="0"/>
              <a:t>—</a:t>
            </a:r>
            <a:r>
              <a:rPr lang="ru-RU" dirty="0"/>
              <a:t>множества. </a:t>
            </a:r>
            <a:endParaRPr lang="ru-RU" dirty="0" smtClean="0"/>
          </a:p>
          <a:p>
            <a:pPr>
              <a:buNone/>
            </a:pPr>
            <a:r>
              <a:rPr lang="ru-RU" i="1" dirty="0" smtClean="0">
                <a:solidFill>
                  <a:srgbClr val="FF0000"/>
                </a:solidFill>
              </a:rPr>
              <a:t>Отношением</a:t>
            </a:r>
            <a:r>
              <a:rPr lang="ru-RU" i="1" dirty="0" smtClean="0"/>
              <a:t> </a:t>
            </a:r>
            <a:r>
              <a:rPr lang="ru-RU" i="1" dirty="0"/>
              <a:t>из А в В </a:t>
            </a:r>
            <a:r>
              <a:rPr lang="ru-RU" dirty="0"/>
              <a:t>называется любое подмножество множества </a:t>
            </a:r>
            <a:r>
              <a:rPr lang="ru-RU" i="1" dirty="0" err="1" smtClean="0"/>
              <a:t>А</a:t>
            </a:r>
            <a:r>
              <a:rPr lang="ru-RU" dirty="0" err="1" smtClean="0"/>
              <a:t>х</a:t>
            </a:r>
            <a:r>
              <a:rPr lang="ru-RU" i="1" dirty="0" err="1" smtClean="0"/>
              <a:t>В</a:t>
            </a:r>
            <a:r>
              <a:rPr lang="ru-RU" i="1" dirty="0"/>
              <a:t>. </a:t>
            </a:r>
            <a:endParaRPr lang="en-US" i="1" dirty="0" smtClean="0"/>
          </a:p>
          <a:p>
            <a:pPr>
              <a:buNone/>
            </a:pPr>
            <a:r>
              <a:rPr lang="ru-RU" dirty="0" smtClean="0"/>
              <a:t>Если </a:t>
            </a:r>
            <a:r>
              <a:rPr lang="ru-RU" i="1" dirty="0"/>
              <a:t>А </a:t>
            </a:r>
            <a:r>
              <a:rPr lang="ru-RU" dirty="0"/>
              <a:t>= </a:t>
            </a:r>
            <a:r>
              <a:rPr lang="en-US" i="1" dirty="0" smtClean="0"/>
              <a:t>B</a:t>
            </a:r>
            <a:r>
              <a:rPr lang="ru-RU" dirty="0" smtClean="0"/>
              <a:t>, </a:t>
            </a:r>
            <a:r>
              <a:rPr lang="ru-RU" dirty="0"/>
              <a:t>то говорят, что отношение </a:t>
            </a:r>
            <a:r>
              <a:rPr lang="ru-RU" dirty="0" smtClean="0"/>
              <a:t>задано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определено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i="1" dirty="0"/>
              <a:t>на А </a:t>
            </a:r>
            <a:r>
              <a:rPr lang="ru-RU" dirty="0"/>
              <a:t>(или просто, что это — </a:t>
            </a:r>
            <a:r>
              <a:rPr lang="ru-RU" i="1" dirty="0"/>
              <a:t>отношение на </a:t>
            </a:r>
            <a:r>
              <a:rPr lang="ru-RU" dirty="0"/>
              <a:t>множестве </a:t>
            </a:r>
            <a:r>
              <a:rPr lang="en-US" dirty="0" smtClean="0"/>
              <a:t>A</a:t>
            </a:r>
            <a:r>
              <a:rPr lang="ru-RU" dirty="0" smtClean="0"/>
              <a:t>).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Если </a:t>
            </a:r>
            <a:r>
              <a:rPr lang="en-US" i="1" dirty="0" smtClean="0"/>
              <a:t>R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smtClean="0"/>
              <a:t>отношение </a:t>
            </a:r>
            <a:r>
              <a:rPr lang="ru-RU" dirty="0"/>
              <a:t>из </a:t>
            </a:r>
            <a:r>
              <a:rPr lang="en-US" i="1" dirty="0" smtClean="0"/>
              <a:t>A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en-US" i="1" dirty="0" smtClean="0"/>
              <a:t>B</a:t>
            </a:r>
            <a:r>
              <a:rPr lang="ru-RU" dirty="0" smtClean="0"/>
              <a:t> </a:t>
            </a:r>
            <a:r>
              <a:rPr lang="ru-RU" dirty="0"/>
              <a:t>и (а, </a:t>
            </a:r>
            <a:r>
              <a:rPr lang="en-US" i="1" dirty="0" smtClean="0"/>
              <a:t>b)</a:t>
            </a:r>
            <a:r>
              <a:rPr lang="en-US" dirty="0" smtClean="0">
                <a:sym typeface="Symbol"/>
              </a:rPr>
              <a:t></a:t>
            </a:r>
            <a:r>
              <a:rPr lang="en-US" i="1" dirty="0" smtClean="0"/>
              <a:t>R</a:t>
            </a:r>
            <a:r>
              <a:rPr lang="ru-RU" i="1" dirty="0" smtClean="0"/>
              <a:t>, </a:t>
            </a:r>
            <a:r>
              <a:rPr lang="ru-RU" dirty="0"/>
              <a:t>то пишут </a:t>
            </a:r>
            <a:r>
              <a:rPr lang="ru-RU" i="1" dirty="0" smtClean="0"/>
              <a:t>а</a:t>
            </a:r>
            <a:r>
              <a:rPr lang="en-US" i="1" dirty="0" err="1" smtClean="0"/>
              <a:t>Rb</a:t>
            </a:r>
            <a:r>
              <a:rPr lang="ru-RU" i="1" dirty="0" smtClean="0"/>
              <a:t>.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A</a:t>
            </a:r>
            <a:r>
              <a:rPr lang="ru-RU" dirty="0" smtClean="0"/>
              <a:t> —</a:t>
            </a:r>
            <a:r>
              <a:rPr lang="en-US" dirty="0" smtClean="0"/>
              <a:t> </a:t>
            </a:r>
            <a:r>
              <a:rPr lang="ru-RU" i="1" dirty="0" smtClean="0">
                <a:solidFill>
                  <a:srgbClr val="FF0000"/>
                </a:solidFill>
              </a:rPr>
              <a:t>область </a:t>
            </a:r>
            <a:r>
              <a:rPr lang="ru-RU" i="1" dirty="0">
                <a:solidFill>
                  <a:srgbClr val="FF0000"/>
                </a:solidFill>
              </a:rPr>
              <a:t>определения </a:t>
            </a:r>
            <a:r>
              <a:rPr lang="ru-RU" dirty="0"/>
              <a:t>отношения </a:t>
            </a:r>
            <a:r>
              <a:rPr lang="en-US" i="1" dirty="0" smtClean="0"/>
              <a:t>R</a:t>
            </a:r>
            <a:r>
              <a:rPr lang="ru-RU" i="1" dirty="0" smtClean="0"/>
              <a:t>,</a:t>
            </a:r>
            <a:endParaRPr lang="en-US" i="1" dirty="0" smtClean="0"/>
          </a:p>
          <a:p>
            <a:pPr>
              <a:buNone/>
            </a:pPr>
            <a:r>
              <a:rPr lang="ru-RU" i="1" dirty="0" smtClean="0"/>
              <a:t>В</a:t>
            </a:r>
            <a:r>
              <a:rPr lang="en-US" i="1" dirty="0" smtClean="0"/>
              <a:t> </a:t>
            </a:r>
            <a:r>
              <a:rPr lang="ru-RU" dirty="0" smtClean="0"/>
              <a:t>—</a:t>
            </a:r>
            <a:r>
              <a:rPr lang="ru-RU" dirty="0" smtClean="0">
                <a:solidFill>
                  <a:srgbClr val="FF0000"/>
                </a:solidFill>
              </a:rPr>
              <a:t>множество</a:t>
            </a:r>
            <a:r>
              <a:rPr lang="ru-RU" dirty="0" smtClean="0"/>
              <a:t> </a:t>
            </a:r>
            <a:r>
              <a:rPr lang="ru-RU" dirty="0"/>
              <a:t>его </a:t>
            </a:r>
            <a:r>
              <a:rPr lang="ru-RU" dirty="0">
                <a:solidFill>
                  <a:srgbClr val="FF0000"/>
                </a:solidFill>
              </a:rPr>
              <a:t>значений</a:t>
            </a:r>
            <a:r>
              <a:rPr lang="ru-RU" i="1" dirty="0"/>
              <a:t>.</a:t>
            </a:r>
            <a:endParaRPr lang="ru-RU" dirty="0"/>
          </a:p>
          <a:p>
            <a:pPr>
              <a:buNone/>
            </a:pPr>
            <a:r>
              <a:rPr lang="ru-RU" b="1" dirty="0" smtClean="0">
                <a:solidFill>
                  <a:srgbClr val="002060"/>
                </a:solidFill>
              </a:rPr>
              <a:t>Определение</a:t>
            </a:r>
            <a:r>
              <a:rPr lang="ru-RU" b="1" dirty="0"/>
              <a:t>. </a:t>
            </a:r>
            <a:r>
              <a:rPr lang="ru-RU" dirty="0"/>
              <a:t>Отношение </a:t>
            </a:r>
            <a:r>
              <a:rPr lang="ru-RU" dirty="0" smtClean="0"/>
              <a:t>{(</a:t>
            </a:r>
            <a:r>
              <a:rPr lang="en-US" i="1" dirty="0" smtClean="0"/>
              <a:t>b</a:t>
            </a:r>
            <a:r>
              <a:rPr lang="ru-RU" i="1" dirty="0" smtClean="0"/>
              <a:t>, </a:t>
            </a:r>
            <a:r>
              <a:rPr lang="ru-RU" i="1" dirty="0"/>
              <a:t>а</a:t>
            </a:r>
            <a:r>
              <a:rPr lang="ru-RU" dirty="0"/>
              <a:t>)</a:t>
            </a:r>
            <a:r>
              <a:rPr lang="ru-RU" i="1" dirty="0"/>
              <a:t> </a:t>
            </a:r>
            <a:r>
              <a:rPr lang="en-US" dirty="0" smtClean="0"/>
              <a:t>|</a:t>
            </a:r>
            <a:r>
              <a:rPr lang="ru-RU" i="1" dirty="0" smtClean="0"/>
              <a:t> </a:t>
            </a:r>
            <a:r>
              <a:rPr lang="ru-RU" dirty="0"/>
              <a:t>(</a:t>
            </a:r>
            <a:r>
              <a:rPr lang="ru-RU" i="1" dirty="0"/>
              <a:t>а, </a:t>
            </a:r>
            <a:r>
              <a:rPr lang="en-US" i="1" dirty="0" smtClean="0"/>
              <a:t>b</a:t>
            </a:r>
            <a:r>
              <a:rPr lang="ru-RU" dirty="0" smtClean="0"/>
              <a:t>)</a:t>
            </a:r>
            <a:r>
              <a:rPr lang="ru-RU" i="1" dirty="0" smtClean="0"/>
              <a:t> </a:t>
            </a:r>
            <a:r>
              <a:rPr lang="ru-RU" dirty="0" smtClean="0">
                <a:sym typeface="Symbol"/>
              </a:rPr>
              <a:t>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R</a:t>
            </a:r>
            <a:r>
              <a:rPr lang="ru-RU" dirty="0" smtClean="0"/>
              <a:t>} </a:t>
            </a:r>
            <a:r>
              <a:rPr lang="ru-RU" dirty="0"/>
              <a:t>называется </a:t>
            </a:r>
            <a:r>
              <a:rPr lang="ru-RU" i="1" dirty="0" smtClean="0">
                <a:solidFill>
                  <a:srgbClr val="FF0000"/>
                </a:solidFill>
              </a:rPr>
              <a:t>обратным</a:t>
            </a:r>
            <a:r>
              <a:rPr lang="ru-RU" i="1" dirty="0" smtClean="0"/>
              <a:t> </a:t>
            </a:r>
            <a:r>
              <a:rPr lang="ru-RU" dirty="0"/>
              <a:t>к отношению </a:t>
            </a:r>
            <a:r>
              <a:rPr lang="en-US" i="1" dirty="0" smtClean="0"/>
              <a:t>R</a:t>
            </a:r>
            <a:r>
              <a:rPr lang="ru-RU" dirty="0" smtClean="0"/>
              <a:t> </a:t>
            </a:r>
            <a:r>
              <a:rPr lang="ru-RU" dirty="0"/>
              <a:t>и часто обозначается через </a:t>
            </a:r>
            <a:r>
              <a:rPr lang="en-US" i="1" dirty="0" smtClean="0"/>
              <a:t>R</a:t>
            </a:r>
            <a:r>
              <a:rPr lang="en-US" baseline="30000" dirty="0" smtClean="0"/>
              <a:t>-1</a:t>
            </a:r>
            <a:r>
              <a:rPr lang="ru-RU" i="1" dirty="0" smtClean="0"/>
              <a:t>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571736" y="6500834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V="1">
            <a:off x="1464447" y="5393545"/>
            <a:ext cx="214314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2285984" y="5572140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428860" y="6072206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428860" y="528638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3606793" y="5607859"/>
            <a:ext cx="207249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1670" y="54292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</a:t>
            </a:r>
            <a:endParaRPr lang="ru-RU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86182" y="63963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</a:t>
            </a:r>
            <a:endParaRPr lang="ru-RU" sz="2400" i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358287" y="5286388"/>
            <a:ext cx="1285151" cy="7858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5214942" y="535782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A</a:t>
            </a:r>
            <a:r>
              <a:rPr lang="en-US" sz="2400" dirty="0" err="1" smtClean="0"/>
              <a:t>x</a:t>
            </a:r>
            <a:r>
              <a:rPr lang="en-US" sz="2400" i="1" dirty="0" err="1" smtClean="0"/>
              <a:t>B</a:t>
            </a:r>
            <a:endParaRPr lang="ru-RU" sz="2400" i="1" dirty="0"/>
          </a:p>
        </p:txBody>
      </p:sp>
      <p:cxnSp>
        <p:nvCxnSpPr>
          <p:cNvPr id="32" name="Прямая со стрелкой 31"/>
          <p:cNvCxnSpPr>
            <a:stCxn id="30" idx="1"/>
          </p:cNvCxnSpPr>
          <p:nvPr/>
        </p:nvCxnSpPr>
        <p:spPr>
          <a:xfrm rot="10800000">
            <a:off x="4500562" y="5572141"/>
            <a:ext cx="714380" cy="16519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олилиния 32"/>
          <p:cNvSpPr/>
          <p:nvPr/>
        </p:nvSpPr>
        <p:spPr>
          <a:xfrm>
            <a:off x="3363686" y="5292271"/>
            <a:ext cx="1279752" cy="760186"/>
          </a:xfrm>
          <a:custGeom>
            <a:avLst/>
            <a:gdLst>
              <a:gd name="connsiteX0" fmla="*/ 0 w 1360714"/>
              <a:gd name="connsiteY0" fmla="*/ 760186 h 760186"/>
              <a:gd name="connsiteX1" fmla="*/ 315685 w 1360714"/>
              <a:gd name="connsiteY1" fmla="*/ 357415 h 760186"/>
              <a:gd name="connsiteX2" fmla="*/ 315685 w 1360714"/>
              <a:gd name="connsiteY2" fmla="*/ 357415 h 760186"/>
              <a:gd name="connsiteX3" fmla="*/ 816428 w 1360714"/>
              <a:gd name="connsiteY3" fmla="*/ 205015 h 760186"/>
              <a:gd name="connsiteX4" fmla="*/ 1284514 w 1360714"/>
              <a:gd name="connsiteY4" fmla="*/ 30843 h 760186"/>
              <a:gd name="connsiteX5" fmla="*/ 1273628 w 1360714"/>
              <a:gd name="connsiteY5" fmla="*/ 19958 h 760186"/>
              <a:gd name="connsiteX6" fmla="*/ 1295400 w 1360714"/>
              <a:gd name="connsiteY6" fmla="*/ 30843 h 76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0714" h="760186">
                <a:moveTo>
                  <a:pt x="0" y="760186"/>
                </a:moveTo>
                <a:lnTo>
                  <a:pt x="315685" y="357415"/>
                </a:lnTo>
                <a:lnTo>
                  <a:pt x="315685" y="357415"/>
                </a:lnTo>
                <a:cubicBezTo>
                  <a:pt x="399142" y="332015"/>
                  <a:pt x="654957" y="259444"/>
                  <a:pt x="816428" y="205015"/>
                </a:cubicBezTo>
                <a:cubicBezTo>
                  <a:pt x="977899" y="150586"/>
                  <a:pt x="1208314" y="61686"/>
                  <a:pt x="1284514" y="30843"/>
                </a:cubicBezTo>
                <a:cubicBezTo>
                  <a:pt x="1360714" y="0"/>
                  <a:pt x="1271814" y="19958"/>
                  <a:pt x="1273628" y="19958"/>
                </a:cubicBezTo>
                <a:cubicBezTo>
                  <a:pt x="1275442" y="19958"/>
                  <a:pt x="1295400" y="30843"/>
                  <a:pt x="1295400" y="3084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286380" y="585789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endParaRPr lang="ru-RU" sz="2400" i="1" dirty="0"/>
          </a:p>
        </p:txBody>
      </p:sp>
      <p:cxnSp>
        <p:nvCxnSpPr>
          <p:cNvPr id="35" name="Прямая со стрелкой 34"/>
          <p:cNvCxnSpPr>
            <a:stCxn id="34" idx="1"/>
          </p:cNvCxnSpPr>
          <p:nvPr/>
        </p:nvCxnSpPr>
        <p:spPr>
          <a:xfrm rot="10800000">
            <a:off x="4000496" y="5572141"/>
            <a:ext cx="1285884" cy="516585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26" grpId="0"/>
      <p:bldP spid="27" grpId="0" animBg="1"/>
      <p:bldP spid="30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Свойства отношений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21497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100" b="1" dirty="0">
                <a:solidFill>
                  <a:srgbClr val="002060"/>
                </a:solidFill>
              </a:rPr>
              <a:t>Определение</a:t>
            </a:r>
            <a:r>
              <a:rPr lang="ru-RU" sz="3100" b="1" dirty="0"/>
              <a:t>. </a:t>
            </a:r>
            <a:r>
              <a:rPr lang="ru-RU" sz="3100" dirty="0"/>
              <a:t>Пусть </a:t>
            </a:r>
            <a:r>
              <a:rPr lang="en-US" sz="3100" i="1" dirty="0"/>
              <a:t>A</a:t>
            </a:r>
            <a:r>
              <a:rPr lang="ru-RU" sz="3100" dirty="0" smtClean="0"/>
              <a:t>—множество </a:t>
            </a:r>
            <a:r>
              <a:rPr lang="ru-RU" sz="3100" dirty="0"/>
              <a:t>и </a:t>
            </a:r>
            <a:r>
              <a:rPr lang="en-US" sz="3100" i="1" dirty="0" smtClean="0"/>
              <a:t>R</a:t>
            </a:r>
            <a:r>
              <a:rPr lang="ru-RU" sz="3100" dirty="0" smtClean="0"/>
              <a:t> </a:t>
            </a:r>
            <a:r>
              <a:rPr lang="ru-RU" sz="3100" dirty="0"/>
              <a:t>— отношение на </a:t>
            </a:r>
            <a:r>
              <a:rPr lang="en-US" sz="3100" i="1" dirty="0" smtClean="0"/>
              <a:t>A</a:t>
            </a:r>
            <a:r>
              <a:rPr lang="ru-RU" sz="3100" dirty="0" smtClean="0"/>
              <a:t>. </a:t>
            </a:r>
            <a:r>
              <a:rPr lang="ru-RU" sz="3100" dirty="0"/>
              <a:t>Отношение </a:t>
            </a:r>
            <a:r>
              <a:rPr lang="en-US" sz="3100" i="1" dirty="0" smtClean="0"/>
              <a:t>R</a:t>
            </a:r>
            <a:r>
              <a:rPr lang="ru-RU" sz="3100" dirty="0" smtClean="0"/>
              <a:t> </a:t>
            </a:r>
            <a:r>
              <a:rPr lang="ru-RU" sz="3100" dirty="0"/>
              <a:t>называется</a:t>
            </a:r>
          </a:p>
          <a:p>
            <a:r>
              <a:rPr lang="ru-RU" sz="3100" i="1" dirty="0" smtClean="0">
                <a:solidFill>
                  <a:srgbClr val="FF0000"/>
                </a:solidFill>
              </a:rPr>
              <a:t>рефлексивным</a:t>
            </a:r>
            <a:r>
              <a:rPr lang="ru-RU" sz="3100" i="1" dirty="0"/>
              <a:t>, </a:t>
            </a:r>
            <a:r>
              <a:rPr lang="ru-RU" sz="3100" dirty="0"/>
              <a:t>если </a:t>
            </a:r>
            <a:r>
              <a:rPr lang="ru-RU" sz="3100" i="1" dirty="0" smtClean="0"/>
              <a:t>а</a:t>
            </a:r>
            <a:r>
              <a:rPr lang="en-US" sz="3100" i="1" dirty="0" smtClean="0"/>
              <a:t>R</a:t>
            </a:r>
            <a:r>
              <a:rPr lang="ru-RU" sz="3100" i="1" dirty="0" smtClean="0"/>
              <a:t>а </a:t>
            </a:r>
            <a:r>
              <a:rPr lang="ru-RU" sz="3100" dirty="0"/>
              <a:t>для всех </a:t>
            </a:r>
            <a:r>
              <a:rPr lang="en-US" sz="3100" i="1" dirty="0" smtClean="0"/>
              <a:t>a</a:t>
            </a:r>
            <a:r>
              <a:rPr lang="ru-RU" sz="3100" i="1" dirty="0" smtClean="0"/>
              <a:t> </a:t>
            </a:r>
            <a:r>
              <a:rPr lang="ru-RU" sz="3100" dirty="0"/>
              <a:t>из </a:t>
            </a:r>
            <a:r>
              <a:rPr lang="ru-RU" sz="3100" i="1" dirty="0"/>
              <a:t>А,</a:t>
            </a:r>
            <a:endParaRPr lang="ru-RU" sz="3100" dirty="0"/>
          </a:p>
          <a:p>
            <a:r>
              <a:rPr lang="ru-RU" sz="3100" i="1" dirty="0">
                <a:solidFill>
                  <a:srgbClr val="FF0000"/>
                </a:solidFill>
              </a:rPr>
              <a:t>симметричным</a:t>
            </a:r>
            <a:r>
              <a:rPr lang="ru-RU" sz="3100" i="1" dirty="0"/>
              <a:t>, </a:t>
            </a:r>
            <a:r>
              <a:rPr lang="ru-RU" sz="3100" dirty="0"/>
              <a:t>если </a:t>
            </a:r>
            <a:r>
              <a:rPr lang="ru-RU" sz="3100" i="1" dirty="0" smtClean="0"/>
              <a:t>а</a:t>
            </a:r>
            <a:r>
              <a:rPr lang="en-US" sz="3100" i="1" dirty="0" err="1" smtClean="0"/>
              <a:t>Rb</a:t>
            </a:r>
            <a:r>
              <a:rPr lang="ru-RU" sz="3100" i="1" dirty="0" smtClean="0"/>
              <a:t> </a:t>
            </a:r>
            <a:r>
              <a:rPr lang="ru-RU" sz="3100" dirty="0"/>
              <a:t>влечет </a:t>
            </a:r>
            <a:r>
              <a:rPr lang="en-US" sz="3100" i="1" dirty="0" err="1" smtClean="0"/>
              <a:t>bRa</a:t>
            </a:r>
            <a:r>
              <a:rPr lang="ru-RU" sz="3100" i="1" dirty="0" smtClean="0"/>
              <a:t> </a:t>
            </a:r>
            <a:r>
              <a:rPr lang="ru-RU" sz="3100" dirty="0"/>
              <a:t>для </a:t>
            </a:r>
            <a:r>
              <a:rPr lang="en-US" sz="3100" i="1" dirty="0" smtClean="0"/>
              <a:t>a</a:t>
            </a:r>
            <a:r>
              <a:rPr lang="ru-RU" sz="3100" dirty="0" smtClean="0"/>
              <a:t> </a:t>
            </a:r>
            <a:r>
              <a:rPr lang="ru-RU" sz="3100" dirty="0"/>
              <a:t>и </a:t>
            </a:r>
            <a:r>
              <a:rPr lang="en-US" sz="3100" i="1" dirty="0" smtClean="0"/>
              <a:t>b</a:t>
            </a:r>
            <a:r>
              <a:rPr lang="ru-RU" sz="3100" dirty="0" smtClean="0"/>
              <a:t> </a:t>
            </a:r>
            <a:r>
              <a:rPr lang="ru-RU" sz="3100" dirty="0"/>
              <a:t>из </a:t>
            </a:r>
            <a:r>
              <a:rPr lang="en-US" sz="3100" i="1" dirty="0" smtClean="0"/>
              <a:t>A</a:t>
            </a:r>
            <a:r>
              <a:rPr lang="ru-RU" sz="3100" dirty="0" smtClean="0"/>
              <a:t>,</a:t>
            </a:r>
            <a:endParaRPr lang="ru-RU" sz="3100" dirty="0"/>
          </a:p>
          <a:p>
            <a:r>
              <a:rPr lang="ru-RU" sz="3100" i="1" dirty="0">
                <a:solidFill>
                  <a:srgbClr val="FF0000"/>
                </a:solidFill>
              </a:rPr>
              <a:t>транзитивным</a:t>
            </a:r>
            <a:r>
              <a:rPr lang="ru-RU" sz="3100" i="1" dirty="0"/>
              <a:t>, </a:t>
            </a:r>
            <a:r>
              <a:rPr lang="ru-RU" sz="3100" dirty="0"/>
              <a:t>если </a:t>
            </a:r>
            <a:r>
              <a:rPr lang="ru-RU" sz="3100" i="1" dirty="0" smtClean="0"/>
              <a:t>а</a:t>
            </a:r>
            <a:r>
              <a:rPr lang="en-US" sz="3100" i="1" dirty="0" err="1" smtClean="0"/>
              <a:t>Rb</a:t>
            </a:r>
            <a:r>
              <a:rPr lang="ru-RU" sz="3100" i="1" dirty="0" smtClean="0"/>
              <a:t> </a:t>
            </a:r>
            <a:r>
              <a:rPr lang="ru-RU" sz="3100" dirty="0"/>
              <a:t>и </a:t>
            </a:r>
            <a:r>
              <a:rPr lang="en-US" sz="3100" i="1" dirty="0" err="1" smtClean="0"/>
              <a:t>bR</a:t>
            </a:r>
            <a:r>
              <a:rPr lang="ru-RU" sz="3100" i="1" dirty="0" smtClean="0"/>
              <a:t>с </a:t>
            </a:r>
            <a:r>
              <a:rPr lang="ru-RU" sz="3100" dirty="0"/>
              <a:t>влекут </a:t>
            </a:r>
            <a:r>
              <a:rPr lang="ru-RU" sz="3100" i="1" dirty="0" smtClean="0"/>
              <a:t>а</a:t>
            </a:r>
            <a:r>
              <a:rPr lang="en-US" sz="3100" i="1" dirty="0" smtClean="0"/>
              <a:t>R</a:t>
            </a:r>
            <a:r>
              <a:rPr lang="ru-RU" sz="3100" i="1" dirty="0" smtClean="0"/>
              <a:t>с </a:t>
            </a:r>
            <a:r>
              <a:rPr lang="ru-RU" sz="3100" dirty="0"/>
              <a:t>для </a:t>
            </a:r>
            <a:r>
              <a:rPr lang="ru-RU" sz="3100" i="1" dirty="0"/>
              <a:t>а</a:t>
            </a:r>
            <a:r>
              <a:rPr lang="ru-RU" sz="3100" dirty="0"/>
              <a:t>, </a:t>
            </a:r>
            <a:r>
              <a:rPr lang="en-US" sz="3100" i="1" dirty="0" smtClean="0"/>
              <a:t>b</a:t>
            </a:r>
            <a:r>
              <a:rPr lang="ru-RU" sz="3100" dirty="0" smtClean="0"/>
              <a:t> </a:t>
            </a:r>
            <a:r>
              <a:rPr lang="ru-RU" sz="3100" dirty="0"/>
              <a:t>и </a:t>
            </a:r>
            <a:r>
              <a:rPr lang="ru-RU" sz="3100" i="1" dirty="0"/>
              <a:t>с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/>
              <a:t>из </a:t>
            </a:r>
            <a:r>
              <a:rPr lang="en-US" sz="3100" i="1" dirty="0" smtClean="0"/>
              <a:t>A</a:t>
            </a:r>
            <a:r>
              <a:rPr lang="ru-RU" sz="3100" dirty="0" smtClean="0"/>
              <a:t>. </a:t>
            </a:r>
            <a:r>
              <a:rPr lang="ru-RU" sz="3100" dirty="0"/>
              <a:t>Элементы </a:t>
            </a:r>
            <a:r>
              <a:rPr lang="ru-RU" sz="3100" i="1" dirty="0"/>
              <a:t>а</a:t>
            </a:r>
            <a:r>
              <a:rPr lang="ru-RU" sz="3100" dirty="0"/>
              <a:t>, </a:t>
            </a:r>
            <a:r>
              <a:rPr lang="en-US" sz="3100" i="1" dirty="0" smtClean="0"/>
              <a:t>b</a:t>
            </a:r>
            <a:r>
              <a:rPr lang="ru-RU" sz="3100" dirty="0" smtClean="0"/>
              <a:t> </a:t>
            </a:r>
            <a:r>
              <a:rPr lang="ru-RU" sz="3100" dirty="0"/>
              <a:t>и </a:t>
            </a:r>
            <a:r>
              <a:rPr lang="ru-RU" sz="3100" i="1" dirty="0"/>
              <a:t>с</a:t>
            </a:r>
            <a:r>
              <a:rPr lang="ru-RU" sz="3100" dirty="0"/>
              <a:t> не обязаны быть различными</a:t>
            </a:r>
            <a:r>
              <a:rPr lang="ru-RU" dirty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sz="3100" dirty="0" smtClean="0"/>
              <a:t>Рефлексивное</a:t>
            </a:r>
            <a:r>
              <a:rPr lang="ru-RU" sz="3100" dirty="0"/>
              <a:t>, симметричное и транзитивное отношение </a:t>
            </a:r>
            <a:r>
              <a:rPr lang="ru-RU" sz="3100" dirty="0" smtClean="0"/>
              <a:t>называется </a:t>
            </a:r>
            <a:r>
              <a:rPr lang="ru-RU" sz="3100" i="1" dirty="0">
                <a:solidFill>
                  <a:srgbClr val="FF0000"/>
                </a:solidFill>
              </a:rPr>
              <a:t>отношением эквивалентности</a:t>
            </a:r>
            <a:r>
              <a:rPr lang="ru-RU" i="1" dirty="0"/>
              <a:t>.</a:t>
            </a:r>
            <a:endParaRPr lang="ru-RU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sz="3100" dirty="0" smtClean="0"/>
              <a:t>Важное </a:t>
            </a:r>
            <a:r>
              <a:rPr lang="ru-RU" sz="3100" dirty="0"/>
              <a:t>свойство любого отношения эквивалентности </a:t>
            </a:r>
            <a:r>
              <a:rPr lang="en-US" sz="3100" i="1" dirty="0" smtClean="0"/>
              <a:t>R</a:t>
            </a:r>
            <a:r>
              <a:rPr lang="ru-RU" sz="3100" i="1" dirty="0" smtClean="0"/>
              <a:t>, </a:t>
            </a:r>
            <a:r>
              <a:rPr lang="ru-RU" sz="3100" dirty="0" smtClean="0"/>
              <a:t>определенного </a:t>
            </a:r>
            <a:r>
              <a:rPr lang="ru-RU" sz="3100" dirty="0"/>
              <a:t>на множестве </a:t>
            </a:r>
            <a:r>
              <a:rPr lang="en-US" sz="3100" i="1" dirty="0" smtClean="0"/>
              <a:t>A</a:t>
            </a:r>
            <a:r>
              <a:rPr lang="ru-RU" sz="3100" dirty="0" smtClean="0"/>
              <a:t>, </a:t>
            </a:r>
            <a:r>
              <a:rPr lang="ru-RU" sz="3100" dirty="0"/>
              <a:t>заключается в том, что оно разбивает множество </a:t>
            </a:r>
            <a:r>
              <a:rPr lang="en-US" sz="3100" i="1" dirty="0" smtClean="0"/>
              <a:t>A</a:t>
            </a:r>
            <a:r>
              <a:rPr lang="ru-RU" sz="3100" dirty="0" smtClean="0"/>
              <a:t> </a:t>
            </a:r>
            <a:r>
              <a:rPr lang="ru-RU" sz="3100" dirty="0"/>
              <a:t>на непересекающиеся подмножества, называемые </a:t>
            </a:r>
            <a:r>
              <a:rPr lang="ru-RU" sz="3100" i="1" dirty="0" smtClean="0">
                <a:solidFill>
                  <a:srgbClr val="FF0000"/>
                </a:solidFill>
              </a:rPr>
              <a:t>классами </a:t>
            </a:r>
            <a:r>
              <a:rPr lang="ru-RU" sz="3100" i="1" dirty="0">
                <a:solidFill>
                  <a:srgbClr val="FF0000"/>
                </a:solidFill>
              </a:rPr>
              <a:t>эквивалентности</a:t>
            </a:r>
            <a:r>
              <a:rPr lang="ru-RU" i="1" dirty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Графы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3857652"/>
          </a:xfrm>
        </p:spPr>
        <p:txBody>
          <a:bodyPr/>
          <a:lstStyle/>
          <a:p>
            <a:pPr>
              <a:buNone/>
            </a:pPr>
            <a:r>
              <a:rPr lang="ru-RU" sz="2400" dirty="0">
                <a:solidFill>
                  <a:srgbClr val="002060"/>
                </a:solidFill>
              </a:rPr>
              <a:t>Определение</a:t>
            </a:r>
            <a:r>
              <a:rPr lang="ru-RU" sz="2400" dirty="0"/>
              <a:t>. </a:t>
            </a:r>
            <a:endParaRPr lang="ru-RU" sz="2400" dirty="0" smtClean="0"/>
          </a:p>
          <a:p>
            <a:pPr>
              <a:buNone/>
            </a:pPr>
            <a:r>
              <a:rPr lang="ru-RU" sz="2400" i="1" dirty="0" smtClean="0"/>
              <a:t>Неупорядоченный граф </a:t>
            </a:r>
            <a:r>
              <a:rPr lang="en-US" sz="2400" i="1" dirty="0"/>
              <a:t>G</a:t>
            </a:r>
            <a:r>
              <a:rPr lang="ru-RU" sz="2400" i="1" dirty="0" smtClean="0"/>
              <a:t> </a:t>
            </a:r>
            <a:r>
              <a:rPr lang="ru-RU" sz="2400" dirty="0"/>
              <a:t>— это пара </a:t>
            </a:r>
            <a:r>
              <a:rPr lang="ru-RU" sz="2400" i="1" dirty="0"/>
              <a:t>(А, </a:t>
            </a:r>
            <a:r>
              <a:rPr lang="en-US" sz="2400" i="1" dirty="0" smtClean="0"/>
              <a:t>R</a:t>
            </a:r>
            <a:r>
              <a:rPr lang="ru-RU" sz="2400" i="1" dirty="0" smtClean="0"/>
              <a:t>), </a:t>
            </a:r>
            <a:r>
              <a:rPr lang="ru-RU" sz="2400" dirty="0"/>
              <a:t>где </a:t>
            </a:r>
            <a:r>
              <a:rPr lang="ru-RU" sz="2400" i="1" dirty="0"/>
              <a:t>А </a:t>
            </a:r>
            <a:r>
              <a:rPr lang="ru-RU" sz="2400" dirty="0"/>
              <a:t>— множество элементов, называемых </a:t>
            </a:r>
            <a:r>
              <a:rPr lang="ru-RU" sz="2400" i="1" dirty="0" smtClean="0"/>
              <a:t>вершинами </a:t>
            </a:r>
            <a:r>
              <a:rPr lang="ru-RU" sz="2400" dirty="0"/>
              <a:t>(или </a:t>
            </a:r>
            <a:r>
              <a:rPr lang="ru-RU" sz="2400" i="1" dirty="0"/>
              <a:t>узлами), </a:t>
            </a:r>
            <a:r>
              <a:rPr lang="ru-RU" sz="2400" dirty="0"/>
              <a:t>а </a:t>
            </a:r>
            <a:r>
              <a:rPr lang="en-US" sz="2400" i="1" dirty="0" smtClean="0"/>
              <a:t>R</a:t>
            </a:r>
            <a:r>
              <a:rPr lang="ru-RU" sz="2400" dirty="0" smtClean="0"/>
              <a:t> </a:t>
            </a:r>
            <a:r>
              <a:rPr lang="ru-RU" sz="2400" dirty="0"/>
              <a:t>— отношение на множестве </a:t>
            </a:r>
            <a:r>
              <a:rPr lang="ru-RU" sz="2400" i="1" dirty="0"/>
              <a:t>А. </a:t>
            </a:r>
            <a:endParaRPr lang="ru-RU" sz="2400" i="1" dirty="0" smtClean="0"/>
          </a:p>
          <a:p>
            <a:pPr>
              <a:buNone/>
            </a:pPr>
            <a:r>
              <a:rPr lang="ru-RU" sz="2400" dirty="0" smtClean="0"/>
              <a:t>Если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ru-RU" sz="2400" dirty="0" smtClean="0"/>
              <a:t>— несимметричное отношение,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/>
              <a:t>	</a:t>
            </a:r>
            <a:r>
              <a:rPr lang="ru-RU" sz="2400" dirty="0" smtClean="0"/>
              <a:t>		то </a:t>
            </a:r>
            <a:r>
              <a:rPr lang="en-US" sz="2400" i="1" dirty="0" smtClean="0"/>
              <a:t>G</a:t>
            </a:r>
            <a:r>
              <a:rPr lang="en-US" sz="2400" dirty="0" smtClean="0"/>
              <a:t> </a:t>
            </a:r>
            <a:r>
              <a:rPr lang="ru-RU" sz="2400" dirty="0" smtClean="0"/>
              <a:t>—	</a:t>
            </a:r>
            <a:r>
              <a:rPr lang="ru-RU" sz="2400" i="1" dirty="0" smtClean="0"/>
              <a:t>ориентированный граф</a:t>
            </a:r>
            <a:r>
              <a:rPr lang="en-US" sz="2400" i="1" dirty="0" smtClean="0"/>
              <a:t>;</a:t>
            </a:r>
          </a:p>
          <a:p>
            <a:pPr>
              <a:buNone/>
            </a:pP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ru-RU" sz="2400" dirty="0" smtClean="0"/>
              <a:t>— симметричное,</a:t>
            </a:r>
            <a:r>
              <a:rPr lang="en-US" sz="2400" dirty="0" smtClean="0"/>
              <a:t> </a:t>
            </a:r>
            <a:r>
              <a:rPr lang="ru-RU" sz="2400" dirty="0" smtClean="0"/>
              <a:t>	то </a:t>
            </a:r>
            <a:r>
              <a:rPr lang="en-US" sz="2400" i="1" dirty="0" smtClean="0"/>
              <a:t>G</a:t>
            </a:r>
            <a:r>
              <a:rPr lang="en-US" sz="2400" dirty="0" smtClean="0"/>
              <a:t> </a:t>
            </a:r>
            <a:r>
              <a:rPr lang="ru-RU" sz="2400" dirty="0" smtClean="0"/>
              <a:t>—не</a:t>
            </a:r>
            <a:r>
              <a:rPr lang="ru-RU" sz="2400" i="1" dirty="0" smtClean="0"/>
              <a:t>ориентированный граф.</a:t>
            </a:r>
            <a:endParaRPr lang="ru-RU" sz="2400" dirty="0"/>
          </a:p>
          <a:p>
            <a:pPr>
              <a:buNone/>
            </a:pPr>
            <a:r>
              <a:rPr lang="ru-RU" sz="2400" dirty="0" smtClean="0">
                <a:solidFill>
                  <a:srgbClr val="002060"/>
                </a:solidFill>
              </a:rPr>
              <a:t>Пример.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A</a:t>
            </a:r>
            <a:r>
              <a:rPr lang="en-US" sz="2400" dirty="0" smtClean="0">
                <a:solidFill>
                  <a:srgbClr val="002060"/>
                </a:solidFill>
              </a:rPr>
              <a:t>=</a:t>
            </a:r>
            <a:r>
              <a:rPr lang="ru-RU" sz="2400" dirty="0" smtClean="0"/>
              <a:t>{</a:t>
            </a:r>
            <a:r>
              <a:rPr lang="ru-RU" sz="2400" dirty="0"/>
              <a:t>1, 2, 3, 4}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</a:rPr>
              <a:t>R</a:t>
            </a:r>
            <a:r>
              <a:rPr lang="en-US" sz="2400" dirty="0" smtClean="0">
                <a:solidFill>
                  <a:srgbClr val="002060"/>
                </a:solidFill>
              </a:rPr>
              <a:t> = </a:t>
            </a:r>
            <a:r>
              <a:rPr lang="ru-RU" sz="2400" dirty="0" smtClean="0"/>
              <a:t>{(</a:t>
            </a:r>
            <a:r>
              <a:rPr lang="en-US" sz="2400" dirty="0" smtClean="0"/>
              <a:t>1</a:t>
            </a:r>
            <a:r>
              <a:rPr lang="ru-RU" sz="2400" dirty="0" smtClean="0"/>
              <a:t>, </a:t>
            </a:r>
            <a:r>
              <a:rPr lang="ru-RU" sz="2400" dirty="0"/>
              <a:t>1), (1, 2), (2, 3), (2, 4), (3, 4), (4, 1), (4, 3)}. 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285852" y="5572140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428860" y="621508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357422" y="507207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500430" y="564357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85852" y="557214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00430" y="56435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357422" y="50720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8860" y="62150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ru-RU" sz="2000" dirty="0"/>
          </a:p>
        </p:txBody>
      </p:sp>
      <p:cxnSp>
        <p:nvCxnSpPr>
          <p:cNvPr id="13" name="Shape 12"/>
          <p:cNvCxnSpPr>
            <a:stCxn id="8" idx="1"/>
            <a:endCxn id="8" idx="0"/>
          </p:cNvCxnSpPr>
          <p:nvPr/>
        </p:nvCxnSpPr>
        <p:spPr>
          <a:xfrm rot="10800000" flipH="1">
            <a:off x="1285851" y="5572141"/>
            <a:ext cx="157255" cy="20005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8" idx="0"/>
            <a:endCxn id="10" idx="1"/>
          </p:cNvCxnSpPr>
          <p:nvPr/>
        </p:nvCxnSpPr>
        <p:spPr>
          <a:xfrm rot="5400000" flipH="1" flipV="1">
            <a:off x="1750259" y="4964978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9" idx="2"/>
          </p:cNvCxnSpPr>
          <p:nvPr/>
        </p:nvCxnSpPr>
        <p:spPr>
          <a:xfrm rot="5400000">
            <a:off x="3026580" y="5803159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0" idx="2"/>
          </p:cNvCxnSpPr>
          <p:nvPr/>
        </p:nvCxnSpPr>
        <p:spPr>
          <a:xfrm rot="5400000">
            <a:off x="2100320" y="5872165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1" idx="0"/>
            <a:endCxn id="9" idx="1"/>
          </p:cNvCxnSpPr>
          <p:nvPr/>
        </p:nvCxnSpPr>
        <p:spPr>
          <a:xfrm rot="5400000" flipH="1" flipV="1">
            <a:off x="2857548" y="5572201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endCxn id="8" idx="2"/>
          </p:cNvCxnSpPr>
          <p:nvPr/>
        </p:nvCxnSpPr>
        <p:spPr>
          <a:xfrm rot="10800000">
            <a:off x="1443108" y="5972250"/>
            <a:ext cx="985753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6" idx="6"/>
            <a:endCxn id="9" idx="0"/>
          </p:cNvCxnSpPr>
          <p:nvPr/>
        </p:nvCxnSpPr>
        <p:spPr>
          <a:xfrm>
            <a:off x="2714612" y="5250669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/>
              <a:t>Пара (а, </a:t>
            </a:r>
            <a:r>
              <a:rPr lang="en-US" sz="2400" i="1" dirty="0" smtClean="0"/>
              <a:t>b</a:t>
            </a:r>
            <a:r>
              <a:rPr lang="ru-RU" sz="2400" dirty="0" smtClean="0"/>
              <a:t>)</a:t>
            </a:r>
            <a:r>
              <a:rPr lang="ru-RU" sz="2400" dirty="0" smtClean="0">
                <a:sym typeface="Symbol"/>
              </a:rPr>
              <a:t></a:t>
            </a:r>
            <a:r>
              <a:rPr lang="en-US" sz="2400" i="1" dirty="0" smtClean="0">
                <a:sym typeface="Symbol"/>
              </a:rPr>
              <a:t>R</a:t>
            </a:r>
            <a:r>
              <a:rPr lang="ru-RU" sz="2400" i="1" dirty="0" smtClean="0"/>
              <a:t> </a:t>
            </a:r>
            <a:r>
              <a:rPr lang="ru-RU" sz="2400" dirty="0"/>
              <a:t>называется </a:t>
            </a:r>
            <a:r>
              <a:rPr lang="ru-RU" sz="2400" i="1" dirty="0">
                <a:solidFill>
                  <a:srgbClr val="FF0000"/>
                </a:solidFill>
              </a:rPr>
              <a:t>дугой</a:t>
            </a:r>
            <a:r>
              <a:rPr lang="ru-RU" sz="2400" i="1" dirty="0"/>
              <a:t> </a:t>
            </a:r>
            <a:r>
              <a:rPr lang="ru-RU" sz="2400" dirty="0"/>
              <a:t>(или </a:t>
            </a:r>
            <a:r>
              <a:rPr lang="ru-RU" sz="2400" i="1" dirty="0">
                <a:solidFill>
                  <a:srgbClr val="FF0000"/>
                </a:solidFill>
              </a:rPr>
              <a:t>ребром</a:t>
            </a:r>
            <a:r>
              <a:rPr lang="ru-RU" sz="2400" i="1" dirty="0"/>
              <a:t>) </a:t>
            </a:r>
            <a:r>
              <a:rPr lang="ru-RU" sz="2400" dirty="0"/>
              <a:t>графа </a:t>
            </a:r>
            <a:r>
              <a:rPr lang="en-US" sz="2400" i="1" dirty="0" smtClean="0"/>
              <a:t>G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Говорят</a:t>
            </a:r>
            <a:r>
              <a:rPr lang="ru-RU" sz="2400" dirty="0"/>
              <a:t>, что дуга </a:t>
            </a:r>
            <a:r>
              <a:rPr lang="ru-RU" sz="2400" i="1" dirty="0" smtClean="0">
                <a:solidFill>
                  <a:srgbClr val="FF0000"/>
                </a:solidFill>
              </a:rPr>
              <a:t>выходит</a:t>
            </a:r>
            <a:r>
              <a:rPr lang="ru-RU" sz="2400" i="1" dirty="0" smtClean="0"/>
              <a:t> </a:t>
            </a:r>
            <a:r>
              <a:rPr lang="ru-RU" sz="2400" dirty="0"/>
              <a:t>из вершины </a:t>
            </a:r>
            <a:r>
              <a:rPr lang="ru-RU" sz="2400" i="1" dirty="0"/>
              <a:t>а 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	   </a:t>
            </a:r>
            <a:r>
              <a:rPr lang="ru-RU" sz="2400" dirty="0" smtClean="0"/>
              <a:t>и </a:t>
            </a:r>
            <a:r>
              <a:rPr lang="ru-RU" sz="2400" i="1" dirty="0">
                <a:solidFill>
                  <a:srgbClr val="FF0000"/>
                </a:solidFill>
              </a:rPr>
              <a:t>входит</a:t>
            </a:r>
            <a:r>
              <a:rPr lang="ru-RU" sz="2400" i="1" dirty="0"/>
              <a:t> </a:t>
            </a:r>
            <a:r>
              <a:rPr lang="ru-RU" sz="2400" dirty="0"/>
              <a:t>в вершину </a:t>
            </a:r>
            <a:r>
              <a:rPr lang="en-US" sz="2400" i="1" dirty="0" smtClean="0"/>
              <a:t>b</a:t>
            </a:r>
            <a:r>
              <a:rPr lang="ru-RU" sz="2400" i="1" dirty="0" smtClean="0"/>
              <a:t>. </a:t>
            </a:r>
            <a:endParaRPr lang="en-US" sz="2400" i="1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Если </a:t>
            </a:r>
            <a:r>
              <a:rPr lang="ru-RU" sz="2400" dirty="0"/>
              <a:t>(</a:t>
            </a:r>
            <a:r>
              <a:rPr lang="ru-RU" sz="2400" i="1" dirty="0"/>
              <a:t>а</a:t>
            </a:r>
            <a:r>
              <a:rPr lang="ru-RU" sz="2400" dirty="0"/>
              <a:t>, </a:t>
            </a:r>
            <a:r>
              <a:rPr lang="en-US" sz="2400" i="1" dirty="0" smtClean="0"/>
              <a:t>b</a:t>
            </a:r>
            <a:r>
              <a:rPr lang="ru-RU" sz="2400" dirty="0" smtClean="0"/>
              <a:t>)</a:t>
            </a:r>
            <a:r>
              <a:rPr lang="ru-RU" sz="2400" i="1" dirty="0" smtClean="0"/>
              <a:t> </a:t>
            </a:r>
            <a:r>
              <a:rPr lang="ru-RU" sz="2400" dirty="0"/>
              <a:t>— дуга, то говорят, </a:t>
            </a: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что </a:t>
            </a:r>
            <a:r>
              <a:rPr lang="ru-RU" sz="2400" dirty="0"/>
              <a:t>вершина </a:t>
            </a:r>
            <a:r>
              <a:rPr lang="ru-RU" sz="2400" i="1" dirty="0"/>
              <a:t>а </a:t>
            </a:r>
            <a:r>
              <a:rPr lang="ru-RU" sz="2400" i="1" dirty="0">
                <a:solidFill>
                  <a:srgbClr val="FF0000"/>
                </a:solidFill>
              </a:rPr>
              <a:t>предшествует</a:t>
            </a:r>
            <a:r>
              <a:rPr lang="ru-RU" sz="2400" i="1" dirty="0"/>
              <a:t> </a:t>
            </a:r>
            <a:r>
              <a:rPr lang="ru-RU" sz="2400" dirty="0"/>
              <a:t>вершине </a:t>
            </a:r>
            <a:r>
              <a:rPr lang="en-US" sz="2400" i="1" dirty="0" smtClean="0"/>
              <a:t>b</a:t>
            </a:r>
            <a:r>
              <a:rPr lang="ru-RU" sz="2400" i="1" dirty="0" smtClean="0"/>
              <a:t>, 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/>
              <a:t>	</a:t>
            </a:r>
            <a:r>
              <a:rPr lang="ru-RU" sz="2400" dirty="0" smtClean="0"/>
              <a:t>а </a:t>
            </a:r>
            <a:r>
              <a:rPr lang="ru-RU" sz="2400" dirty="0"/>
              <a:t>вершина </a:t>
            </a:r>
            <a:r>
              <a:rPr lang="en-US" sz="2400" i="1" dirty="0" smtClean="0"/>
              <a:t>b</a:t>
            </a:r>
            <a:r>
              <a:rPr lang="ru-RU" sz="2400" i="1" dirty="0" smtClean="0"/>
              <a:t> </a:t>
            </a:r>
            <a:r>
              <a:rPr lang="ru-RU" sz="2400" i="1" dirty="0">
                <a:solidFill>
                  <a:srgbClr val="FF0000"/>
                </a:solidFill>
              </a:rPr>
              <a:t>следует</a:t>
            </a:r>
            <a:r>
              <a:rPr lang="ru-RU" sz="2400" i="1" dirty="0"/>
              <a:t> за </a:t>
            </a:r>
            <a:r>
              <a:rPr lang="ru-RU" sz="2400" dirty="0"/>
              <a:t>вершиной </a:t>
            </a:r>
            <a:r>
              <a:rPr lang="en-US" sz="2400" i="1" dirty="0" smtClean="0"/>
              <a:t>a</a:t>
            </a:r>
            <a:r>
              <a:rPr lang="ru-RU" sz="2400" i="1" dirty="0" smtClean="0"/>
              <a:t>.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ru-RU" sz="2400" i="1" dirty="0" smtClean="0"/>
              <a:t>Вершина </a:t>
            </a:r>
            <a:r>
              <a:rPr lang="en-US" sz="2400" i="1" dirty="0" smtClean="0"/>
              <a:t>b </a:t>
            </a:r>
            <a:r>
              <a:rPr lang="ru-RU" sz="2400" i="1" dirty="0" err="1" smtClean="0">
                <a:solidFill>
                  <a:srgbClr val="FF0000"/>
                </a:solidFill>
              </a:rPr>
              <a:t>смежна</a:t>
            </a:r>
            <a:r>
              <a:rPr lang="ru-RU" sz="2400" i="1" dirty="0" smtClean="0"/>
              <a:t> с вершиной </a:t>
            </a:r>
            <a:r>
              <a:rPr lang="en-US" sz="2400" i="1" dirty="0" smtClean="0"/>
              <a:t>a.</a:t>
            </a:r>
            <a:endParaRPr lang="ru-RU" sz="2400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14546" y="785794"/>
            <a:ext cx="50006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214942" y="857232"/>
            <a:ext cx="571504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57818" y="928670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ru-RU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984" y="85723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</a:t>
            </a:r>
            <a:endParaRPr lang="ru-RU" sz="2400" i="1" dirty="0"/>
          </a:p>
        </p:txBody>
      </p:sp>
      <p:cxnSp>
        <p:nvCxnSpPr>
          <p:cNvPr id="8" name="Shape 7"/>
          <p:cNvCxnSpPr>
            <a:stCxn id="4" idx="7"/>
            <a:endCxn id="5" idx="1"/>
          </p:cNvCxnSpPr>
          <p:nvPr/>
        </p:nvCxnSpPr>
        <p:spPr>
          <a:xfrm rot="16200000" flipH="1">
            <a:off x="3934289" y="-423421"/>
            <a:ext cx="71438" cy="2657258"/>
          </a:xfrm>
          <a:prstGeom prst="curvedConnector3">
            <a:avLst>
              <a:gd name="adj1" fmla="val -4371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7"/>
            <a:ext cx="8229600" cy="364333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>
                <a:solidFill>
                  <a:srgbClr val="002060"/>
                </a:solidFill>
              </a:rPr>
              <a:t>Определени</a:t>
            </a:r>
            <a:r>
              <a:rPr lang="ru-RU" b="1" dirty="0">
                <a:solidFill>
                  <a:srgbClr val="002060"/>
                </a:solidFill>
              </a:rPr>
              <a:t>я</a:t>
            </a:r>
            <a:r>
              <a:rPr lang="ru-RU" b="1" dirty="0" smtClean="0"/>
              <a:t>. </a:t>
            </a:r>
          </a:p>
          <a:p>
            <a:pPr>
              <a:buNone/>
            </a:pPr>
            <a:r>
              <a:rPr lang="ru-RU" dirty="0" smtClean="0"/>
              <a:t>Последовательность </a:t>
            </a:r>
            <a:r>
              <a:rPr lang="ru-RU" dirty="0"/>
              <a:t>вершин </a:t>
            </a:r>
            <a:r>
              <a:rPr lang="ru-RU" i="1" dirty="0"/>
              <a:t>(</a:t>
            </a:r>
            <a:r>
              <a:rPr lang="ru-RU" i="1" dirty="0" smtClean="0"/>
              <a:t>а</a:t>
            </a:r>
            <a:r>
              <a:rPr lang="ru-RU" i="1" baseline="-25000" dirty="0" smtClean="0"/>
              <a:t>0</a:t>
            </a:r>
            <a:r>
              <a:rPr lang="ru-RU" i="1" dirty="0" smtClean="0"/>
              <a:t>, </a:t>
            </a:r>
            <a:r>
              <a:rPr lang="ru-RU" i="1" dirty="0"/>
              <a:t>а</a:t>
            </a:r>
            <a:r>
              <a:rPr lang="ru-RU" i="1" baseline="-25000" dirty="0"/>
              <a:t>1</a:t>
            </a:r>
            <a:r>
              <a:rPr lang="ru-RU" i="1" dirty="0"/>
              <a:t>, </a:t>
            </a:r>
            <a:r>
              <a:rPr lang="ru-RU" dirty="0"/>
              <a:t>... </a:t>
            </a:r>
            <a:r>
              <a:rPr lang="ru-RU" i="1" dirty="0"/>
              <a:t>,</a:t>
            </a:r>
            <a:r>
              <a:rPr lang="ru-RU" i="1" dirty="0" smtClean="0"/>
              <a:t>а</a:t>
            </a:r>
            <a:r>
              <a:rPr lang="en-US" i="1" baseline="-25000" dirty="0" smtClean="0"/>
              <a:t>n</a:t>
            </a:r>
            <a:r>
              <a:rPr lang="ru-RU" i="1" dirty="0" smtClean="0"/>
              <a:t>), </a:t>
            </a:r>
            <a:r>
              <a:rPr lang="en-US" i="1" dirty="0" smtClean="0"/>
              <a:t>n</a:t>
            </a:r>
            <a:r>
              <a:rPr lang="en-US" dirty="0" smtClean="0"/>
              <a:t>≥</a:t>
            </a:r>
            <a:r>
              <a:rPr lang="ru-RU" dirty="0" smtClean="0"/>
              <a:t>1</a:t>
            </a:r>
            <a:r>
              <a:rPr lang="ru-RU" dirty="0"/>
              <a:t>, называется </a:t>
            </a:r>
            <a:r>
              <a:rPr lang="ru-RU" i="1" dirty="0">
                <a:solidFill>
                  <a:srgbClr val="FF0000"/>
                </a:solidFill>
              </a:rPr>
              <a:t>путем</a:t>
            </a:r>
            <a:r>
              <a:rPr lang="ru-RU" i="1" dirty="0"/>
              <a:t> </a:t>
            </a:r>
            <a:r>
              <a:rPr lang="ru-RU" dirty="0"/>
              <a:t>(или </a:t>
            </a:r>
            <a:r>
              <a:rPr lang="ru-RU" i="1" dirty="0">
                <a:solidFill>
                  <a:srgbClr val="FF0000"/>
                </a:solidFill>
              </a:rPr>
              <a:t>маршрутом</a:t>
            </a:r>
            <a:r>
              <a:rPr lang="ru-RU" i="1" dirty="0"/>
              <a:t>) длины </a:t>
            </a:r>
            <a:r>
              <a:rPr lang="en-US" i="1" dirty="0" smtClean="0"/>
              <a:t>n</a:t>
            </a:r>
            <a:r>
              <a:rPr lang="ru-RU" i="1" dirty="0" smtClean="0"/>
              <a:t> </a:t>
            </a:r>
            <a:r>
              <a:rPr lang="ru-RU" dirty="0"/>
              <a:t>из вершины </a:t>
            </a:r>
            <a:r>
              <a:rPr lang="ru-RU" i="1" dirty="0" smtClean="0"/>
              <a:t>а</a:t>
            </a:r>
            <a:r>
              <a:rPr lang="en-US" baseline="-25000" dirty="0" smtClean="0"/>
              <a:t>0</a:t>
            </a:r>
            <a:r>
              <a:rPr lang="ru-RU" dirty="0" smtClean="0"/>
              <a:t> </a:t>
            </a:r>
            <a:r>
              <a:rPr lang="ru-RU" dirty="0"/>
              <a:t>в вершину </a:t>
            </a:r>
            <a:r>
              <a:rPr lang="ru-RU" i="1" dirty="0" smtClean="0"/>
              <a:t>а</a:t>
            </a:r>
            <a:r>
              <a:rPr lang="en-US" i="1" baseline="-25000" dirty="0" smtClean="0"/>
              <a:t>n</a:t>
            </a:r>
            <a:r>
              <a:rPr lang="ru-RU" i="1" dirty="0" smtClean="0"/>
              <a:t>, </a:t>
            </a:r>
            <a:r>
              <a:rPr lang="ru-RU" dirty="0"/>
              <a:t>если для каждого </a:t>
            </a:r>
            <a:r>
              <a:rPr lang="ru-RU" dirty="0" smtClean="0"/>
              <a:t>1≤</a:t>
            </a:r>
            <a:r>
              <a:rPr lang="en-US" i="1" dirty="0" err="1" smtClean="0"/>
              <a:t>i</a:t>
            </a:r>
            <a:r>
              <a:rPr lang="en-US" dirty="0" err="1" smtClean="0"/>
              <a:t>≤</a:t>
            </a:r>
            <a:r>
              <a:rPr lang="en-US" i="1" dirty="0" err="1" smtClean="0"/>
              <a:t>n</a:t>
            </a:r>
            <a:r>
              <a:rPr lang="ru-RU" dirty="0" smtClean="0"/>
              <a:t> </a:t>
            </a:r>
            <a:r>
              <a:rPr lang="ru-RU" dirty="0"/>
              <a:t>существует дуга, выходящая из вершины </a:t>
            </a:r>
            <a:r>
              <a:rPr lang="ru-RU" i="1" dirty="0" smtClean="0"/>
              <a:t>а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-1</a:t>
            </a:r>
            <a:r>
              <a:rPr lang="ru-RU" dirty="0" smtClean="0"/>
              <a:t> </a:t>
            </a:r>
            <a:r>
              <a:rPr lang="ru-RU" dirty="0"/>
              <a:t>и входящая в вершину </a:t>
            </a:r>
            <a:r>
              <a:rPr lang="ru-RU" i="1" dirty="0" smtClean="0"/>
              <a:t>а</a:t>
            </a:r>
            <a:r>
              <a:rPr lang="en-US" i="1" baseline="-25000" dirty="0" err="1" smtClean="0"/>
              <a:t>i</a:t>
            </a:r>
            <a:r>
              <a:rPr lang="ru-RU" dirty="0" smtClean="0"/>
              <a:t>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Если </a:t>
            </a:r>
            <a:r>
              <a:rPr lang="ru-RU" dirty="0"/>
              <a:t>существует путь из вершины </a:t>
            </a:r>
            <a:r>
              <a:rPr lang="ru-RU" i="1" dirty="0"/>
              <a:t>а</a:t>
            </a:r>
            <a:r>
              <a:rPr lang="ru-RU" i="1" baseline="-25000" dirty="0"/>
              <a:t>0</a:t>
            </a:r>
            <a:r>
              <a:rPr lang="ru-RU" i="1" dirty="0"/>
              <a:t> </a:t>
            </a:r>
            <a:r>
              <a:rPr lang="ru-RU" dirty="0"/>
              <a:t>в вершину </a:t>
            </a:r>
            <a:r>
              <a:rPr lang="ru-RU" i="1" dirty="0" smtClean="0"/>
              <a:t>а</a:t>
            </a:r>
            <a:r>
              <a:rPr lang="en-US" i="1" baseline="-25000" dirty="0" smtClean="0"/>
              <a:t>n</a:t>
            </a:r>
            <a:r>
              <a:rPr lang="ru-RU" i="1" dirty="0" smtClean="0"/>
              <a:t>, </a:t>
            </a:r>
            <a:r>
              <a:rPr lang="ru-RU" dirty="0"/>
              <a:t>то говорят, что </a:t>
            </a:r>
            <a:r>
              <a:rPr lang="ru-RU" i="1" dirty="0" smtClean="0"/>
              <a:t>а</a:t>
            </a:r>
            <a:r>
              <a:rPr lang="en-US" i="1" baseline="-25000" dirty="0" smtClean="0"/>
              <a:t>n</a:t>
            </a:r>
            <a:r>
              <a:rPr lang="ru-RU" i="1" dirty="0" smtClean="0"/>
              <a:t> </a:t>
            </a:r>
            <a:r>
              <a:rPr lang="ru-RU" i="1" dirty="0">
                <a:solidFill>
                  <a:srgbClr val="FF0000"/>
                </a:solidFill>
              </a:rPr>
              <a:t>достижима</a:t>
            </a:r>
            <a:r>
              <a:rPr lang="ru-RU" i="1" dirty="0"/>
              <a:t> </a:t>
            </a:r>
            <a:r>
              <a:rPr lang="ru-RU" dirty="0"/>
              <a:t>из </a:t>
            </a:r>
            <a:r>
              <a:rPr lang="ru-RU" i="1" dirty="0" smtClean="0"/>
              <a:t>а</a:t>
            </a:r>
            <a:r>
              <a:rPr lang="en-US" baseline="-25000" dirty="0" smtClean="0"/>
              <a:t>0</a:t>
            </a:r>
            <a:r>
              <a:rPr lang="ru-RU" dirty="0" smtClean="0"/>
              <a:t>.</a:t>
            </a:r>
            <a:endParaRPr lang="ru-RU" dirty="0"/>
          </a:p>
          <a:p>
            <a:pPr>
              <a:buNone/>
            </a:pPr>
            <a:r>
              <a:rPr lang="ru-RU" i="1" dirty="0">
                <a:solidFill>
                  <a:srgbClr val="FF0000"/>
                </a:solidFill>
              </a:rPr>
              <a:t>Циклом</a:t>
            </a:r>
            <a:r>
              <a:rPr lang="ru-RU" i="1" dirty="0"/>
              <a:t> </a:t>
            </a:r>
            <a:r>
              <a:rPr lang="ru-RU" dirty="0"/>
              <a:t>называется путь </a:t>
            </a:r>
            <a:r>
              <a:rPr lang="ru-RU" i="1" dirty="0"/>
              <a:t>(</a:t>
            </a:r>
            <a:r>
              <a:rPr lang="ru-RU" i="1" dirty="0" smtClean="0"/>
              <a:t>а</a:t>
            </a:r>
            <a:r>
              <a:rPr lang="en-US" i="1" baseline="-25000" dirty="0" smtClean="0"/>
              <a:t>0</a:t>
            </a:r>
            <a:r>
              <a:rPr lang="ru-RU" i="1" dirty="0" smtClean="0"/>
              <a:t>, а</a:t>
            </a:r>
            <a:r>
              <a:rPr lang="en-US" i="1" baseline="-25000" dirty="0" smtClean="0"/>
              <a:t>1</a:t>
            </a:r>
            <a:r>
              <a:rPr lang="ru-RU" i="1" dirty="0" smtClean="0"/>
              <a:t>, </a:t>
            </a:r>
            <a:r>
              <a:rPr lang="ru-RU" i="1" dirty="0"/>
              <a:t>...,</a:t>
            </a:r>
            <a:r>
              <a:rPr lang="ru-RU" i="1" dirty="0" smtClean="0"/>
              <a:t>а</a:t>
            </a:r>
            <a:r>
              <a:rPr lang="en-US" i="1" baseline="-25000" dirty="0" smtClean="0"/>
              <a:t>n</a:t>
            </a:r>
            <a:r>
              <a:rPr lang="ru-RU" i="1" dirty="0" smtClean="0"/>
              <a:t>), </a:t>
            </a:r>
            <a:r>
              <a:rPr lang="ru-RU" i="1" dirty="0"/>
              <a:t>в </a:t>
            </a:r>
            <a:r>
              <a:rPr lang="ru-RU" dirty="0"/>
              <a:t>котором </a:t>
            </a:r>
            <a:r>
              <a:rPr lang="ru-RU" i="1" dirty="0"/>
              <a:t>а</a:t>
            </a:r>
            <a:r>
              <a:rPr lang="ru-RU" i="1" baseline="-25000" dirty="0"/>
              <a:t>0</a:t>
            </a:r>
            <a:r>
              <a:rPr lang="ru-RU" i="1" dirty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а</a:t>
            </a:r>
            <a:r>
              <a:rPr lang="en-US" i="1" baseline="-25000" dirty="0" smtClean="0"/>
              <a:t>n</a:t>
            </a:r>
            <a:r>
              <a:rPr lang="ru-RU" i="1" dirty="0" smtClean="0"/>
              <a:t>. </a:t>
            </a:r>
            <a:endParaRPr lang="ru-RU" dirty="0"/>
          </a:p>
          <a:p>
            <a:pPr>
              <a:buNone/>
            </a:pPr>
            <a:r>
              <a:rPr lang="ru-RU" dirty="0"/>
              <a:t>Граф называется </a:t>
            </a:r>
            <a:r>
              <a:rPr lang="ru-RU" i="1" dirty="0">
                <a:solidFill>
                  <a:srgbClr val="FF0000"/>
                </a:solidFill>
              </a:rPr>
              <a:t>сильно связным</a:t>
            </a:r>
            <a:r>
              <a:rPr lang="ru-RU" i="1" dirty="0"/>
              <a:t>, </a:t>
            </a:r>
            <a:r>
              <a:rPr lang="ru-RU" dirty="0"/>
              <a:t>если для любых двух </a:t>
            </a:r>
            <a:r>
              <a:rPr lang="ru-RU" dirty="0" smtClean="0"/>
              <a:t>разных </a:t>
            </a:r>
            <a:r>
              <a:rPr lang="ru-RU" dirty="0"/>
              <a:t>вершин </a:t>
            </a:r>
            <a:r>
              <a:rPr lang="ru-RU" i="1" dirty="0"/>
              <a:t>а и </a:t>
            </a:r>
            <a:r>
              <a:rPr lang="en-US" i="1" dirty="0" smtClean="0"/>
              <a:t>b</a:t>
            </a:r>
            <a:r>
              <a:rPr lang="ru-RU" i="1" dirty="0" smtClean="0"/>
              <a:t> </a:t>
            </a:r>
            <a:r>
              <a:rPr lang="ru-RU" dirty="0"/>
              <a:t>существует путь из </a:t>
            </a:r>
            <a:r>
              <a:rPr lang="en-US" i="1" dirty="0" smtClean="0"/>
              <a:t>a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en-US" i="1" dirty="0" smtClean="0"/>
              <a:t>b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343042" y="502915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486050" y="567209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414612" y="452908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557620" y="510059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343042" y="502915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57620" y="51005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14612" y="45290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ru-RU" sz="2000" dirty="0"/>
          </a:p>
        </p:txBody>
      </p:sp>
      <p:cxnSp>
        <p:nvCxnSpPr>
          <p:cNvPr id="11" name="Shape 10"/>
          <p:cNvCxnSpPr>
            <a:stCxn id="8" idx="1"/>
            <a:endCxn id="8" idx="0"/>
          </p:cNvCxnSpPr>
          <p:nvPr/>
        </p:nvCxnSpPr>
        <p:spPr>
          <a:xfrm rot="10800000" flipH="1">
            <a:off x="2343041" y="5029155"/>
            <a:ext cx="157255" cy="20005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0"/>
            <a:endCxn id="10" idx="1"/>
          </p:cNvCxnSpPr>
          <p:nvPr/>
        </p:nvCxnSpPr>
        <p:spPr>
          <a:xfrm rot="5400000" flipH="1" flipV="1">
            <a:off x="2807449" y="4421992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9" idx="2"/>
          </p:cNvCxnSpPr>
          <p:nvPr/>
        </p:nvCxnSpPr>
        <p:spPr>
          <a:xfrm rot="5400000">
            <a:off x="4083770" y="5260173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0" idx="2"/>
          </p:cNvCxnSpPr>
          <p:nvPr/>
        </p:nvCxnSpPr>
        <p:spPr>
          <a:xfrm rot="5400000">
            <a:off x="3157510" y="5329179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9" idx="1"/>
          </p:cNvCxnSpPr>
          <p:nvPr/>
        </p:nvCxnSpPr>
        <p:spPr>
          <a:xfrm rot="5400000" flipH="1" flipV="1">
            <a:off x="3914738" y="5029215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8" idx="2"/>
          </p:cNvCxnSpPr>
          <p:nvPr/>
        </p:nvCxnSpPr>
        <p:spPr>
          <a:xfrm rot="10800000">
            <a:off x="2500298" y="5429264"/>
            <a:ext cx="985753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6"/>
            <a:endCxn id="9" idx="0"/>
          </p:cNvCxnSpPr>
          <p:nvPr/>
        </p:nvCxnSpPr>
        <p:spPr>
          <a:xfrm>
            <a:off x="3771802" y="4707683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0430" y="56435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8" y="4500570"/>
            <a:ext cx="1731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(</a:t>
            </a:r>
            <a:r>
              <a:rPr lang="en-US" sz="2400" dirty="0" smtClean="0"/>
              <a:t>1, 2, 4,3)</a:t>
            </a:r>
          </a:p>
          <a:p>
            <a:endParaRPr lang="en-US" sz="2400" dirty="0"/>
          </a:p>
          <a:p>
            <a:r>
              <a:rPr lang="en-US" sz="2400" dirty="0" smtClean="0"/>
              <a:t>(1, 2, 3, 4, 1)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Степень вершины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3286148"/>
          </a:xfrm>
        </p:spPr>
        <p:txBody>
          <a:bodyPr/>
          <a:lstStyle/>
          <a:p>
            <a:pPr>
              <a:buNone/>
            </a:pPr>
            <a:r>
              <a:rPr lang="ru-RU" sz="2800" i="1" dirty="0" smtClean="0"/>
              <a:t>Степенью по входу </a:t>
            </a:r>
            <a:r>
              <a:rPr lang="ru-RU" sz="2800" dirty="0" smtClean="0"/>
              <a:t>(</a:t>
            </a:r>
            <a:r>
              <a:rPr lang="ru-RU" sz="2800" i="1" dirty="0" err="1" smtClean="0">
                <a:solidFill>
                  <a:srgbClr val="FF0000"/>
                </a:solidFill>
              </a:rPr>
              <a:t>полустепенью</a:t>
            </a:r>
            <a:r>
              <a:rPr lang="ru-RU" sz="2800" i="1" dirty="0" smtClean="0">
                <a:solidFill>
                  <a:srgbClr val="FF0000"/>
                </a:solidFill>
              </a:rPr>
              <a:t> входа</a:t>
            </a:r>
            <a:r>
              <a:rPr lang="ru-RU" sz="2800" dirty="0" smtClean="0"/>
              <a:t>)</a:t>
            </a:r>
            <a:r>
              <a:rPr lang="ru-RU" sz="2800" i="1" dirty="0" smtClean="0"/>
              <a:t> </a:t>
            </a:r>
            <a:r>
              <a:rPr lang="ru-RU" sz="2800" dirty="0" smtClean="0"/>
              <a:t>вершины </a:t>
            </a:r>
            <a:r>
              <a:rPr lang="ru-RU" sz="2800" i="1" dirty="0" smtClean="0"/>
              <a:t>а </a:t>
            </a:r>
            <a:r>
              <a:rPr lang="ru-RU" sz="2800" dirty="0" smtClean="0"/>
              <a:t>назовем число входящих в нее дуг, </a:t>
            </a:r>
          </a:p>
          <a:p>
            <a:pPr>
              <a:buNone/>
            </a:pPr>
            <a:r>
              <a:rPr lang="ru-RU" sz="2800" dirty="0" smtClean="0"/>
              <a:t>а </a:t>
            </a:r>
            <a:r>
              <a:rPr lang="ru-RU" sz="2800" i="1" dirty="0" smtClean="0"/>
              <a:t>степенью по выходу </a:t>
            </a:r>
            <a:r>
              <a:rPr lang="ru-RU" sz="2800" dirty="0" smtClean="0"/>
              <a:t>(</a:t>
            </a:r>
            <a:r>
              <a:rPr lang="ru-RU" sz="2800" i="1" dirty="0" err="1" smtClean="0">
                <a:solidFill>
                  <a:srgbClr val="FF0000"/>
                </a:solidFill>
              </a:rPr>
              <a:t>полустепенью</a:t>
            </a:r>
            <a:r>
              <a:rPr lang="ru-RU" sz="2800" i="1" dirty="0" smtClean="0">
                <a:solidFill>
                  <a:srgbClr val="FF0000"/>
                </a:solidFill>
              </a:rPr>
              <a:t> исхода</a:t>
            </a:r>
            <a:r>
              <a:rPr lang="ru-RU" sz="2800" dirty="0" smtClean="0"/>
              <a:t>)—число выходящих из нее дуг.</a:t>
            </a:r>
          </a:p>
          <a:p>
            <a:pPr>
              <a:buNone/>
            </a:pPr>
            <a:r>
              <a:rPr lang="ru-RU" sz="2800" dirty="0" smtClean="0"/>
              <a:t>Если граф неориентированный, то </a:t>
            </a:r>
            <a:r>
              <a:rPr lang="ru-RU" sz="2800" i="1" dirty="0" smtClean="0">
                <a:solidFill>
                  <a:srgbClr val="FF0000"/>
                </a:solidFill>
              </a:rPr>
              <a:t>степень</a:t>
            </a:r>
            <a:r>
              <a:rPr lang="ru-RU" sz="2800" dirty="0" smtClean="0"/>
              <a:t> вершины – это количество ребер, связанных с ней.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343042" y="502915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486050" y="567209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414612" y="452908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557620" y="510059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343042" y="502915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57620" y="51005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14612" y="45290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ru-RU" sz="2000" dirty="0"/>
          </a:p>
        </p:txBody>
      </p:sp>
      <p:cxnSp>
        <p:nvCxnSpPr>
          <p:cNvPr id="11" name="Shape 10"/>
          <p:cNvCxnSpPr>
            <a:stCxn id="8" idx="1"/>
            <a:endCxn id="8" idx="0"/>
          </p:cNvCxnSpPr>
          <p:nvPr/>
        </p:nvCxnSpPr>
        <p:spPr>
          <a:xfrm rot="10800000" flipH="1">
            <a:off x="2343041" y="5029155"/>
            <a:ext cx="157255" cy="20005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0"/>
            <a:endCxn id="10" idx="1"/>
          </p:cNvCxnSpPr>
          <p:nvPr/>
        </p:nvCxnSpPr>
        <p:spPr>
          <a:xfrm rot="5400000" flipH="1" flipV="1">
            <a:off x="2807449" y="4421992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9" idx="2"/>
          </p:cNvCxnSpPr>
          <p:nvPr/>
        </p:nvCxnSpPr>
        <p:spPr>
          <a:xfrm rot="5400000">
            <a:off x="4083770" y="5260173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0" idx="2"/>
          </p:cNvCxnSpPr>
          <p:nvPr/>
        </p:nvCxnSpPr>
        <p:spPr>
          <a:xfrm rot="5400000">
            <a:off x="3157510" y="5329179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9" idx="1"/>
          </p:cNvCxnSpPr>
          <p:nvPr/>
        </p:nvCxnSpPr>
        <p:spPr>
          <a:xfrm rot="5400000" flipH="1" flipV="1">
            <a:off x="3914738" y="5029215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8" idx="2"/>
          </p:cNvCxnSpPr>
          <p:nvPr/>
        </p:nvCxnSpPr>
        <p:spPr>
          <a:xfrm rot="10800000">
            <a:off x="2500298" y="5429264"/>
            <a:ext cx="985753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6"/>
            <a:endCxn id="9" idx="0"/>
          </p:cNvCxnSpPr>
          <p:nvPr/>
        </p:nvCxnSpPr>
        <p:spPr>
          <a:xfrm>
            <a:off x="3771802" y="4707683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0430" y="56435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57818" y="4429132"/>
            <a:ext cx="2475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вершины 2:</a:t>
            </a:r>
          </a:p>
          <a:p>
            <a:r>
              <a:rPr lang="ru-RU" dirty="0" err="1" smtClean="0"/>
              <a:t>полустепень</a:t>
            </a:r>
            <a:r>
              <a:rPr lang="ru-RU" dirty="0" smtClean="0"/>
              <a:t> входа = 1</a:t>
            </a:r>
          </a:p>
          <a:p>
            <a:r>
              <a:rPr lang="ru-RU" dirty="0" err="1" smtClean="0"/>
              <a:t>полустепень</a:t>
            </a:r>
            <a:r>
              <a:rPr lang="ru-RU" dirty="0" smtClean="0"/>
              <a:t> исхода =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Ациклические графы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31257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i="1" dirty="0">
                <a:solidFill>
                  <a:srgbClr val="FF0000"/>
                </a:solidFill>
              </a:rPr>
              <a:t>Ациклическим графом </a:t>
            </a:r>
            <a:r>
              <a:rPr lang="ru-RU" sz="2800" dirty="0"/>
              <a:t>называется </a:t>
            </a:r>
            <a:r>
              <a:rPr lang="ru-RU" sz="2800" dirty="0" smtClean="0"/>
              <a:t>(ориентированный</a:t>
            </a:r>
            <a:r>
              <a:rPr lang="ru-RU" sz="2800" dirty="0"/>
              <a:t>) граф, не имеющий циклов</a:t>
            </a:r>
            <a:r>
              <a:rPr lang="ru-RU" sz="2800" dirty="0" smtClean="0"/>
              <a:t>.</a:t>
            </a:r>
          </a:p>
          <a:p>
            <a:pPr>
              <a:buNone/>
            </a:pPr>
            <a:r>
              <a:rPr lang="ru-RU" sz="2800" dirty="0"/>
              <a:t>Вершину, степень по входу которой равна 0, назовем </a:t>
            </a:r>
            <a:r>
              <a:rPr lang="ru-RU" sz="2800" i="1" dirty="0">
                <a:solidFill>
                  <a:srgbClr val="FF0000"/>
                </a:solidFill>
              </a:rPr>
              <a:t>базовой</a:t>
            </a:r>
            <a:r>
              <a:rPr lang="ru-RU" sz="2800" i="1" dirty="0"/>
              <a:t>. </a:t>
            </a:r>
            <a:endParaRPr lang="ru-RU" sz="2800" i="1" dirty="0" smtClean="0"/>
          </a:p>
          <a:p>
            <a:pPr>
              <a:buNone/>
            </a:pPr>
            <a:r>
              <a:rPr lang="ru-RU" sz="2800" dirty="0" smtClean="0"/>
              <a:t>Вершину</a:t>
            </a:r>
            <a:r>
              <a:rPr lang="ru-RU" sz="2800" dirty="0"/>
              <a:t>, степень по выходу которой равна 0, назовем </a:t>
            </a:r>
            <a:r>
              <a:rPr lang="ru-RU" sz="2800" i="1" dirty="0">
                <a:solidFill>
                  <a:srgbClr val="FF0000"/>
                </a:solidFill>
              </a:rPr>
              <a:t>листом</a:t>
            </a:r>
            <a:r>
              <a:rPr lang="ru-RU" sz="2800" i="1" dirty="0"/>
              <a:t> </a:t>
            </a:r>
            <a:r>
              <a:rPr lang="ru-RU" sz="2800" dirty="0"/>
              <a:t>(или </a:t>
            </a:r>
            <a:r>
              <a:rPr lang="ru-RU" sz="2800" i="1" dirty="0">
                <a:solidFill>
                  <a:srgbClr val="FF0000"/>
                </a:solidFill>
              </a:rPr>
              <a:t>концевой</a:t>
            </a:r>
            <a:r>
              <a:rPr lang="ru-RU" sz="2800" i="1" dirty="0"/>
              <a:t> </a:t>
            </a:r>
            <a:r>
              <a:rPr lang="ru-RU" sz="2800" dirty="0"/>
              <a:t>вершиной). </a:t>
            </a:r>
          </a:p>
        </p:txBody>
      </p:sp>
      <p:sp>
        <p:nvSpPr>
          <p:cNvPr id="4" name="Овал 3"/>
          <p:cNvSpPr/>
          <p:nvPr/>
        </p:nvSpPr>
        <p:spPr>
          <a:xfrm>
            <a:off x="928662" y="478632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1071538" y="485776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2143108" y="478632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214546" y="47863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3357554" y="471488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428992" y="471488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4643438" y="4714884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714876" y="47148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12" name="Овал 11"/>
          <p:cNvSpPr/>
          <p:nvPr/>
        </p:nvSpPr>
        <p:spPr>
          <a:xfrm>
            <a:off x="1500166" y="550070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643042" y="550070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14" name="Овал 13"/>
          <p:cNvSpPr/>
          <p:nvPr/>
        </p:nvSpPr>
        <p:spPr>
          <a:xfrm>
            <a:off x="2857488" y="550070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28926" y="557214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6</a:t>
            </a:r>
            <a:endParaRPr lang="ru-RU" sz="2000" dirty="0"/>
          </a:p>
        </p:txBody>
      </p:sp>
      <p:sp>
        <p:nvSpPr>
          <p:cNvPr id="16" name="Овал 15"/>
          <p:cNvSpPr/>
          <p:nvPr/>
        </p:nvSpPr>
        <p:spPr>
          <a:xfrm>
            <a:off x="4000496" y="557214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143372" y="564357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7</a:t>
            </a:r>
            <a:endParaRPr lang="ru-RU" sz="2000" dirty="0"/>
          </a:p>
        </p:txBody>
      </p:sp>
      <p:sp>
        <p:nvSpPr>
          <p:cNvPr id="18" name="Овал 17"/>
          <p:cNvSpPr/>
          <p:nvPr/>
        </p:nvSpPr>
        <p:spPr>
          <a:xfrm>
            <a:off x="857224" y="6143644"/>
            <a:ext cx="500066" cy="57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28662" y="62150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8</a:t>
            </a:r>
            <a:endParaRPr lang="ru-RU" sz="2000" dirty="0"/>
          </a:p>
        </p:txBody>
      </p:sp>
      <p:sp>
        <p:nvSpPr>
          <p:cNvPr id="20" name="Овал 19"/>
          <p:cNvSpPr/>
          <p:nvPr/>
        </p:nvSpPr>
        <p:spPr>
          <a:xfrm>
            <a:off x="2071670" y="621508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214546" y="628652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9</a:t>
            </a:r>
            <a:endParaRPr lang="ru-RU" sz="2000" dirty="0"/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3107522" y="4964916"/>
            <a:ext cx="250033" cy="53578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2559480" y="5750735"/>
            <a:ext cx="298009" cy="53758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2000232" y="5750735"/>
            <a:ext cx="357190" cy="46434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1214421" y="6070405"/>
            <a:ext cx="501849" cy="2161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857224" y="5036354"/>
            <a:ext cx="71438" cy="1393029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1428728" y="5036355"/>
            <a:ext cx="144671" cy="53758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8" idx="6"/>
            <a:endCxn id="16" idx="0"/>
          </p:cNvCxnSpPr>
          <p:nvPr/>
        </p:nvCxnSpPr>
        <p:spPr>
          <a:xfrm>
            <a:off x="3857620" y="4964917"/>
            <a:ext cx="428628" cy="60722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1059</Words>
  <Application>Microsoft Office PowerPoint</Application>
  <PresentationFormat>Экран (4:3)</PresentationFormat>
  <Paragraphs>186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Отношения, графы, деревья</vt:lpstr>
      <vt:lpstr>Слайд 2</vt:lpstr>
      <vt:lpstr>Отношения</vt:lpstr>
      <vt:lpstr>Свойства отношений</vt:lpstr>
      <vt:lpstr>Графы</vt:lpstr>
      <vt:lpstr>Слайд 6</vt:lpstr>
      <vt:lpstr>Слайд 7</vt:lpstr>
      <vt:lpstr>Степень вершины</vt:lpstr>
      <vt:lpstr>Ациклические графы</vt:lpstr>
      <vt:lpstr>Дуга и путь в ациклическом графе</vt:lpstr>
      <vt:lpstr>Дерево  (частный вид ациклического графа)</vt:lpstr>
      <vt:lpstr>Слайд 12</vt:lpstr>
      <vt:lpstr>Слайд 13</vt:lpstr>
      <vt:lpstr>Бинарные деревья</vt:lpstr>
      <vt:lpstr>Слайд 15</vt:lpstr>
      <vt:lpstr>Представление полных бинарных деревьев с помощью массива</vt:lpstr>
    </vt:vector>
  </TitlesOfParts>
  <Company>Семья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Отношения, графы, деревья</dc:title>
  <dc:creator>Нестеренко</dc:creator>
  <cp:lastModifiedBy>test</cp:lastModifiedBy>
  <cp:revision>36</cp:revision>
  <dcterms:created xsi:type="dcterms:W3CDTF">2009-10-04T13:10:58Z</dcterms:created>
  <dcterms:modified xsi:type="dcterms:W3CDTF">2009-10-05T03:33:23Z</dcterms:modified>
</cp:coreProperties>
</file>