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7" r:id="rId3"/>
    <p:sldId id="297" r:id="rId4"/>
    <p:sldId id="278" r:id="rId5"/>
    <p:sldId id="280" r:id="rId6"/>
    <p:sldId id="281" r:id="rId7"/>
    <p:sldId id="286" r:id="rId8"/>
    <p:sldId id="282" r:id="rId9"/>
    <p:sldId id="283" r:id="rId10"/>
    <p:sldId id="284" r:id="rId11"/>
    <p:sldId id="285" r:id="rId12"/>
    <p:sldId id="287" r:id="rId13"/>
    <p:sldId id="288" r:id="rId14"/>
    <p:sldId id="29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300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0066"/>
    <a:srgbClr val="006600"/>
    <a:srgbClr val="008000"/>
    <a:srgbClr val="CC33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86409" autoAdjust="0"/>
  </p:normalViewPr>
  <p:slideViewPr>
    <p:cSldViewPr>
      <p:cViewPr varScale="1">
        <p:scale>
          <a:sx n="76" d="100"/>
          <a:sy n="76" d="100"/>
        </p:scale>
        <p:origin x="14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134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B7FB2C-F93B-407F-8128-4B50B4C2BBE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A84D86-D63F-4870-93DA-3503D8B9DD9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73C81-4EE4-4635-8F08-30D22737CE81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84F65-D7A1-42F6-8C2D-78F2454B5FED}" type="slidenum">
              <a:rPr lang="ru-RU"/>
              <a:pPr/>
              <a:t>11</a:t>
            </a:fld>
            <a:endParaRPr lang="ru-RU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86E11-EB38-489E-BF1B-0DF74FAA5FCA}" type="slidenum">
              <a:rPr lang="ru-RU"/>
              <a:pPr/>
              <a:t>12</a:t>
            </a:fld>
            <a:endParaRPr lang="ru-RU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13DC4-D6FC-4841-A727-69FA3ACDA6D5}" type="slidenum">
              <a:rPr lang="ru-RU"/>
              <a:pPr/>
              <a:t>13</a:t>
            </a:fld>
            <a:endParaRPr lang="ru-RU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D86-D63F-4870-93DA-3503D8B9DD9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E5AD0-75C7-4321-B96B-EED40B824646}" type="slidenum">
              <a:rPr lang="ru-RU"/>
              <a:pPr/>
              <a:t>15</a:t>
            </a:fld>
            <a:endParaRPr lang="ru-RU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888DE-F9F7-402E-8D99-E2207C5138D4}" type="slidenum">
              <a:rPr lang="ru-RU"/>
              <a:pPr/>
              <a:t>16</a:t>
            </a:fld>
            <a:endParaRPr lang="ru-RU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4F3C2-E1F5-482A-9ACE-4FCA2AA7EBB0}" type="slidenum">
              <a:rPr lang="ru-RU"/>
              <a:pPr/>
              <a:t>17</a:t>
            </a:fld>
            <a:endParaRPr lang="ru-RU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9405F-B970-4A6A-8A6A-9467EBD7E137}" type="slidenum">
              <a:rPr lang="ru-RU"/>
              <a:pPr/>
              <a:t>18</a:t>
            </a:fld>
            <a:endParaRPr lang="ru-RU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F720A-D0FA-497A-BB0F-5BAB31AD415E}" type="slidenum">
              <a:rPr lang="ru-RU"/>
              <a:pPr/>
              <a:t>19</a:t>
            </a:fld>
            <a:endParaRPr lang="ru-RU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986EC-D8DA-44F5-9DF8-F25DD71C42BD}" type="slidenum">
              <a:rPr lang="ru-RU"/>
              <a:pPr/>
              <a:t>20</a:t>
            </a:fld>
            <a:endParaRPr lang="ru-RU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9773C-9019-437F-972D-192AE6E71D51}" type="slidenum">
              <a:rPr lang="ru-RU"/>
              <a:pPr/>
              <a:t>2</a:t>
            </a:fld>
            <a:endParaRPr lang="ru-RU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9832A-B144-42EE-8041-DEF4CF2D87DE}" type="slidenum">
              <a:rPr lang="ru-RU"/>
              <a:pPr/>
              <a:t>21</a:t>
            </a:fld>
            <a:endParaRPr lang="ru-RU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FF97B-AB64-4EDD-AA45-7821D8EB4C39}" type="slidenum">
              <a:rPr lang="ru-RU"/>
              <a:pPr/>
              <a:t>4</a:t>
            </a:fld>
            <a:endParaRPr lang="ru-RU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6884E-FAE6-4B03-9A3D-754B3EEBD889}" type="slidenum">
              <a:rPr lang="ru-RU"/>
              <a:pPr/>
              <a:t>5</a:t>
            </a:fld>
            <a:endParaRPr lang="ru-RU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14E23-E2EA-4BB3-87EE-6BE3DB9605B9}" type="slidenum">
              <a:rPr lang="ru-RU"/>
              <a:pPr/>
              <a:t>6</a:t>
            </a:fld>
            <a:endParaRPr lang="ru-RU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4FF51-4C57-4F17-8D17-508648734196}" type="slidenum">
              <a:rPr lang="ru-RU"/>
              <a:pPr/>
              <a:t>7</a:t>
            </a:fld>
            <a:endParaRPr lang="ru-RU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04D50-BEA6-45E2-BEE2-34E1932FBA88}" type="slidenum">
              <a:rPr lang="ru-RU"/>
              <a:pPr/>
              <a:t>8</a:t>
            </a:fld>
            <a:endParaRPr lang="ru-RU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EEB1F-FDD5-464B-8C03-945E8B7B462D}" type="slidenum">
              <a:rPr lang="ru-RU"/>
              <a:pPr/>
              <a:t>9</a:t>
            </a:fld>
            <a:endParaRPr lang="ru-RU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B58AC-154D-4747-BCD6-508673EFD228}" type="slidenum">
              <a:rPr lang="ru-RU"/>
              <a:pPr/>
              <a:t>10</a:t>
            </a:fld>
            <a:endParaRPr lang="ru-RU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BD37-06E0-490E-A8BE-8A6D26E2DE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B91A-877C-4A98-A1B9-CE12040EF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E6A9-3C02-415C-8615-949A773335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Заголовок, 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иаграмма 3"/>
          <p:cNvSpPr>
            <a:spLocks noGrp="1"/>
          </p:cNvSpPr>
          <p:nvPr>
            <p:ph type="chart"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29799FCA-D698-4B4B-9668-CC14053B878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8795-AFF9-42E7-8DD3-FAF6805ECB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F12-6CA3-4B14-B056-6081C30005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9AD-B3E6-4BBC-A47B-A05D29A3EF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10A-4868-4519-8212-4C8310F211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4B7-8170-4B5A-9896-623ACCFD74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C67D-1613-4E3F-B18C-AC6D8E8277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9BAC-3DDB-4F54-8161-E032937EC1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DEBC-1EE8-4172-94BA-B1331CDB94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4C0D0C-19C1-453B-99EF-937EC21E7E5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3.wmf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32.wmf"/><Relationship Id="rId10" Type="http://schemas.openxmlformats.org/officeDocument/2006/relationships/image" Target="../media/image34.wmf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Системы счисления</a:t>
            </a:r>
            <a:r>
              <a:rPr lang="ru-RU" sz="4000" dirty="0">
                <a:solidFill>
                  <a:srgbClr val="0000FF"/>
                </a:solidFill>
              </a:rPr>
              <a:t>: продолжение</a:t>
            </a: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schemeClr val="accent5"/>
                </a:solidFill>
              </a:rPr>
              <a:t>Лекция </a:t>
            </a:r>
            <a:r>
              <a:rPr lang="en-US" sz="2400" dirty="0">
                <a:solidFill>
                  <a:schemeClr val="accent5"/>
                </a:solidFill>
              </a:rPr>
              <a:t>2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algn="r">
              <a:buFont typeface="Wingdings" pitchFamily="2" charset="2"/>
              <a:buNone/>
            </a:pPr>
            <a:endParaRPr lang="ru-RU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971550" y="1436347"/>
            <a:ext cx="795816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01613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Число N в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-с.с. имеющее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дробных цифр, при умножении 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становится целым (это умножение соответствует сдвигу точки 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позиций вправо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indent="201613"/>
            <a:endParaRPr lang="en-US" sz="2400" b="1" dirty="0"/>
          </a:p>
          <a:p>
            <a:pPr indent="201613"/>
            <a:r>
              <a:rPr lang="ru-RU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А7</a:t>
            </a:r>
          </a:p>
          <a:p>
            <a:pPr indent="201613"/>
            <a:endParaRPr lang="en-US" sz="2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201613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найти целое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2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(умножением или сдвигом точки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201613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•  выполнить для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один из алгоритмов   А1 или А2, затем АЗ;</a:t>
            </a:r>
          </a:p>
          <a:p>
            <a:pPr indent="201613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•  разделить полученный результат на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системе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35608" y="274638"/>
            <a:ext cx="7498080" cy="796908"/>
          </a:xfrm>
        </p:spPr>
        <p:txBody>
          <a:bodyPr/>
          <a:lstStyle/>
          <a:p>
            <a:r>
              <a:rPr lang="ru-RU" sz="2400" dirty="0"/>
              <a:t>Пример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36650" y="1142984"/>
            <a:ext cx="6935812" cy="41910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Перевести 101.101</a:t>
            </a:r>
            <a:r>
              <a:rPr lang="ru-RU" sz="1800" b="1" baseline="-25000" dirty="0">
                <a:latin typeface="Courier New" pitchFamily="49" charset="0"/>
                <a:cs typeface="Courier New" pitchFamily="49" charset="0"/>
              </a:rPr>
              <a:t>(2)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 10-с.с.</a:t>
            </a:r>
            <a:endParaRPr lang="ru-RU" sz="1800" b="1" baseline="-25000" dirty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1)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умножим на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800" b="1" baseline="30000" dirty="0">
                <a:latin typeface="Courier New" pitchFamily="49" charset="0"/>
                <a:cs typeface="Courier New" pitchFamily="49" charset="0"/>
              </a:rPr>
              <a:t>3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101101</a:t>
            </a:r>
            <a:r>
              <a:rPr lang="ru-RU" sz="1800" b="1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(2)</a:t>
            </a:r>
          </a:p>
          <a:p>
            <a:pPr marL="609600" indent="-60960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2)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переведем в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10-с.с.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45</a:t>
            </a:r>
          </a:p>
          <a:p>
            <a:pPr marL="609600" indent="-60960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3)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разделим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45/8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5.625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(10)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Font typeface="Wingdings" pitchFamily="2" charset="2"/>
              <a:buAutoNum type="arabicParenR"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101.101=1*2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0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-1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-3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=5+1/2+1/8=5.625</a:t>
            </a:r>
            <a:endParaRPr lang="ru-RU" sz="1800" b="1" baseline="30000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AutoNum type="arabicParenR"/>
            </a:pPr>
            <a:endParaRPr lang="ru-RU" sz="2000" baseline="-25000" dirty="0"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</a:pPr>
            <a:endParaRPr lang="ru-RU" sz="2000" baseline="-25000" dirty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38" y="214290"/>
            <a:ext cx="8385175" cy="7366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Кратные системы счисления </a:t>
            </a:r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36650" y="1071546"/>
            <a:ext cx="7793068" cy="335758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ru-RU" sz="2400" dirty="0"/>
              <a:t>  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основания двух систем счисления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связаны соотношением  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некоторого натурального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т,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 такие системы счисления называются </a:t>
            </a:r>
            <a:r>
              <a:rPr lang="ru-RU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кратными.</a:t>
            </a:r>
          </a:p>
          <a:p>
            <a:pPr>
              <a:buFont typeface="Wingdings" pitchFamily="2" charset="2"/>
              <a:buNone/>
            </a:pP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Перевод числа из одной с. с. в другую для таких систем можно выполнить проще.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Сгруппируем цифры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-записи числа по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точки влево и вправо (добавив при нехватке цифр нужное количество незначащих нулей):</a:t>
            </a:r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1000125" y="4786322"/>
          <a:ext cx="81438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4" imgW="3733560" imgH="431640" progId="">
                  <p:embed/>
                </p:oleObj>
              </mc:Choice>
              <mc:Fallback>
                <p:oleObj name="Equation" r:id="rId4" imgW="3733560" imgH="43164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786322"/>
                        <a:ext cx="8143875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1000100" y="346084"/>
            <a:ext cx="757242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затем также сгруппируем слагаемые в формуле (5) (они содержат множитель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степени, равной индексу цифры), вынесем за скобки из каждой группы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общий множитель 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обозначим для каждой группы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214414" y="2643182"/>
          <a:ext cx="6786610" cy="54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4" imgW="3009600" imgH="241200" progId="">
                  <p:embed/>
                </p:oleObj>
              </mc:Choice>
              <mc:Fallback>
                <p:oleObj name="Equation" r:id="rId4" imgW="3009600" imgH="24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643182"/>
                        <a:ext cx="6786610" cy="544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8358214" y="2714620"/>
          <a:ext cx="428628" cy="40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6" imgW="215640" imgH="203040" progId="">
                  <p:embed/>
                </p:oleObj>
              </mc:Choice>
              <mc:Fallback>
                <p:oleObj name="Equation" r:id="rId6" imgW="215640" imgH="2030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214" y="2714620"/>
                        <a:ext cx="428628" cy="4034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2976" y="3643314"/>
            <a:ext cx="73892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Тогда значение исходного числа может быть представлено в виде: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42944" y="4286256"/>
            <a:ext cx="80010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i="1" baseline="30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+ …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... +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+ … А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2976" y="4929198"/>
            <a:ext cx="75009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 по определению совпадает со значением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записи того же числа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-с.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цифрами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заметить, что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действительно могут принимать все значения от 0 до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1.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uiExpand="1" build="p"/>
      <p:bldP spid="6" grpId="0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5000660" cy="1500198"/>
          </a:xfrm>
        </p:spPr>
        <p:txBody>
          <a:bodyPr>
            <a:noAutofit/>
          </a:bodyPr>
          <a:lstStyle/>
          <a:p>
            <a:r>
              <a:rPr lang="ru-RU" sz="2800" dirty="0"/>
              <a:t>Таблицы соответствия</a:t>
            </a:r>
            <a:br>
              <a:rPr lang="en-US" sz="2800" dirty="0"/>
            </a:br>
            <a:r>
              <a:rPr lang="ru-RU" sz="2800" dirty="0"/>
              <a:t>последовательностей цифр кратных с.с.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428992" y="1857364"/>
          <a:ext cx="20717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8-с.с.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2-с.с.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096000" y="500042"/>
          <a:ext cx="254796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16-с.с.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2-с.с.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142976" y="1857364"/>
          <a:ext cx="19764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9-c.c.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3-c.c.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00" y="142852"/>
            <a:ext cx="8385175" cy="8810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Алгоритм А8: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перевод из меньшей кратной с.с. в большую 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71538" y="1357298"/>
            <a:ext cx="7721630" cy="32147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1,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представление числа;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разбить число на группы по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цифр, начиная от точки, в обе стороны (если в крайних группах цифр меньше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добавить незначащие нули: в целой части спереди, в дробной сзади);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заменить каждую группу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-цифрой по формуле (8) или таблице.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-представление исходного числа.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38" y="285728"/>
            <a:ext cx="8385175" cy="80803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Алгоритм А9: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перевод из большей кратной с.с. в меньшую</a:t>
            </a:r>
          </a:p>
        </p:txBody>
      </p:sp>
      <p:sp>
        <p:nvSpPr>
          <p:cNvPr id="1617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&gt; 1,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-представление числа;</a:t>
            </a: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заменить каждую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-цифру цепочкой из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-цифр по формуле (8) или таблице;</a:t>
            </a:r>
          </a:p>
          <a:p>
            <a:pPr marL="0" indent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отбросить незначащие нули слева и справа.</a:t>
            </a: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-представление исходного числа.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00" y="285728"/>
            <a:ext cx="8385175" cy="881063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Универсальные алгоритмы для арифметических операций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3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00100" y="1214422"/>
            <a:ext cx="8007350" cy="385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Все так называемые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численные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алгоритмы для арифметических операций сложения, вычитания, умножения и деления (в том числе, вычисления «столбиком») являются </a:t>
            </a:r>
            <a:r>
              <a:rPr lang="ru-RU" sz="2000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символьными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потому что оперируют входными, выходными и промежуточными данными как строками символов. 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Символьные вычисления являются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формальными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том смысле, что манипулируют только знаками, не обращаясь к их значениям.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Абстрагирование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смысла данных различной природы и описание алгоритма в терминах чисто символьных преобразований является одним из основных методов программирования обработки данных произвольной природы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38" y="214290"/>
            <a:ext cx="8385175" cy="663575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Алгоритм А10: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сложение двух чисел </a:t>
            </a:r>
          </a:p>
        </p:txBody>
      </p:sp>
      <p:sp>
        <p:nvSpPr>
          <p:cNvPr id="165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00100" y="1071546"/>
            <a:ext cx="8007350" cy="507209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две строки цифр, представляющие слагаемые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выравнивание: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расположить слагаемые одно под другим в произвольном порядке так, чтобы разряды с одинаковым весом находились друг под другом; если какое-то число короче других слева или справа, дополнить его нулями;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начальные установки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обнулить цифру переноса в следующий разряд;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установить результат равным пустой строке;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ru-RU" sz="1800" b="1" i="1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 текущему разряду от младшего до старшего: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	определить сумму переноса и цифр в столбце текущего разряда чисел; 	младшую цифру суммы записать в текущий разряд результата, 	старшую — в перенос;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i="1" dirty="0">
                <a:latin typeface="Arial" pitchFamily="34" charset="0"/>
                <a:cs typeface="Arial" pitchFamily="34" charset="0"/>
              </a:rPr>
              <a:t>конец цикла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окончание: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 перенос не равен 0, то дописать перенос в начало результата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строка, представляющая результат.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214414" y="790840"/>
            <a:ext cx="750099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Единственное место в этом алгоритме, где присутствует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обращение к значениям цифровых символов, — это поразрядное сложение в цикле.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Действительно, из одного лишь вида знаков «2» и «3» нельзя извлечь информацию, что результатом их сложения будет знак «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».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Эти сведения можно задать, например, двумя таблицами сложения: в одной для каждой пары цифр записать младшую цифру результата, в другой — цифру переноса («0» или «1»);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исчерпав таким образом все немногочисленные случаи, можно заменить операцию сложения значений операцией выборки знака из таблицы.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Чтобы учесть сложение с переносом, можно завести две пары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таблиц или записать в каждую клетку по две цифры.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Autofit/>
          </a:bodyPr>
          <a:lstStyle/>
          <a:p>
            <a:r>
              <a:rPr lang="ru-RU" sz="2800" dirty="0"/>
              <a:t>Представление действительных чисел </a:t>
            </a: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000100" y="2571744"/>
            <a:ext cx="7498080" cy="3443302"/>
          </a:xfrm>
        </p:spPr>
        <p:txBody>
          <a:bodyPr/>
          <a:lstStyle/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Если в дробной части числа конечное число знаков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,</a:t>
            </a:r>
            <a:r>
              <a:rPr lang="en-US" sz="18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то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нижний </a:t>
            </a:r>
          </a:p>
          <a:p>
            <a:pPr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индекс суммы равен 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—к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</a:rPr>
              <a:t>.</a:t>
            </a: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0.375=(3+(7+5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0=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(3+(7+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+0)/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979613" y="1912938"/>
            <a:ext cx="52562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071670" y="1428736"/>
          <a:ext cx="6786610" cy="50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2197080" imgH="241200" progId="">
                  <p:embed/>
                </p:oleObj>
              </mc:Choice>
              <mc:Fallback>
                <p:oleObj name="Equation" r:id="rId4" imgW="2197080" imgH="241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428736"/>
                        <a:ext cx="6786610" cy="500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00166" y="1928802"/>
          <a:ext cx="6000792" cy="73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6" imgW="3543120" imgH="431640" progId="">
                  <p:embed/>
                </p:oleObj>
              </mc:Choice>
              <mc:Fallback>
                <p:oleObj name="Equation" r:id="rId6" imgW="3543120" imgH="4316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928802"/>
                        <a:ext cx="6000792" cy="731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86710" y="2071678"/>
          <a:ext cx="428628" cy="40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8" imgW="215640" imgH="203040" progId="">
                  <p:embed/>
                </p:oleObj>
              </mc:Choice>
              <mc:Fallback>
                <p:oleObj name="Equation" r:id="rId8" imgW="21564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710" y="2071678"/>
                        <a:ext cx="428628" cy="4034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785918" y="3857628"/>
          <a:ext cx="5357851" cy="46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0" imgW="2781000" imgH="241200" progId="">
                  <p:embed/>
                </p:oleObj>
              </mc:Choice>
              <mc:Fallback>
                <p:oleObj name="Equation" r:id="rId10" imgW="2781000" imgH="24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857628"/>
                        <a:ext cx="5357851" cy="464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7858148" y="3857628"/>
          <a:ext cx="482208" cy="42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2" imgW="228600" imgH="203040" progId="">
                  <p:embed/>
                </p:oleObj>
              </mc:Choice>
              <mc:Fallback>
                <p:oleObj name="Equation" r:id="rId12" imgW="228600" imgH="2030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48" y="3857628"/>
                        <a:ext cx="482208" cy="4286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00166" y="142873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/>
              <a:t> =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142976" y="1036392"/>
            <a:ext cx="75009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 А10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замечателен тем, что применим к произвольной позиционной с. с. при соответствующей замене таблиц сложения.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57291" y="2214555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00430" y="2214554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643570" y="2214554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000100" y="310903"/>
            <a:ext cx="79296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Затраты памяти на хранение чисел и времени на выполнение операций с ними зависят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 длины записи числа в цифрах рабочей системы счисления.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заданной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-с. с. следующие величины: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— длина записи (натурального) числа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— максимальное натуральное число, записываемое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цифрами,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связаны соотношениями:</a:t>
            </a:r>
          </a:p>
          <a:p>
            <a:pPr indent="449263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1,   где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 — наибольшее целое, не превышающее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− 1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Верхние оценки для размера результата арифметической операции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над парой целых чисел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(пусть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сложения и вычитания —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+1,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для умножения —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деления  —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+1,  (так как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1).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0176E-2EDC-448D-A81E-9B9C34EB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62012"/>
            <a:ext cx="7498080" cy="490066"/>
          </a:xfrm>
        </p:spPr>
        <p:txBody>
          <a:bodyPr>
            <a:noAutofit/>
          </a:bodyPr>
          <a:lstStyle/>
          <a:p>
            <a:r>
              <a:rPr lang="ru-RU" sz="3200" dirty="0"/>
              <a:t>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A4FBE-4A26-48BB-B5A2-9264D4862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552078"/>
            <a:ext cx="7890080" cy="582925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Перевести число 201.112022(3) из 3-с.с. в 9-с.с.</a:t>
            </a: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Перевести число 762.023</a:t>
            </a:r>
            <a:r>
              <a:rPr lang="ru-RU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(9)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из 9-с.с. в 3-с.с.</a:t>
            </a: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Сколько значащих нулей в двоичной записи шестнадцатеричного числа D089</a:t>
            </a:r>
            <a:r>
              <a:rPr lang="ru-RU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(16)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Сколько единиц в двоичной записи восьмеричного числа 7701</a:t>
            </a:r>
            <a:r>
              <a:rPr lang="ru-RU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(8)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Определите количество натуральных чисел, удовлетворяющих неравенству: 2E</a:t>
            </a:r>
            <a:r>
              <a:rPr lang="ru-RU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(16)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&lt; x &lt; 564</a:t>
            </a:r>
            <a:r>
              <a:rPr lang="ru-RU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(8)</a:t>
            </a:r>
          </a:p>
          <a:p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Даны 3 целых числа, записанные в двоичной системе:   1111100110, 1111011110, 1111011101.</a:t>
            </a:r>
            <a:b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   Найдите сумму данных чисел и запишите ответ в шестнадцатеричной системе счисления.</a:t>
            </a:r>
          </a:p>
        </p:txBody>
      </p:sp>
    </p:spTree>
    <p:extLst>
      <p:ext uri="{BB962C8B-B14F-4D97-AF65-F5344CB8AC3E}">
        <p14:creationId xmlns:p14="http://schemas.microsoft.com/office/powerpoint/2010/main" val="5980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Autofit/>
          </a:bodyPr>
          <a:lstStyle/>
          <a:p>
            <a:r>
              <a:rPr lang="ru-RU" sz="3200" dirty="0"/>
              <a:t>Связь дробной части числа со значением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428728" y="1214421"/>
          <a:ext cx="5500726" cy="4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3" imgW="2781000" imgH="241200" progId="">
                  <p:embed/>
                </p:oleObj>
              </mc:Choice>
              <mc:Fallback>
                <p:oleObj name="Equation" r:id="rId3" imgW="2781000" imgH="241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214421"/>
                        <a:ext cx="5500726" cy="477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858148" y="1214422"/>
          <a:ext cx="482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5" imgW="228600" imgH="203040" progId="">
                  <p:embed/>
                </p:oleObj>
              </mc:Choice>
              <mc:Fallback>
                <p:oleObj name="Equation" r:id="rId5" imgW="22860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48" y="1214422"/>
                        <a:ext cx="482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71603" y="1928801"/>
          <a:ext cx="1500199" cy="540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7" imgW="634680" imgH="228600" progId="">
                  <p:embed/>
                </p:oleObj>
              </mc:Choice>
              <mc:Fallback>
                <p:oleObj name="Equation" r:id="rId7" imgW="6346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3" y="1928801"/>
                        <a:ext cx="1500199" cy="540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71602" y="2643180"/>
          <a:ext cx="2917057" cy="5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9" imgW="1333440" imgH="228600" progId="">
                  <p:embed/>
                </p:oleObj>
              </mc:Choice>
              <mc:Fallback>
                <p:oleObj name="Equation" r:id="rId9" imgW="133344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2" y="2643180"/>
                        <a:ext cx="2917057" cy="5000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571605" y="3214686"/>
          <a:ext cx="2000264" cy="59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Equation" r:id="rId11" imgW="812520" imgH="241200" progId="">
                  <p:embed/>
                </p:oleObj>
              </mc:Choice>
              <mc:Fallback>
                <p:oleObj name="Equation" r:id="rId11" imgW="812520" imgH="2412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5" y="3214686"/>
                        <a:ext cx="2000264" cy="593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572000" y="2643182"/>
            <a:ext cx="2143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7929586" y="2643182"/>
          <a:ext cx="500066" cy="44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13" imgW="228600" imgH="203040" progId="">
                  <p:embed/>
                </p:oleObj>
              </mc:Choice>
              <mc:Fallback>
                <p:oleObj name="Equation" r:id="rId13" imgW="228600" imgH="2030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2643182"/>
                        <a:ext cx="500066" cy="444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>
            <a:off x="1142976" y="2000240"/>
            <a:ext cx="428628" cy="1643074"/>
          </a:xfrm>
          <a:prstGeom prst="leftBrace">
            <a:avLst>
              <a:gd name="adj1" fmla="val 69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62" y="142852"/>
            <a:ext cx="8385175" cy="663575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Примеры</a:t>
            </a:r>
          </a:p>
        </p:txBody>
      </p:sp>
      <p:sp>
        <p:nvSpPr>
          <p:cNvPr id="1310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00100" y="1071546"/>
            <a:ext cx="7572428" cy="42148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1.101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»)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= 1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0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+12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-1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 +02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-2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+12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-3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1 + 0.5 + 0.125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1.625</a:t>
            </a:r>
          </a:p>
          <a:p>
            <a:pPr>
              <a:buNone/>
            </a:pP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i="1" baseline="-250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1.101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»)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=(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1 +(0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+(1 +0)/2</a:t>
            </a:r>
            <a:r>
              <a:rPr lang="ru-RU" sz="2400" b="1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/2</a:t>
            </a:r>
            <a:r>
              <a:rPr lang="ru-RU" sz="2400" b="1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/2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(1 + (0 + 0.5)/2 )/2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(1 + 0.25) / 2 = 0.625</a:t>
            </a:r>
          </a:p>
          <a:p>
            <a:pPr>
              <a:buNone/>
            </a:pP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i="1" baseline="-250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0.01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(3)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»)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 13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-2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=  = 0.(1)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i="1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857752" y="4429132"/>
          <a:ext cx="261359" cy="71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Формула" r:id="rId4" imgW="139639" imgH="393529" progId="Equation.3">
                  <p:embed/>
                </p:oleObj>
              </mc:Choice>
              <mc:Fallback>
                <p:oleObj name="Формула" r:id="rId4" imgW="139639" imgH="393529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429132"/>
                        <a:ext cx="261359" cy="71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38" y="274638"/>
            <a:ext cx="8072462" cy="939784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Целая часть числа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(0 &lt;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 равна первой цифре дробной части числа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400" b="1" baseline="-250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Алгоритм А4: перевод дробной части из 10-с. с. 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-с.с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35608" y="1214422"/>
            <a:ext cx="7498080" cy="503397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1600" b="1" i="1" dirty="0">
                <a:effectLst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В</a:t>
            </a:r>
            <a:r>
              <a:rPr lang="ru-RU" sz="1600" b="1" dirty="0">
                <a:effectLst/>
                <a:latin typeface="Arial" pitchFamily="34" charset="0"/>
                <a:cs typeface="Arial" pitchFamily="34" charset="0"/>
              </a:rPr>
              <a:t>ход</a:t>
            </a:r>
            <a:r>
              <a:rPr lang="ru-RU" sz="1600" dirty="0">
                <a:effectLst/>
                <a:latin typeface="Arial" pitchFamily="34" charset="0"/>
                <a:cs typeface="Arial" pitchFamily="34" charset="0"/>
              </a:rPr>
              <a:t>: </a:t>
            </a:r>
            <a:r>
              <a:rPr lang="en-US" sz="1600" i="1" dirty="0" err="1"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effectLst/>
                <a:latin typeface="Times New Roman" pitchFamily="18" charset="0"/>
                <a:cs typeface="Times New Roman" pitchFamily="18" charset="0"/>
              </a:rPr>
              <a:t>( 0 ≤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effectLst/>
                <a:latin typeface="Times New Roman" pitchFamily="18" charset="0"/>
                <a:cs typeface="Times New Roman" pitchFamily="18" charset="0"/>
              </a:rPr>
              <a:t>&lt; 1), </a:t>
            </a:r>
            <a:r>
              <a:rPr lang="en-US" sz="1600" i="1" dirty="0"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effectLst/>
                <a:latin typeface="Times New Roman" pitchFamily="18" charset="0"/>
                <a:cs typeface="Times New Roman" pitchFamily="18" charset="0"/>
              </a:rPr>
              <a:t> &gt;1;</a:t>
            </a:r>
            <a:endParaRPr lang="ru-RU" sz="1600" baseline="-25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600" b="1" i="1" dirty="0"/>
              <a:t>	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-1;</a:t>
            </a:r>
          </a:p>
          <a:p>
            <a:pPr>
              <a:buFont typeface="Wingdings" pitchFamily="2" charset="2"/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цикл</a:t>
            </a:r>
          </a:p>
          <a:p>
            <a:pPr>
              <a:buFont typeface="Wingdings" pitchFamily="2" charset="2"/>
              <a:buNone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[x]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-взятие целой части числа)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	      	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/>
              <a:t>			         	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       остается в том же диапазоне  )</a:t>
            </a:r>
            <a:endParaRPr lang="ru-RU" sz="1600" b="1" i="1" dirty="0"/>
          </a:p>
          <a:p>
            <a:pPr>
              <a:buFont typeface="Wingdings" pitchFamily="2" charset="2"/>
              <a:buNone/>
            </a:pPr>
            <a:r>
              <a:rPr lang="ru-RU" sz="1600" b="1" i="1" dirty="0">
                <a:effectLst/>
              </a:rPr>
              <a:t>	    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buFont typeface="Wingdings" pitchFamily="2" charset="2"/>
              <a:buNone/>
            </a:pPr>
            <a:r>
              <a:rPr lang="en-US" sz="1600" b="1" i="1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пока </a:t>
            </a:r>
            <a:r>
              <a:rPr lang="ru-RU" sz="1600" b="1" i="1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/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:= 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6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набор                      (число значащих цифр).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А4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может не завершиться, если данное число не представимо конечной дробью в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-с.с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Требуется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умножений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(выражение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можно вычислять в цикле  один раз и </a:t>
            </a:r>
          </a:p>
          <a:p>
            <a:pPr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хранить в промежуточной переменной). </a:t>
            </a: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1600" b="1" i="1" dirty="0">
              <a:effectLst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071670" y="2143116"/>
          <a:ext cx="1214446" cy="36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4" imgW="812520" imgH="241200" progId="">
                  <p:embed/>
                </p:oleObj>
              </mc:Choice>
              <mc:Fallback>
                <p:oleObj name="Equation" r:id="rId4" imgW="812520" imgH="241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143116"/>
                        <a:ext cx="1214446" cy="3605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071670" y="2428868"/>
          <a:ext cx="1560356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6" imgW="1054080" imgH="241200" progId="">
                  <p:embed/>
                </p:oleObj>
              </mc:Choice>
              <mc:Fallback>
                <p:oleObj name="Equation" r:id="rId6" imgW="1054080" imgH="241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428868"/>
                        <a:ext cx="1560356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357686" y="2500306"/>
          <a:ext cx="285752" cy="30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8" imgW="228600" imgH="241200" progId="">
                  <p:embed/>
                </p:oleObj>
              </mc:Choice>
              <mc:Fallback>
                <p:oleObj name="Equation" r:id="rId8" imgW="228600" imgH="24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2500306"/>
                        <a:ext cx="285752" cy="301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428860" y="3143248"/>
          <a:ext cx="7508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10" imgW="507960" imgH="241200" progId="">
                  <p:embed/>
                </p:oleObj>
              </mc:Choice>
              <mc:Fallback>
                <p:oleObj name="Equation" r:id="rId10" imgW="507960" imgH="2412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143248"/>
                        <a:ext cx="7508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000364" y="3786190"/>
          <a:ext cx="500066" cy="3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12" imgW="304560" imgH="228600" progId="">
                  <p:embed/>
                </p:oleObj>
              </mc:Choice>
              <mc:Fallback>
                <p:oleObj name="Equation" r:id="rId12" imgW="304560" imgH="228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786190"/>
                        <a:ext cx="500066" cy="3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6" grpId="1"/>
      <p:bldP spid="13926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571604" y="1285860"/>
          <a:ext cx="6563366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4" imgW="3733560" imgH="203040" progId="">
                  <p:embed/>
                </p:oleObj>
              </mc:Choice>
              <mc:Fallback>
                <p:oleObj name="Equation" r:id="rId4" imgW="3733560" imgH="203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285860"/>
                        <a:ext cx="6563366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1054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6" imgW="914400" imgH="198720" progId="">
                  <p:embed/>
                </p:oleObj>
              </mc:Choice>
              <mc:Fallback>
                <p:oleObj name="Equation" r:id="rId6" imgW="914400" imgH="1987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571604" y="1714488"/>
          <a:ext cx="2928958" cy="428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8" imgW="1650960" imgH="241200" progId="">
                  <p:embed/>
                </p:oleObj>
              </mc:Choice>
              <mc:Fallback>
                <p:oleObj name="Equation" r:id="rId8" imgW="1650960" imgH="241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714488"/>
                        <a:ext cx="2928958" cy="428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71603" y="2143116"/>
          <a:ext cx="4000529" cy="411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10" imgW="2222280" imgH="228600" progId="">
                  <p:embed/>
                </p:oleObj>
              </mc:Choice>
              <mc:Fallback>
                <p:oleObj name="Equation" r:id="rId10" imgW="222228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3" y="2143116"/>
                        <a:ext cx="4000529" cy="411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71604" y="2643181"/>
          <a:ext cx="3714776" cy="43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12" imgW="1930320" imgH="228600" progId="">
                  <p:embed/>
                </p:oleObj>
              </mc:Choice>
              <mc:Fallback>
                <p:oleObj name="Equation" r:id="rId12" imgW="1930320" imgH="228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643181"/>
                        <a:ext cx="3714776" cy="439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643041" y="3071810"/>
          <a:ext cx="383383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14" imgW="1752480" imgH="228600" progId="">
                  <p:embed/>
                </p:oleObj>
              </mc:Choice>
              <mc:Fallback>
                <p:oleObj name="Equation" r:id="rId14" imgW="1752480" imgH="2286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1" y="3071810"/>
                        <a:ext cx="3833839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785918" y="3786190"/>
          <a:ext cx="3147240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16" imgW="1549080" imgH="457200" progId="">
                  <p:embed/>
                </p:oleObj>
              </mc:Choice>
              <mc:Fallback>
                <p:oleObj name="Equation" r:id="rId16" imgW="1549080" imgH="457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786190"/>
                        <a:ext cx="3147240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28728" y="571480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000100" y="-14142"/>
            <a:ext cx="785818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Теорема Т2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Несократимая дробь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конечно представима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системе счисления с основанием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том и только в том случае, когда все числа из разложения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простые множители входят в такое же разложение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(количество повторений не учитывается).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b="1" dirty="0">
                <a:latin typeface="Courier New" pitchFamily="49" charset="0"/>
                <a:cs typeface="Courier New" pitchFamily="49" charset="0"/>
              </a:rPr>
              <a:t>121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675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конечна в 15-с.с.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675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1800" b="1" baseline="30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*5</a:t>
            </a:r>
            <a:r>
              <a:rPr lang="ru-RU" sz="1800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15 = 3*5;</a:t>
            </a:r>
          </a:p>
          <a:p>
            <a:pPr algn="just"/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1/675 = 5*15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</a:rPr>
              <a:t>-3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0.005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(15)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b="1" dirty="0">
                <a:latin typeface="Courier New" pitchFamily="49" charset="0"/>
                <a:cs typeface="Courier New" pitchFamily="49" charset="0"/>
              </a:rPr>
              <a:t>121*5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/15</a:t>
            </a:r>
            <a:r>
              <a:rPr lang="en-US" b="1" baseline="3000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(2*15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+ 10*15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+ 5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)/15</a:t>
            </a:r>
            <a:r>
              <a:rPr lang="en-US" b="1" baseline="3000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2/15</a:t>
            </a:r>
            <a:r>
              <a:rPr lang="en-US" b="1" baseline="30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+ 10/15</a:t>
            </a:r>
            <a:r>
              <a:rPr lang="en-US" b="1" baseline="30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+ 5/15</a:t>
            </a:r>
            <a:r>
              <a:rPr lang="en-US" b="1" baseline="30000">
                <a:latin typeface="Courier New" pitchFamily="49" charset="0"/>
                <a:cs typeface="Courier New" pitchFamily="49" charset="0"/>
              </a:rPr>
              <a:t>3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>
                <a:latin typeface="Courier New" pitchFamily="49" charset="0"/>
                <a:cs typeface="Courier New" pitchFamily="49" charset="0"/>
              </a:rPr>
              <a:t>121/675 = 0.2A5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(15)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>
                <a:latin typeface="Courier New" pitchFamily="49" charset="0"/>
                <a:cs typeface="Courier New" pitchFamily="49" charset="0"/>
              </a:rPr>
              <a:t>1/10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бесконечна в 2-с.с. !!!!</a:t>
            </a:r>
          </a:p>
          <a:p>
            <a:pPr algn="ctr"/>
            <a:endParaRPr lang="en-US" sz="1800" b="1" baseline="-25000" dirty="0"/>
          </a:p>
          <a:p>
            <a:pPr algn="just"/>
            <a:endParaRPr lang="ru-RU" sz="1800" b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4414" y="357166"/>
            <a:ext cx="7500990" cy="642942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Алгоритм А5: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effectLst/>
              </a:rPr>
              <a:t>(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перевод дробной части из </a:t>
            </a:r>
            <a:r>
              <a:rPr lang="en-US" sz="2400" i="1" dirty="0"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-с.с. в 10-с.с)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57224" y="1428736"/>
            <a:ext cx="8007350" cy="4191000"/>
          </a:xfrm>
        </p:spPr>
        <p:txBody>
          <a:bodyPr/>
          <a:lstStyle/>
          <a:p>
            <a:pPr>
              <a:buNone/>
            </a:pPr>
            <a:r>
              <a:rPr lang="ru-RU" sz="18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&gt; 0 (число дробных цифр), набор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	                      	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накапливает степень,    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— значение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по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от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-1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вниз до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endParaRPr lang="ru-RU" sz="1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						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	   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dirty="0">
                <a:latin typeface="Arial" pitchFamily="34" charset="0"/>
                <a:cs typeface="Arial" pitchFamily="34" charset="0"/>
              </a:rPr>
              <a:t>конец цикла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800" b="1" dirty="0">
                <a:latin typeface="Arial" pitchFamily="34" charset="0"/>
                <a:cs typeface="Arial" pitchFamily="34" charset="0"/>
              </a:rPr>
              <a:t>Выход: </a:t>
            </a:r>
          </a:p>
          <a:p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операций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*,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операций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ru-RU" sz="18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323850" y="1354138"/>
            <a:ext cx="367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01613" eaLnBrk="0" hangingPunct="0"/>
            <a:endParaRPr lang="ru-RU" sz="1800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0" y="4254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sz="180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72198" y="1428736"/>
          <a:ext cx="28575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4" imgW="152280" imgH="228600" progId="">
                  <p:embed/>
                </p:oleObj>
              </mc:Choice>
              <mc:Fallback>
                <p:oleObj name="Equation" r:id="rId4" imgW="15228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428736"/>
                        <a:ext cx="285752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357290" y="1785926"/>
          <a:ext cx="1785951" cy="39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6" imgW="1079280" imgH="241200" progId="">
                  <p:embed/>
                </p:oleObj>
              </mc:Choice>
              <mc:Fallback>
                <p:oleObj name="Equation" r:id="rId6" imgW="1079280" imgH="241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785926"/>
                        <a:ext cx="1785951" cy="39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6000760" y="1857364"/>
          <a:ext cx="357190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8" imgW="228600" imgH="241200" progId="">
                  <p:embed/>
                </p:oleObj>
              </mc:Choice>
              <mc:Fallback>
                <p:oleObj name="Equation" r:id="rId8" imgW="228600" imgH="24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1857364"/>
                        <a:ext cx="357190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857356" y="2643182"/>
          <a:ext cx="1785951" cy="40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10" imgW="1066680" imgH="241200" progId="">
                  <p:embed/>
                </p:oleObj>
              </mc:Choice>
              <mc:Fallback>
                <p:oleObj name="Equation" r:id="rId10" imgW="1066680" imgH="2412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643182"/>
                        <a:ext cx="1785951" cy="403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857356" y="3214686"/>
          <a:ext cx="1000132" cy="30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12" imgW="583920" imgH="177480" progId="">
                  <p:embed/>
                </p:oleObj>
              </mc:Choice>
              <mc:Fallback>
                <p:oleObj name="Equation" r:id="rId12" imgW="583920" imgH="17748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214686"/>
                        <a:ext cx="1000132" cy="30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143108" y="3929066"/>
          <a:ext cx="357190" cy="37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14" imgW="228600" imgH="241200" progId="">
                  <p:embed/>
                </p:oleObj>
              </mc:Choice>
              <mc:Fallback>
                <p:oleObj name="Equation" r:id="rId14" imgW="228600" imgH="2412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929066"/>
                        <a:ext cx="357190" cy="37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28672" y="142852"/>
            <a:ext cx="8115328" cy="1071570"/>
          </a:xfrm>
        </p:spPr>
        <p:txBody>
          <a:bodyPr>
            <a:normAutofit fontScale="90000"/>
          </a:bodyPr>
          <a:lstStyle/>
          <a:p>
            <a:r>
              <a:rPr lang="ru-RU" sz="2400" b="0" dirty="0"/>
              <a:t>         </a:t>
            </a:r>
            <a:r>
              <a:rPr lang="ru-RU" sz="3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А6</a:t>
            </a:r>
            <a:r>
              <a:rPr lang="ru-RU" sz="2700" b="0" dirty="0"/>
              <a:t>: </a:t>
            </a:r>
            <a:br>
              <a:rPr lang="ru-RU" sz="2700" b="0" dirty="0"/>
            </a:br>
            <a:r>
              <a:rPr lang="ru-RU" sz="2700" b="0" dirty="0"/>
              <a:t>перевод дробной части из </a:t>
            </a:r>
            <a:r>
              <a:rPr lang="en-US" sz="2700" b="0" dirty="0"/>
              <a:t>b-</a:t>
            </a:r>
            <a:r>
              <a:rPr lang="ru-RU" sz="2700" b="0" dirty="0"/>
              <a:t>с.с. в 10-с.с.</a:t>
            </a:r>
            <a:br>
              <a:rPr lang="ru-RU" sz="2700" b="0" dirty="0"/>
            </a:br>
            <a:r>
              <a:rPr lang="ru-RU" sz="2700" dirty="0"/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 из формулы (7) по схеме Горнера)</a:t>
            </a:r>
            <a:r>
              <a:rPr lang="ru-RU" sz="2200" dirty="0"/>
              <a:t> </a:t>
            </a:r>
          </a:p>
        </p:txBody>
      </p:sp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28662" y="1214422"/>
            <a:ext cx="800735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/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&gt;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(число цифр), набор</a:t>
            </a:r>
          </a:p>
          <a:p>
            <a:pPr>
              <a:buFont typeface="Wingdings" pitchFamily="2" charset="2"/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по 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–k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конец цикла;</a:t>
            </a:r>
          </a:p>
          <a:p>
            <a:pPr>
              <a:buFont typeface="Wingdings" pitchFamily="2" charset="2"/>
              <a:buNone/>
            </a:pPr>
            <a:r>
              <a:rPr lang="ru-RU" sz="1600" b="1" dirty="0">
                <a:latin typeface="Arial" pitchFamily="34" charset="0"/>
                <a:cs typeface="Arial" pitchFamily="34" charset="0"/>
              </a:rPr>
              <a:t>Выход:</a:t>
            </a:r>
          </a:p>
          <a:p>
            <a:pPr>
              <a:buFont typeface="Wingdings" pitchFamily="2" charset="2"/>
              <a:buNone/>
            </a:pP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операций     + и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714876" y="1428736"/>
          <a:ext cx="238127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4" imgW="152280" imgH="228600" progId="">
                  <p:embed/>
                </p:oleObj>
              </mc:Choice>
              <mc:Fallback>
                <p:oleObj name="Equation" r:id="rId4" imgW="15228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1428736"/>
                        <a:ext cx="238127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1054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6" imgW="914400" imgH="198720" progId="">
                  <p:embed/>
                </p:oleObj>
              </mc:Choice>
              <mc:Fallback>
                <p:oleObj name="Equation" r:id="rId6" imgW="914400" imgH="1987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505450" y="23590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8" imgW="914400" imgH="198720" progId="">
                  <p:embed/>
                </p:oleObj>
              </mc:Choice>
              <mc:Fallback>
                <p:oleObj name="Equation" r:id="rId8" imgW="914400" imgH="1987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23590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357290" y="1785926"/>
          <a:ext cx="857256" cy="38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9" imgW="533160" imgH="241200" progId="">
                  <p:embed/>
                </p:oleObj>
              </mc:Choice>
              <mc:Fallback>
                <p:oleObj name="Equation" r:id="rId9" imgW="533160" imgH="24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785926"/>
                        <a:ext cx="857256" cy="387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857356" y="2428868"/>
          <a:ext cx="203034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11" imgW="1143000" imgH="241200" progId="">
                  <p:embed/>
                </p:oleObj>
              </mc:Choice>
              <mc:Fallback>
                <p:oleObj name="Equation" r:id="rId11" imgW="1143000" imgH="2412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428868"/>
                        <a:ext cx="203034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928794" y="3071810"/>
          <a:ext cx="357190" cy="37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13" imgW="228600" imgH="241200" progId="">
                  <p:embed/>
                </p:oleObj>
              </mc:Choice>
              <mc:Fallback>
                <p:oleObj name="Equation" r:id="rId13" imgW="228600" imgH="2412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071810"/>
                        <a:ext cx="357190" cy="37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2386</TotalTime>
  <Words>1316</Words>
  <Application>Microsoft Office PowerPoint</Application>
  <PresentationFormat>Экран (4:3)</PresentationFormat>
  <Paragraphs>278</Paragraphs>
  <Slides>22</Slides>
  <Notes>20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5" baseType="lpstr">
      <vt:lpstr>Arial</vt:lpstr>
      <vt:lpstr>Calibri</vt:lpstr>
      <vt:lpstr>Corbel</vt:lpstr>
      <vt:lpstr>Courier New</vt:lpstr>
      <vt:lpstr>Gill Sans MT</vt:lpstr>
      <vt:lpstr>Symbol</vt:lpstr>
      <vt:lpstr>Times New Roman</vt:lpstr>
      <vt:lpstr>Verdana</vt:lpstr>
      <vt:lpstr>Wingdings</vt:lpstr>
      <vt:lpstr>Wingdings 2</vt:lpstr>
      <vt:lpstr>Солнцестояние</vt:lpstr>
      <vt:lpstr>Equation</vt:lpstr>
      <vt:lpstr>Формула</vt:lpstr>
      <vt:lpstr>Системы счисления: продолжение</vt:lpstr>
      <vt:lpstr>Представление действительных чисел </vt:lpstr>
      <vt:lpstr>Связь дробной части числа со значением</vt:lpstr>
      <vt:lpstr>Примеры</vt:lpstr>
      <vt:lpstr>Целая часть числа Nf*b (0 &lt; Nf &lt; 1) равна первой цифре дробной части числа Nf  Алгоритм А4: перевод дробной части из 10-с. с. в b-с.с</vt:lpstr>
      <vt:lpstr>Презентация PowerPoint</vt:lpstr>
      <vt:lpstr>Презентация PowerPoint</vt:lpstr>
      <vt:lpstr> Алгоритм А5: (перевод дробной части из b-с.с. в 10-с.с)</vt:lpstr>
      <vt:lpstr>         Алгоритм А6:  перевод дробной части из b-с.с. в 10-с.с.  ( из формулы (7) по схеме Горнера) </vt:lpstr>
      <vt:lpstr>Презентация PowerPoint</vt:lpstr>
      <vt:lpstr>Пример</vt:lpstr>
      <vt:lpstr>Кратные системы счисления </vt:lpstr>
      <vt:lpstr>Презентация PowerPoint</vt:lpstr>
      <vt:lpstr>Таблицы соответствия последовательностей цифр кратных с.с.</vt:lpstr>
      <vt:lpstr>Алгоритм А8: перевод из меньшей кратной с.с. в большую </vt:lpstr>
      <vt:lpstr>Алгоритм А9: перевод из большей кратной с.с. в меньшую</vt:lpstr>
      <vt:lpstr>Универсальные алгоритмы для арифметических операций </vt:lpstr>
      <vt:lpstr>Алгоритм А10: сложение двух чисел </vt:lpstr>
      <vt:lpstr>Презентация PowerPoint</vt:lpstr>
      <vt:lpstr>Презентация PowerPoint</vt:lpstr>
      <vt:lpstr>Презентация PowerPoint</vt:lpstr>
      <vt:lpstr>Задания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Нестеренко</dc:creator>
  <cp:lastModifiedBy>Татьяна Нестеренко</cp:lastModifiedBy>
  <cp:revision>136</cp:revision>
  <dcterms:created xsi:type="dcterms:W3CDTF">2006-06-15T11:25:02Z</dcterms:created>
  <dcterms:modified xsi:type="dcterms:W3CDTF">2018-09-14T12:13:15Z</dcterms:modified>
</cp:coreProperties>
</file>