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0" r:id="rId3"/>
    <p:sldId id="301" r:id="rId4"/>
    <p:sldId id="269" r:id="rId5"/>
    <p:sldId id="303" r:id="rId6"/>
    <p:sldId id="302" r:id="rId7"/>
    <p:sldId id="304" r:id="rId8"/>
    <p:sldId id="306" r:id="rId9"/>
    <p:sldId id="305" r:id="rId10"/>
    <p:sldId id="297" r:id="rId11"/>
    <p:sldId id="298" r:id="rId12"/>
    <p:sldId id="299" r:id="rId13"/>
    <p:sldId id="307" r:id="rId14"/>
    <p:sldId id="308" r:id="rId15"/>
    <p:sldId id="309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006600"/>
    <a:srgbClr val="FF9900"/>
    <a:srgbClr val="FF0066"/>
    <a:srgbClr val="008000"/>
    <a:srgbClr val="CC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58" autoAdjust="0"/>
    <p:restoredTop sz="86409" autoAdjust="0"/>
  </p:normalViewPr>
  <p:slideViewPr>
    <p:cSldViewPr>
      <p:cViewPr varScale="1">
        <p:scale>
          <a:sx n="113" d="100"/>
          <a:sy n="113" d="100"/>
        </p:scale>
        <p:origin x="11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B7FB2C-F93B-407F-8128-4B50B4C2BBE9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A84D86-D63F-4870-93DA-3503D8B9DD98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573C81-4EE4-4635-8F08-30D22737CE81}" type="slidenum">
              <a:rPr lang="ru-RU"/>
              <a:pPr/>
              <a:t>1</a:t>
            </a:fld>
            <a:endParaRPr lang="ru-RU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FF24B-A373-4870-B0AD-75DEB0D945BF}" type="slidenum">
              <a:rPr lang="ru-RU"/>
              <a:pPr/>
              <a:t>4</a:t>
            </a:fld>
            <a:endParaRPr lang="ru-RU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4D86-D63F-4870-93DA-3503D8B9DD9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BD37-06E0-490E-A8BE-8A6D26E2DE8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B91A-877C-4A98-A1B9-CE12040EF9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E6A9-3C02-415C-8615-949A773335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8795-AFF9-42E7-8DD3-FAF6805ECB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8F12-6CA3-4B14-B056-6081C30005E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09AD-B3E6-4BBC-A47B-A05D29A3EF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10A-4868-4519-8212-4C8310F211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C4B7-8170-4B5A-9896-623ACCFD74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C67D-1613-4E3F-B18C-AC6D8E82777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9BAC-3DDB-4F54-8161-E032937EC14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DEBC-1EE8-4172-94BA-B1331CDB94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04C0D0C-19C1-453B-99EF-937EC21E7E5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Системы счисления</a:t>
            </a:r>
            <a:r>
              <a:rPr lang="ru-RU" sz="40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053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>
                <a:solidFill>
                  <a:srgbClr val="0000FF"/>
                </a:solidFill>
              </a:rPr>
              <a:t> </a:t>
            </a:r>
            <a:r>
              <a:rPr lang="ru-RU" sz="2400" dirty="0">
                <a:solidFill>
                  <a:schemeClr val="accent5"/>
                </a:solidFill>
              </a:rPr>
              <a:t>Лекция 1</a:t>
            </a:r>
          </a:p>
          <a:p>
            <a:pPr>
              <a:buFont typeface="Wingdings" pitchFamily="2" charset="2"/>
              <a:buNone/>
            </a:pPr>
            <a:r>
              <a:rPr lang="ru-RU" sz="2400" dirty="0">
                <a:solidFill>
                  <a:schemeClr val="accent5"/>
                </a:solidFill>
              </a:rPr>
              <a:t>Перевод целых чисел</a:t>
            </a:r>
            <a:endParaRPr lang="en-US" sz="2400" dirty="0">
              <a:solidFill>
                <a:schemeClr val="accent5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algn="r">
              <a:buFont typeface="Wingdings" pitchFamily="2" charset="2"/>
              <a:buNone/>
            </a:pPr>
            <a:endParaRPr lang="ru-RU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Алгоритм А1:</a:t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(перевод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ичного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числа в 10-с.с.) 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428736"/>
            <a:ext cx="8215370" cy="500066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600" b="1" dirty="0">
                <a:latin typeface="Arial" pitchFamily="34" charset="0"/>
                <a:cs typeface="Arial" pitchFamily="34" charset="0"/>
              </a:rPr>
              <a:t>Вход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, k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&gt; 0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число цифр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набор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:= 0;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:= 1;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(S –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накапливает степень, 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значение)</a:t>
            </a:r>
          </a:p>
          <a:p>
            <a:pPr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цикл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по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до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– 1 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     </a:t>
            </a:r>
          </a:p>
          <a:p>
            <a:pPr>
              <a:buNone/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      </a:t>
            </a:r>
          </a:p>
          <a:p>
            <a:pPr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конец цикла;</a:t>
            </a:r>
          </a:p>
          <a:p>
            <a:pPr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2600" b="1" dirty="0">
                <a:latin typeface="Arial" pitchFamily="34" charset="0"/>
                <a:cs typeface="Arial" pitchFamily="34" charset="0"/>
              </a:rPr>
              <a:t>Выход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2k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операций *</a:t>
            </a:r>
          </a:p>
          <a:p>
            <a:pPr>
              <a:buNone/>
            </a:pPr>
            <a:r>
              <a:rPr lang="ru-RU" sz="2800" i="1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k</a:t>
            </a:r>
            <a:r>
              <a:rPr lang="ru-RU" sz="2800" i="1" dirty="0">
                <a:latin typeface="Arial" pitchFamily="34" charset="0"/>
                <a:cs typeface="Arial" pitchFamily="34" charset="0"/>
              </a:rPr>
              <a:t>  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операций +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	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357422" y="3071810"/>
          <a:ext cx="2214578" cy="103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4" imgW="927000" imgH="431640" progId="">
                  <p:embed/>
                </p:oleObj>
              </mc:Choice>
              <mc:Fallback>
                <p:oleObj name="Equation" r:id="rId4" imgW="927000" imgH="43164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3071810"/>
                        <a:ext cx="2214578" cy="10314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7933588" cy="1143000"/>
          </a:xfrm>
        </p:spPr>
        <p:txBody>
          <a:bodyPr>
            <a:normAutofit fontScale="90000"/>
          </a:bodyPr>
          <a:lstStyle/>
          <a:p>
            <a:br>
              <a:rPr lang="ru-RU" sz="3600" b="1" dirty="0"/>
            </a:br>
            <a:br>
              <a:rPr lang="ru-RU" sz="3600" b="1" dirty="0"/>
            </a:br>
            <a:br>
              <a:rPr lang="ru-RU" sz="3600" b="1" dirty="0"/>
            </a:br>
            <a:br>
              <a:rPr lang="ru-RU" sz="3600" b="1" dirty="0"/>
            </a:br>
            <a:r>
              <a:rPr lang="ru-RU" sz="2900" b="1" dirty="0">
                <a:latin typeface="Times New Roman" pitchFamily="18" charset="0"/>
                <a:cs typeface="Times New Roman" pitchFamily="18" charset="0"/>
              </a:rPr>
              <a:t>Схема Горнера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2900" dirty="0">
                <a:latin typeface="Times New Roman" pitchFamily="18" charset="0"/>
                <a:cs typeface="Times New Roman" pitchFamily="18" charset="0"/>
              </a:rPr>
            </a:br>
            <a:r>
              <a:rPr lang="ru-RU" sz="2900" b="1" dirty="0">
                <a:latin typeface="Times New Roman" pitchFamily="18" charset="0"/>
                <a:cs typeface="Times New Roman" pitchFamily="18" charset="0"/>
              </a:rPr>
              <a:t>Алгоритм А2</a:t>
            </a:r>
            <a:r>
              <a:rPr lang="ru-RU" sz="27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(перевод </a:t>
            </a:r>
            <a:r>
              <a:rPr lang="en-US" sz="27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ичного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числа в 10-с.с)</a:t>
            </a:r>
            <a:br>
              <a:rPr lang="ru-RU" sz="2700" dirty="0">
                <a:latin typeface="Times New Roman" pitchFamily="18" charset="0"/>
                <a:cs typeface="Times New Roman" pitchFamily="18" charset="0"/>
              </a:rPr>
            </a:br>
            <a:br>
              <a:rPr lang="ru-RU" sz="4400" b="1" dirty="0"/>
            </a:b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1600" y="1196752"/>
            <a:ext cx="7929618" cy="39427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Вход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число цифр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набор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:=  0;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цикл по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от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1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вниз до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buNone/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 := 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 b +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;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конец цикла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Выход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buNone/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операций *</a:t>
            </a:r>
          </a:p>
          <a:p>
            <a:pPr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k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операций +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498080" cy="725470"/>
          </a:xfrm>
        </p:spPr>
        <p:txBody>
          <a:bodyPr>
            <a:normAutofit/>
          </a:bodyPr>
          <a:lstStyle/>
          <a:p>
            <a:r>
              <a:rPr lang="ru-RU" sz="3100" b="1" dirty="0">
                <a:latin typeface="Times New Roman" pitchFamily="18" charset="0"/>
                <a:cs typeface="Times New Roman" pitchFamily="18" charset="0"/>
              </a:rPr>
              <a:t>Алгоритм A3: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(перевод числа из 10-с.с. в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-с.с)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428736"/>
            <a:ext cx="8215338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Вход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:=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   цикл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:=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mod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b;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mod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остаток от деления нацело)</a:t>
            </a:r>
          </a:p>
          <a:p>
            <a:pPr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:=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div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(div 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–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целое деление)   </a:t>
            </a:r>
          </a:p>
          <a:p>
            <a:pPr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:=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1;</a:t>
            </a:r>
          </a:p>
          <a:p>
            <a:pPr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   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пока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≠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:=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Выход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набор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,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k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( число значащих цифр)</a:t>
            </a:r>
            <a:endParaRPr lang="en-US" sz="2400" i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      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минимальное число операций деления =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k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1115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Пример: перевод из 10-с.с. в 2-с.с.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857232"/>
            <a:ext cx="7498080" cy="642942"/>
          </a:xfrm>
        </p:spPr>
        <p:txBody>
          <a:bodyPr/>
          <a:lstStyle/>
          <a:p>
            <a:pPr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325</a:t>
            </a:r>
          </a:p>
          <a:p>
            <a:pPr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786182" y="1285860"/>
          <a:ext cx="1571636" cy="4697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601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162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60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81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60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60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60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60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60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60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1788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488" y="1000108"/>
            <a:ext cx="4991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Целая часть   </a:t>
            </a:r>
            <a:r>
              <a:rPr lang="en-US" sz="2000" dirty="0"/>
              <a:t>| </a:t>
            </a:r>
            <a:r>
              <a:rPr lang="ru-RU" sz="2000" dirty="0"/>
              <a:t> Остаток от деления на 2</a:t>
            </a:r>
          </a:p>
        </p:txBody>
      </p:sp>
      <p:sp>
        <p:nvSpPr>
          <p:cNvPr id="6" name="Стрелка вверх 5"/>
          <p:cNvSpPr/>
          <p:nvPr/>
        </p:nvSpPr>
        <p:spPr>
          <a:xfrm>
            <a:off x="5643570" y="1500174"/>
            <a:ext cx="500066" cy="45005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214414" y="6072206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325</a:t>
            </a:r>
            <a:r>
              <a:rPr lang="ru-RU" sz="2800" baseline="-25000" dirty="0"/>
              <a:t>(10) </a:t>
            </a:r>
            <a:r>
              <a:rPr lang="ru-RU" sz="2800" dirty="0"/>
              <a:t>= 101000101</a:t>
            </a:r>
            <a:r>
              <a:rPr lang="ru-RU" sz="2800" baseline="-25000" dirty="0"/>
              <a:t>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Перевод числа из </a:t>
            </a:r>
            <a:r>
              <a:rPr lang="en-US" dirty="0"/>
              <a:t>b</a:t>
            </a:r>
            <a:r>
              <a:rPr lang="ru-RU" baseline="-25000" dirty="0"/>
              <a:t>1</a:t>
            </a:r>
            <a:r>
              <a:rPr lang="ru-RU" dirty="0"/>
              <a:t>-с.с. в </a:t>
            </a:r>
            <a:r>
              <a:rPr lang="en-US" dirty="0"/>
              <a:t>b</a:t>
            </a:r>
            <a:r>
              <a:rPr lang="ru-RU" baseline="-25000" dirty="0"/>
              <a:t>2</a:t>
            </a:r>
            <a:r>
              <a:rPr lang="ru-RU" dirty="0"/>
              <a:t>-с.с.</a:t>
            </a:r>
          </a:p>
        </p:txBody>
      </p:sp>
      <p:grpSp>
        <p:nvGrpSpPr>
          <p:cNvPr id="16" name="Группа 15"/>
          <p:cNvGrpSpPr/>
          <p:nvPr/>
        </p:nvGrpSpPr>
        <p:grpSpPr>
          <a:xfrm>
            <a:off x="1928794" y="1643050"/>
            <a:ext cx="1714512" cy="928694"/>
            <a:chOff x="1928794" y="1643050"/>
            <a:chExt cx="1714512" cy="928694"/>
          </a:xfrm>
        </p:grpSpPr>
        <p:sp>
          <p:nvSpPr>
            <p:cNvPr id="4" name="Овал 3"/>
            <p:cNvSpPr/>
            <p:nvPr/>
          </p:nvSpPr>
          <p:spPr>
            <a:xfrm>
              <a:off x="1928794" y="1643050"/>
              <a:ext cx="1714512" cy="928694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4546" y="1857364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</a:t>
              </a:r>
              <a:r>
                <a:rPr lang="ru-RU" sz="2800" baseline="-25000" dirty="0"/>
                <a:t>1</a:t>
              </a:r>
              <a:r>
                <a:rPr lang="ru-RU" sz="2800" dirty="0"/>
                <a:t>-с.с. 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6143636" y="1714488"/>
            <a:ext cx="1714512" cy="928694"/>
            <a:chOff x="6143636" y="1714488"/>
            <a:chExt cx="1714512" cy="928694"/>
          </a:xfrm>
        </p:grpSpPr>
        <p:sp>
          <p:nvSpPr>
            <p:cNvPr id="8" name="Овал 7"/>
            <p:cNvSpPr/>
            <p:nvPr/>
          </p:nvSpPr>
          <p:spPr>
            <a:xfrm>
              <a:off x="6143636" y="1714488"/>
              <a:ext cx="1714512" cy="928694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9388" y="1928802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</a:t>
              </a:r>
              <a:r>
                <a:rPr lang="en-US" sz="2800" baseline="-25000" dirty="0"/>
                <a:t>2</a:t>
              </a:r>
              <a:r>
                <a:rPr lang="ru-RU" sz="2800" dirty="0"/>
                <a:t>-с.с. </a:t>
              </a:r>
            </a:p>
          </p:txBody>
        </p:sp>
      </p:grpSp>
      <p:sp>
        <p:nvSpPr>
          <p:cNvPr id="10" name="Овал 9"/>
          <p:cNvSpPr/>
          <p:nvPr/>
        </p:nvSpPr>
        <p:spPr>
          <a:xfrm>
            <a:off x="4071934" y="4429132"/>
            <a:ext cx="1714512" cy="928694"/>
          </a:xfrm>
          <a:prstGeom prst="ellipse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357686" y="4643446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1</a:t>
            </a:r>
            <a:r>
              <a:rPr lang="en-US" sz="2800" dirty="0"/>
              <a:t>0</a:t>
            </a:r>
            <a:r>
              <a:rPr lang="ru-RU" sz="2800" dirty="0"/>
              <a:t>-с.с. </a:t>
            </a:r>
          </a:p>
        </p:txBody>
      </p:sp>
      <p:sp>
        <p:nvSpPr>
          <p:cNvPr id="12" name="Стрелка вправо 11"/>
          <p:cNvSpPr/>
          <p:nvPr/>
        </p:nvSpPr>
        <p:spPr>
          <a:xfrm>
            <a:off x="3857620" y="1857364"/>
            <a:ext cx="2000264" cy="7143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3532028">
            <a:off x="2701792" y="3200765"/>
            <a:ext cx="2206644" cy="71438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8055601">
            <a:off x="5009418" y="3230176"/>
            <a:ext cx="2106453" cy="71438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10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10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2" grpId="1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116632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Задания: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764704"/>
            <a:ext cx="8215338" cy="6093296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Arial" pitchFamily="34" charset="0"/>
                <a:cs typeface="Arial" pitchFamily="34" charset="0"/>
              </a:rPr>
              <a:t>Перевести из 6-с.с. в 10-с.с. число 1035</a:t>
            </a:r>
            <a:r>
              <a:rPr lang="ru-RU" sz="2400" baseline="-25000" dirty="0">
                <a:latin typeface="Arial" pitchFamily="34" charset="0"/>
                <a:cs typeface="Arial" pitchFamily="34" charset="0"/>
              </a:rPr>
              <a:t>(6)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82296" indent="0">
              <a:buNone/>
            </a:pPr>
            <a:r>
              <a:rPr lang="ru-RU" sz="2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Ответ: 239</a:t>
            </a: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Перевести из 10-с.с. в 3-с.с. число 831</a:t>
            </a:r>
            <a:r>
              <a:rPr lang="ru-RU" sz="2400" baseline="-25000" dirty="0">
                <a:latin typeface="Arial" pitchFamily="34" charset="0"/>
                <a:cs typeface="Arial" pitchFamily="34" charset="0"/>
              </a:rPr>
              <a:t>(10)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82296" indent="0">
              <a:buNone/>
            </a:pPr>
            <a:r>
              <a:rPr lang="ru-RU" sz="2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Ответ: 1010210</a:t>
            </a:r>
            <a:r>
              <a:rPr lang="ru-RU" sz="2400" baseline="-25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(3)</a:t>
            </a: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Перевести из 16-с.с. в 5-с.с. число 3А8</a:t>
            </a:r>
            <a:r>
              <a:rPr lang="ru-RU" sz="2400" baseline="-25000" dirty="0">
                <a:latin typeface="Arial" pitchFamily="34" charset="0"/>
                <a:cs typeface="Arial" pitchFamily="34" charset="0"/>
              </a:rPr>
              <a:t>(16)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82296" indent="0">
              <a:buNone/>
            </a:pPr>
            <a:r>
              <a:rPr lang="ru-RU" sz="2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Ответ:12221</a:t>
            </a:r>
            <a:r>
              <a:rPr lang="ru-RU" sz="2400" baseline="-25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(5)</a:t>
            </a:r>
          </a:p>
          <a:p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Сколько единиц в двоичной записи числа </a:t>
            </a:r>
            <a:r>
              <a:rPr lang="ru-RU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1090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? </a:t>
            </a:r>
          </a:p>
          <a:p>
            <a:pPr>
              <a:buNone/>
            </a:pPr>
            <a:r>
              <a:rPr lang="ru-RU" sz="2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Ответ: 3</a:t>
            </a: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Укажите наименьшее число, двоичная запись которого содержит ровно пять значащих нуля и две единицы. Ответ запишите в десятичной системе счисления.</a:t>
            </a:r>
          </a:p>
          <a:p>
            <a:pPr marL="82296" indent="0">
              <a:buNone/>
            </a:pPr>
            <a:r>
              <a:rPr lang="ru-RU" sz="2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Ответ: 65</a:t>
            </a:r>
          </a:p>
          <a:p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22672" cy="511156"/>
          </a:xfrm>
        </p:spPr>
        <p:txBody>
          <a:bodyPr>
            <a:normAutofit fontScale="90000"/>
          </a:bodyPr>
          <a:lstStyle/>
          <a:p>
            <a:r>
              <a:rPr lang="ru-RU" dirty="0"/>
              <a:t>Значение и обозначение числа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414" y="2143116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Число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7620" y="1785926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Значение (содержание)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9058" y="2285992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Обозначение (форма)</a:t>
            </a:r>
          </a:p>
        </p:txBody>
      </p:sp>
      <p:cxnSp>
        <p:nvCxnSpPr>
          <p:cNvPr id="8" name="Прямая со стрелкой 7"/>
          <p:cNvCxnSpPr>
            <a:endCxn id="5" idx="1"/>
          </p:cNvCxnSpPr>
          <p:nvPr/>
        </p:nvCxnSpPr>
        <p:spPr>
          <a:xfrm flipV="1">
            <a:off x="2285984" y="2016759"/>
            <a:ext cx="157163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6" idx="1"/>
          </p:cNvCxnSpPr>
          <p:nvPr/>
        </p:nvCxnSpPr>
        <p:spPr>
          <a:xfrm>
            <a:off x="2285984" y="2373949"/>
            <a:ext cx="164307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0100" y="3143248"/>
            <a:ext cx="792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Значение конкретного числа </a:t>
            </a:r>
            <a:r>
              <a:rPr lang="ru-RU" sz="2000" dirty="0"/>
              <a:t>– это числовая величина, «чистая», отвлеченная от каких-либо измеряемых объектов и единиц измерения, количественная мера, выраженная в стандартных единицах.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0100" y="4572008"/>
            <a:ext cx="7858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Обозначение </a:t>
            </a:r>
            <a:r>
              <a:rPr lang="ru-RU" sz="2000" dirty="0"/>
              <a:t>(форма, внешнее представление) числа – это его название или знак в некотором языке или системе обозначений, позволяющих отличать данное число от других.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28728" y="1142984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9, </a:t>
            </a:r>
            <a:r>
              <a:rPr lang="en-US" sz="2400" dirty="0"/>
              <a:t> IX,  </a:t>
            </a:r>
            <a:r>
              <a:rPr lang="ru-RU" sz="2400" dirty="0"/>
              <a:t>девять,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nine,  1001</a:t>
            </a:r>
            <a:r>
              <a:rPr lang="en-US" sz="2400" baseline="-25000" dirty="0"/>
              <a:t>(2)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214414" y="6000768"/>
            <a:ext cx="75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Значение числа инвариантно (не зависит от  обозначения).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0" grpId="0"/>
      <p:bldP spid="21" grpId="0"/>
      <p:bldP spid="2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11156"/>
          </a:xfrm>
        </p:spPr>
        <p:txBody>
          <a:bodyPr>
            <a:normAutofit fontScale="90000"/>
          </a:bodyPr>
          <a:lstStyle/>
          <a:p>
            <a:r>
              <a:rPr lang="ru-RU" dirty="0"/>
              <a:t>Система счисления (с.с.) -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14414" y="928670"/>
            <a:ext cx="7929586" cy="5715040"/>
          </a:xfrm>
        </p:spPr>
        <p:txBody>
          <a:bodyPr>
            <a:normAutofit fontScale="77500" lnSpcReduction="20000"/>
          </a:bodyPr>
          <a:lstStyle/>
          <a:p>
            <a:pPr marL="14400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/>
              <a:t>это система правил, позволяющих конструировать названия чисел (знаковые обозначения) некоторым регулярным способом.</a:t>
            </a:r>
          </a:p>
          <a:p>
            <a:pPr marL="144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FF0000"/>
                </a:solidFill>
              </a:rPr>
              <a:t>Непозиционные системы счисления </a:t>
            </a:r>
            <a:r>
              <a:rPr lang="ru-RU" dirty="0"/>
              <a:t>возникли первыми, они основаны на простом суммировании «весов» – цифр - «разновесов», занятых в записи числа. </a:t>
            </a:r>
          </a:p>
          <a:p>
            <a:pPr marL="144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Например, римская с.с., где все цифры могут браться плюсом или минусом, в зависимости от позиции этой цифры относительно более «тяжелых».</a:t>
            </a:r>
          </a:p>
          <a:p>
            <a:pPr marL="14400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IX,   XI</a:t>
            </a:r>
          </a:p>
          <a:p>
            <a:pPr marL="144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FF0000"/>
                </a:solidFill>
              </a:rPr>
              <a:t>Позиционные системы счисления </a:t>
            </a:r>
            <a:r>
              <a:rPr lang="ru-RU" dirty="0"/>
              <a:t>: число цифр конечно, вклад каждой цифры зависит от «веса» ее позиции (разряда) в записи числа.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2976" y="274320"/>
            <a:ext cx="8001024" cy="1082978"/>
          </a:xfrm>
        </p:spPr>
        <p:txBody>
          <a:bodyPr>
            <a:noAutofit/>
          </a:bodyPr>
          <a:lstStyle/>
          <a:p>
            <a:r>
              <a:rPr lang="ru-RU" sz="2800" dirty="0"/>
              <a:t>Представление целых чисел в  позиционных системах счисления с произвольным основанием</a:t>
            </a:r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3886200" y="3133725"/>
            <a:ext cx="219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1000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ru-RU" sz="1800" dirty="0"/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3886200" y="3463925"/>
            <a:ext cx="2571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1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sz="1100" dirty="0"/>
              <a:t> </a:t>
            </a:r>
            <a:endParaRPr lang="ru-RU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214414" y="1500174"/>
            <a:ext cx="75724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Общие свойства </a:t>
            </a:r>
            <a:r>
              <a:rPr lang="en-US" sz="2400" dirty="0"/>
              <a:t>b-</a:t>
            </a:r>
            <a:r>
              <a:rPr lang="ru-RU" sz="2400" dirty="0" err="1"/>
              <a:t>ичных</a:t>
            </a:r>
            <a:r>
              <a:rPr lang="ru-RU" sz="2400" dirty="0"/>
              <a:t> позиционных систем счисления (</a:t>
            </a:r>
            <a:r>
              <a:rPr lang="en-US" sz="2400" dirty="0"/>
              <a:t>b-</a:t>
            </a:r>
            <a:r>
              <a:rPr lang="ru-RU" sz="2400" dirty="0"/>
              <a:t>с.с.) определяются параметром </a:t>
            </a:r>
            <a:r>
              <a:rPr lang="en-US" sz="2400" dirty="0"/>
              <a:t>b -  </a:t>
            </a:r>
            <a:r>
              <a:rPr lang="ru-RU" sz="2400" dirty="0"/>
              <a:t>основанием с.с., которое определяет количество цифр, используемых для записи числа: </a:t>
            </a:r>
          </a:p>
          <a:p>
            <a:r>
              <a:rPr lang="ru-RU" sz="2400" dirty="0"/>
              <a:t>от 0 до </a:t>
            </a:r>
            <a:r>
              <a:rPr lang="en-US" sz="2400" dirty="0"/>
              <a:t>b – 1</a:t>
            </a:r>
            <a:r>
              <a:rPr lang="ru-RU" sz="2400" dirty="0"/>
              <a:t>, если </a:t>
            </a:r>
            <a:r>
              <a:rPr lang="en-US" sz="2400" dirty="0"/>
              <a:t>b </a:t>
            </a:r>
            <a:r>
              <a:rPr lang="en-US" sz="2400" dirty="0">
                <a:sym typeface="Symbol"/>
              </a:rPr>
              <a:t> 10.</a:t>
            </a:r>
          </a:p>
          <a:p>
            <a:r>
              <a:rPr lang="ru-RU" sz="2400" dirty="0">
                <a:sym typeface="Symbol"/>
              </a:rPr>
              <a:t>Если </a:t>
            </a:r>
            <a:r>
              <a:rPr lang="en-US" sz="2400" dirty="0">
                <a:sym typeface="Symbol"/>
              </a:rPr>
              <a:t>b &gt; 10</a:t>
            </a:r>
            <a:r>
              <a:rPr lang="ru-RU" sz="2400" dirty="0">
                <a:sym typeface="Symbol"/>
              </a:rPr>
              <a:t>, то используются буквы:</a:t>
            </a:r>
          </a:p>
          <a:p>
            <a:pPr lvl="2"/>
            <a:r>
              <a:rPr lang="ru-RU" sz="2400" dirty="0">
                <a:sym typeface="Symbol"/>
              </a:rPr>
              <a:t>10 – </a:t>
            </a:r>
            <a:r>
              <a:rPr lang="en-US" sz="2400" dirty="0">
                <a:sym typeface="Symbol"/>
              </a:rPr>
              <a:t>A</a:t>
            </a:r>
          </a:p>
          <a:p>
            <a:pPr lvl="2"/>
            <a:r>
              <a:rPr lang="en-US" sz="2400" dirty="0">
                <a:sym typeface="Symbol"/>
              </a:rPr>
              <a:t>11 – B</a:t>
            </a:r>
          </a:p>
          <a:p>
            <a:pPr lvl="2"/>
            <a:r>
              <a:rPr lang="en-US" sz="2400" dirty="0">
                <a:sym typeface="Symbol"/>
              </a:rPr>
              <a:t>12 – C</a:t>
            </a:r>
          </a:p>
          <a:p>
            <a:pPr lvl="2"/>
            <a:r>
              <a:rPr lang="en-US" sz="2400" dirty="0">
                <a:sym typeface="Symbol"/>
              </a:rPr>
              <a:t>13 – D</a:t>
            </a:r>
          </a:p>
          <a:p>
            <a:pPr lvl="2"/>
            <a:r>
              <a:rPr lang="en-US" sz="2400" dirty="0">
                <a:sym typeface="Symbol"/>
              </a:rPr>
              <a:t>14 – E</a:t>
            </a:r>
          </a:p>
          <a:p>
            <a:pPr lvl="2"/>
            <a:r>
              <a:rPr lang="en-US" sz="2400" dirty="0">
                <a:sym typeface="Symbol"/>
              </a:rPr>
              <a:t>15 – F</a:t>
            </a:r>
          </a:p>
          <a:p>
            <a:endParaRPr lang="ru-RU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28" y="214290"/>
            <a:ext cx="749808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Запись целого числа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14414" y="1714488"/>
            <a:ext cx="7929586" cy="453391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&lt;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b,</a:t>
            </a:r>
            <a:endParaRPr lang="ru-RU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– </a:t>
            </a:r>
            <a:r>
              <a:rPr lang="ru-RU" dirty="0">
                <a:latin typeface="Times New Roman" pitchFamily="18" charset="0"/>
                <a:cs typeface="Times New Roman" pitchFamily="18" charset="0"/>
                <a:sym typeface="Symbol"/>
              </a:rPr>
              <a:t>индекс позиции (разряда), в которой расположена цифра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ru-RU" i="1" dirty="0">
                <a:latin typeface="Times New Roman" pitchFamily="18" charset="0"/>
                <a:cs typeface="Times New Roman" pitchFamily="18" charset="0"/>
                <a:sym typeface="Symbol"/>
              </a:rPr>
              <a:t> . </a:t>
            </a:r>
          </a:p>
          <a:p>
            <a:pPr>
              <a:buNone/>
            </a:pPr>
            <a:endParaRPr lang="ru-RU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  <a:sym typeface="Symbol"/>
              </a:rPr>
              <a:t>Запись числа называется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k-</a:t>
            </a:r>
            <a:r>
              <a:rPr lang="ru-RU" dirty="0" err="1">
                <a:latin typeface="Times New Roman" pitchFamily="18" charset="0"/>
                <a:cs typeface="Times New Roman" pitchFamily="18" charset="0"/>
                <a:sym typeface="Symbol"/>
              </a:rPr>
              <a:t>значной</a:t>
            </a:r>
            <a:r>
              <a:rPr lang="ru-RU" dirty="0">
                <a:latin typeface="Times New Roman" pitchFamily="18" charset="0"/>
                <a:cs typeface="Times New Roman" pitchFamily="18" charset="0"/>
                <a:sym typeface="Symbol"/>
              </a:rPr>
              <a:t>, если индекс разряда первой значащей цифры числа равен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k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– 1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ru-RU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ru-RU" b="1" dirty="0">
                <a:latin typeface="Arial" pitchFamily="34" charset="0"/>
                <a:cs typeface="Arial" pitchFamily="34" charset="0"/>
                <a:sym typeface="Symbol"/>
              </a:rPr>
              <a:t>Примеры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10011001</a:t>
            </a:r>
            <a:r>
              <a:rPr lang="ru-RU" b="1" baseline="-25000" dirty="0">
                <a:latin typeface="Courier New" pitchFamily="49" charset="0"/>
                <a:cs typeface="Courier New" pitchFamily="49" charset="0"/>
              </a:rPr>
              <a:t>(2)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248933, 7DAB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(16)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1234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(5)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неправильная запись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1500166" y="928670"/>
            <a:ext cx="7072362" cy="662899"/>
            <a:chOff x="1500166" y="928670"/>
            <a:chExt cx="7072362" cy="662899"/>
          </a:xfrm>
        </p:grpSpPr>
        <p:graphicFrame>
          <p:nvGraphicFramePr>
            <p:cNvPr id="51202" name="Object 2"/>
            <p:cNvGraphicFramePr>
              <a:graphicFrameLocks noChangeAspect="1"/>
            </p:cNvGraphicFramePr>
            <p:nvPr/>
          </p:nvGraphicFramePr>
          <p:xfrm>
            <a:off x="2143108" y="928670"/>
            <a:ext cx="5643602" cy="662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6" name="Equation" r:id="rId3" imgW="1307880" imgH="241200" progId="">
                    <p:embed/>
                  </p:oleObj>
                </mc:Choice>
                <mc:Fallback>
                  <p:oleObj name="Equation" r:id="rId3" imgW="1307880" imgH="24120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108" y="928670"/>
                          <a:ext cx="5643602" cy="6628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3" name="Object 3"/>
            <p:cNvGraphicFramePr>
              <a:graphicFrameLocks noChangeAspect="1"/>
            </p:cNvGraphicFramePr>
            <p:nvPr/>
          </p:nvGraphicFramePr>
          <p:xfrm>
            <a:off x="8072462" y="1000108"/>
            <a:ext cx="500066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7" name="Equation" r:id="rId5" imgW="203040" imgH="203040" progId="">
                    <p:embed/>
                  </p:oleObj>
                </mc:Choice>
                <mc:Fallback>
                  <p:oleObj name="Equation" r:id="rId5" imgW="203040" imgH="20304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2462" y="1000108"/>
                          <a:ext cx="500066" cy="5000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500166" y="1071546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 =</a:t>
              </a:r>
              <a:endParaRPr lang="ru-RU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214290"/>
            <a:ext cx="7498080" cy="654350"/>
          </a:xfrm>
        </p:spPr>
        <p:txBody>
          <a:bodyPr>
            <a:normAutofit/>
          </a:bodyPr>
          <a:lstStyle/>
          <a:p>
            <a:r>
              <a:rPr lang="ru-RU" sz="2600" dirty="0"/>
              <a:t>Соотношение записи целого числа со значением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71604" y="1643050"/>
            <a:ext cx="3929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/>
              <a:t> </a:t>
            </a:r>
            <a:r>
              <a:rPr lang="ru-RU" sz="2400" dirty="0"/>
              <a:t>     </a:t>
            </a:r>
            <a:r>
              <a:rPr lang="en-US" sz="2400" dirty="0"/>
              <a:t>– </a:t>
            </a:r>
            <a:r>
              <a:rPr lang="ru-RU" sz="2400" dirty="0"/>
              <a:t>запись числа.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N(S)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/>
              <a:t>–  </a:t>
            </a:r>
            <a:r>
              <a:rPr lang="ru-RU" sz="2400" dirty="0"/>
              <a:t>его значение.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143108" y="928670"/>
          <a:ext cx="5643602" cy="662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Equation" r:id="rId3" imgW="1307880" imgH="241200" progId="">
                  <p:embed/>
                </p:oleObj>
              </mc:Choice>
              <mc:Fallback>
                <p:oleObj name="Equation" r:id="rId3" imgW="1307880" imgH="2412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928670"/>
                        <a:ext cx="5643602" cy="6628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0166" y="1000108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 =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100" y="3643314"/>
            <a:ext cx="76438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/>
              <a:t> – </a:t>
            </a:r>
            <a:r>
              <a:rPr lang="ru-RU" sz="2400" dirty="0"/>
              <a:t>явно указывают веса разрядов, определяющих вклад каждой цифры в значение числа, </a:t>
            </a:r>
          </a:p>
          <a:p>
            <a:endParaRPr lang="en-US" sz="2400" i="1" dirty="0"/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dirty="0"/>
              <a:t> называется единицей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/>
              <a:t>-</a:t>
            </a:r>
            <a:r>
              <a:rPr lang="ru-RU" sz="2400" dirty="0"/>
              <a:t>го разряда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/>
              <a:t>-</a:t>
            </a:r>
            <a:r>
              <a:rPr lang="ru-RU" sz="2400" dirty="0" err="1"/>
              <a:t>ичного</a:t>
            </a:r>
            <a:r>
              <a:rPr lang="ru-RU" sz="2400" dirty="0"/>
              <a:t> числа.</a:t>
            </a:r>
            <a:endParaRPr lang="en-US" sz="2400" dirty="0"/>
          </a:p>
          <a:p>
            <a:endParaRPr lang="en-US" sz="2400" dirty="0"/>
          </a:p>
          <a:p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/>
              <a:t> </a:t>
            </a:r>
            <a:r>
              <a:rPr lang="en-US" sz="2400" dirty="0"/>
              <a:t>– </a:t>
            </a:r>
            <a:r>
              <a:rPr lang="ru-RU" sz="2400" dirty="0"/>
              <a:t>количество полных единиц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/>
              <a:t>-</a:t>
            </a:r>
            <a:r>
              <a:rPr lang="ru-RU" sz="2400" dirty="0"/>
              <a:t>го разряда, которое останется после вычета всевозможного числа единиц старших разрядов.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1071538" y="2714620"/>
          <a:ext cx="6934069" cy="92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Формула" r:id="rId5" imgW="3200400" imgH="431800" progId="Equation.3">
                  <p:embed/>
                </p:oleObj>
              </mc:Choice>
              <mc:Fallback>
                <p:oleObj name="Формула" r:id="rId5" imgW="3200400" imgH="431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2714620"/>
                        <a:ext cx="6934069" cy="928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143900" y="2928934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1" grpId="0" autoUpdateAnimBg="0"/>
      <p:bldP spid="13" grpId="0" autoUpdateAnimBg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7933588" cy="368280"/>
          </a:xfrm>
        </p:spPr>
        <p:txBody>
          <a:bodyPr>
            <a:noAutofit/>
          </a:bodyPr>
          <a:lstStyle/>
          <a:p>
            <a:r>
              <a:rPr lang="ru-RU" sz="2800" dirty="0"/>
              <a:t>Соотношение записи целого числа со значением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4643446"/>
            <a:ext cx="7862150" cy="100013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Значение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равно количеству полных единиц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го разряда в числе.</a:t>
            </a:r>
            <a:endParaRPr lang="ru-RU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1142975" y="1785926"/>
            <a:ext cx="7695627" cy="571504"/>
            <a:chOff x="1142975" y="1785926"/>
            <a:chExt cx="7695627" cy="571504"/>
          </a:xfrm>
        </p:grpSpPr>
        <p:graphicFrame>
          <p:nvGraphicFramePr>
            <p:cNvPr id="91140" name="Object 4"/>
            <p:cNvGraphicFramePr>
              <a:graphicFrameLocks noChangeAspect="1"/>
            </p:cNvGraphicFramePr>
            <p:nvPr/>
          </p:nvGraphicFramePr>
          <p:xfrm>
            <a:off x="8429652" y="1857364"/>
            <a:ext cx="408950" cy="408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57" name="Equation" r:id="rId3" imgW="215640" imgH="203040" progId="">
                    <p:embed/>
                  </p:oleObj>
                </mc:Choice>
                <mc:Fallback>
                  <p:oleObj name="Equation" r:id="rId3" imgW="215640" imgH="20304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9652" y="1857364"/>
                          <a:ext cx="408950" cy="408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1" name="Object 5"/>
            <p:cNvGraphicFramePr>
              <a:graphicFrameLocks noChangeAspect="1"/>
            </p:cNvGraphicFramePr>
            <p:nvPr/>
          </p:nvGraphicFramePr>
          <p:xfrm>
            <a:off x="1142975" y="1785926"/>
            <a:ext cx="6858049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58" name="Equation" r:id="rId5" imgW="2908080" imgH="228600" progId="">
                    <p:embed/>
                  </p:oleObj>
                </mc:Choice>
                <mc:Fallback>
                  <p:oleObj name="Equation" r:id="rId5" imgW="2908080" imgH="22860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975" y="1785926"/>
                          <a:ext cx="6858049" cy="571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Группа 12"/>
          <p:cNvGrpSpPr/>
          <p:nvPr/>
        </p:nvGrpSpPr>
        <p:grpSpPr>
          <a:xfrm>
            <a:off x="1571604" y="2571744"/>
            <a:ext cx="6357982" cy="1785948"/>
            <a:chOff x="1214414" y="2714623"/>
            <a:chExt cx="5072062" cy="1398588"/>
          </a:xfrm>
        </p:grpSpPr>
        <p:graphicFrame>
          <p:nvGraphicFramePr>
            <p:cNvPr id="91142" name="Object 6"/>
            <p:cNvGraphicFramePr>
              <a:graphicFrameLocks noChangeAspect="1"/>
            </p:cNvGraphicFramePr>
            <p:nvPr/>
          </p:nvGraphicFramePr>
          <p:xfrm>
            <a:off x="1214414" y="2714623"/>
            <a:ext cx="10001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59" name="Equation" r:id="rId7" imgW="495000" imgH="228600" progId="">
                    <p:embed/>
                  </p:oleObj>
                </mc:Choice>
                <mc:Fallback>
                  <p:oleObj name="Equation" r:id="rId7" imgW="495000" imgH="22860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2714623"/>
                          <a:ext cx="10001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3" name="Object 7"/>
            <p:cNvGraphicFramePr>
              <a:graphicFrameLocks noChangeAspect="1"/>
            </p:cNvGraphicFramePr>
            <p:nvPr/>
          </p:nvGraphicFramePr>
          <p:xfrm>
            <a:off x="1214414" y="3143248"/>
            <a:ext cx="3000375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60" name="Equation" r:id="rId9" imgW="1269720" imgH="228600" progId="">
                    <p:embed/>
                  </p:oleObj>
                </mc:Choice>
                <mc:Fallback>
                  <p:oleObj name="Equation" r:id="rId9" imgW="1269720" imgH="228600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3143248"/>
                          <a:ext cx="3000375" cy="500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4" name="Object 8"/>
            <p:cNvGraphicFramePr>
              <a:graphicFrameLocks noChangeAspect="1"/>
            </p:cNvGraphicFramePr>
            <p:nvPr/>
          </p:nvGraphicFramePr>
          <p:xfrm>
            <a:off x="1214414" y="3643311"/>
            <a:ext cx="1357312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61" name="Equation" r:id="rId11" imgW="660240" imgH="228600" progId="">
                    <p:embed/>
                  </p:oleObj>
                </mc:Choice>
                <mc:Fallback>
                  <p:oleObj name="Equation" r:id="rId11" imgW="660240" imgH="228600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3643311"/>
                          <a:ext cx="1357312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5" name="Object 9"/>
            <p:cNvGraphicFramePr>
              <a:graphicFrameLocks noChangeAspect="1"/>
            </p:cNvGraphicFramePr>
            <p:nvPr/>
          </p:nvGraphicFramePr>
          <p:xfrm>
            <a:off x="4357664" y="3214686"/>
            <a:ext cx="1214437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62" name="Equation" r:id="rId13" imgW="533160" imgH="203040" progId="">
                    <p:embed/>
                  </p:oleObj>
                </mc:Choice>
                <mc:Fallback>
                  <p:oleObj name="Equation" r:id="rId13" imgW="533160" imgH="203040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664" y="3214686"/>
                          <a:ext cx="1214437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6" name="Object 10"/>
            <p:cNvGraphicFramePr>
              <a:graphicFrameLocks noChangeAspect="1"/>
            </p:cNvGraphicFramePr>
            <p:nvPr/>
          </p:nvGraphicFramePr>
          <p:xfrm>
            <a:off x="5857851" y="3214686"/>
            <a:ext cx="42862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63" name="Equation" r:id="rId15" imgW="228600" imgH="203040" progId="">
                    <p:embed/>
                  </p:oleObj>
                </mc:Choice>
                <mc:Fallback>
                  <p:oleObj name="Equation" r:id="rId15" imgW="228600" imgH="203040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51" y="3214686"/>
                          <a:ext cx="428625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1148" name="Object 12"/>
          <p:cNvGraphicFramePr>
            <a:graphicFrameLocks noChangeAspect="1"/>
          </p:cNvGraphicFramePr>
          <p:nvPr/>
        </p:nvGraphicFramePr>
        <p:xfrm>
          <a:off x="1214414" y="857232"/>
          <a:ext cx="69342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4" name="Формула" r:id="rId17" imgW="3200400" imgH="431800" progId="Equation.3">
                  <p:embed/>
                </p:oleObj>
              </mc:Choice>
              <mc:Fallback>
                <p:oleObj name="Формула" r:id="rId17" imgW="3200400" imgH="431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857232"/>
                        <a:ext cx="6934200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215338" y="1071546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(2)</a:t>
            </a:r>
          </a:p>
        </p:txBody>
      </p:sp>
      <p:sp>
        <p:nvSpPr>
          <p:cNvPr id="23" name="Левая фигурная скобка 22"/>
          <p:cNvSpPr/>
          <p:nvPr/>
        </p:nvSpPr>
        <p:spPr>
          <a:xfrm>
            <a:off x="1142976" y="2643182"/>
            <a:ext cx="357190" cy="1571636"/>
          </a:xfrm>
          <a:prstGeom prst="leftBrace">
            <a:avLst>
              <a:gd name="adj1" fmla="val 23146"/>
              <a:gd name="adj2" fmla="val 48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1447800"/>
            <a:ext cx="8143900" cy="4800600"/>
          </a:xfrm>
        </p:spPr>
        <p:txBody>
          <a:bodyPr/>
          <a:lstStyle/>
          <a:p>
            <a:pPr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(10011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(2)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)= 1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2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  <a:sym typeface="Symbol"/>
              </a:rPr>
              <a:t>4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+02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  <a:sym typeface="Symbol"/>
              </a:rPr>
              <a:t>3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+02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  <a:sym typeface="Symbol"/>
              </a:rPr>
              <a:t>2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+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2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  <a:sym typeface="Symbol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+12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  <a:sym typeface="Symbol"/>
              </a:rPr>
              <a:t>0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=19</a:t>
            </a:r>
            <a:endParaRPr lang="en-US" b="1" baseline="30000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(10011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(2)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)=(((1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2+0)2+0)2+1)2+1=19</a:t>
            </a:r>
            <a:endParaRPr lang="ru-RU" sz="2800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>
              <a:buNone/>
            </a:pPr>
            <a:endParaRPr lang="ru-RU" sz="2800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0A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(16)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= 3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16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  <a:sym typeface="Symbol"/>
              </a:rPr>
              <a:t>2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+016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  <a:sym typeface="Symbol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+1016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  <a:sym typeface="Symbol"/>
              </a:rPr>
              <a:t>0 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= 778</a:t>
            </a:r>
            <a:endParaRPr lang="en-US" sz="2800" b="1" baseline="30000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0A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(16)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=(3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16+0)16+10 = 778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0A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(11)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ru-RU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2800" b="1" baseline="30000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Symbol"/>
            </a:endParaRPr>
          </a:p>
          <a:p>
            <a:pPr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0A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(11)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ru-RU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373</a:t>
            </a:r>
            <a:endParaRPr lang="en-US" sz="2800" b="1" baseline="30000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Symbol"/>
            </a:endParaRPr>
          </a:p>
          <a:p>
            <a:pPr>
              <a:buNone/>
            </a:pP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11156"/>
          </a:xfrm>
        </p:spPr>
        <p:txBody>
          <a:bodyPr>
            <a:normAutofit fontScale="90000"/>
          </a:bodyPr>
          <a:lstStyle/>
          <a:p>
            <a:r>
              <a:rPr lang="ru-RU" dirty="0"/>
              <a:t>Теорема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57290" y="857232"/>
            <a:ext cx="7576398" cy="4143404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Любое число однозначно представимо в виде цифр заданной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-с.с.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Доказательство (от противного).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2204</TotalTime>
  <Words>797</Words>
  <Application>Microsoft Office PowerPoint</Application>
  <PresentationFormat>Экран (4:3)</PresentationFormat>
  <Paragraphs>138</Paragraphs>
  <Slides>15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7" baseType="lpstr">
      <vt:lpstr>Arial</vt:lpstr>
      <vt:lpstr>Corbel</vt:lpstr>
      <vt:lpstr>Courier New</vt:lpstr>
      <vt:lpstr>Gill Sans MT</vt:lpstr>
      <vt:lpstr>Symbol</vt:lpstr>
      <vt:lpstr>Times New Roman</vt:lpstr>
      <vt:lpstr>Verdana</vt:lpstr>
      <vt:lpstr>Wingdings</vt:lpstr>
      <vt:lpstr>Wingdings 2</vt:lpstr>
      <vt:lpstr>Солнцестояние</vt:lpstr>
      <vt:lpstr>Equation</vt:lpstr>
      <vt:lpstr>Формула</vt:lpstr>
      <vt:lpstr>Системы счисления </vt:lpstr>
      <vt:lpstr>Значение и обозначение числа</vt:lpstr>
      <vt:lpstr>Система счисления (с.с.) - </vt:lpstr>
      <vt:lpstr>Представление целых чисел в  позиционных системах счисления с произвольным основанием</vt:lpstr>
      <vt:lpstr>Запись целого числа</vt:lpstr>
      <vt:lpstr>Соотношение записи целого числа со значением</vt:lpstr>
      <vt:lpstr>Соотношение записи целого числа со значением</vt:lpstr>
      <vt:lpstr>Примеры</vt:lpstr>
      <vt:lpstr>Теорема 1</vt:lpstr>
      <vt:lpstr>Алгоритм А1:  (перевод b-ичного числа в 10-с.с.) </vt:lpstr>
      <vt:lpstr>    Схема Горнера  Алгоритм А2:    (перевод b-ичного числа в 10-с.с)   </vt:lpstr>
      <vt:lpstr>Алгоритм A3:  (перевод числа из 10-с.с. в b-с.с) </vt:lpstr>
      <vt:lpstr>Пример: перевод из 10-с.с. в 2-с.с.</vt:lpstr>
      <vt:lpstr>Перевод числа из b1-с.с. в b2-с.с.</vt:lpstr>
      <vt:lpstr>Задания:</vt:lpstr>
    </vt:vector>
  </TitlesOfParts>
  <Company>IIS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 </dc:title>
  <dc:creator>Lena</dc:creator>
  <cp:lastModifiedBy>Татьяна Нестеренко</cp:lastModifiedBy>
  <cp:revision>176</cp:revision>
  <dcterms:created xsi:type="dcterms:W3CDTF">2006-06-15T11:25:02Z</dcterms:created>
  <dcterms:modified xsi:type="dcterms:W3CDTF">2018-09-13T04:26:33Z</dcterms:modified>
</cp:coreProperties>
</file>