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2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4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66"/>
    <a:srgbClr val="006600"/>
    <a:srgbClr val="0080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81" autoAdjust="0"/>
    <p:restoredTop sz="92000" autoAdjust="0"/>
  </p:normalViewPr>
  <p:slideViewPr>
    <p:cSldViewPr>
      <p:cViewPr>
        <p:scale>
          <a:sx n="80" d="100"/>
          <a:sy n="80" d="100"/>
        </p:scale>
        <p:origin x="-1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134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B7FB2C-F93B-407F-8128-4B50B4C2BB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5348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A84D86-D63F-4870-93DA-3503D8B9DD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7542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73C81-4EE4-4635-8F08-30D22737CE81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FF24B-A373-4870-B0AD-75DEB0D945BF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D86-D63F-4870-93DA-3503D8B9DD9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48BD37-06E0-490E-A8BE-8A6D26E2DE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6DB91A-877C-4A98-A1B9-CE12040EF9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0E6A9-3C02-415C-8615-949A773335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68795-AFF9-42E7-8DD3-FAF6805ECB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028F12-6CA3-4B14-B056-6081C30005E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5009AD-B3E6-4BBC-A47B-A05D29A3EF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E1810A-4868-4519-8212-4C8310F211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CFC4B7-8170-4B5A-9896-623ACCFD74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5C67D-1613-4E3F-B18C-AC6D8E82777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6D9BAC-3DDB-4F54-8161-E032937EC1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98DEBC-1EE8-4172-94BA-B1331CDB94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04C0D0C-19C1-453B-99EF-937EC21E7E5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err="1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ортировка</a:t>
            </a:r>
            <a:r>
              <a:rPr lang="ru-RU" sz="40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файлов</a:t>
            </a:r>
            <a:endParaRPr lang="ru-RU" sz="4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Лекция 8</a:t>
            </a:r>
            <a:endParaRPr lang="ru-RU" sz="18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499350" cy="908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smtClean="0">
                <a:effectLst/>
              </a:rPr>
              <a:t>Функция </a:t>
            </a:r>
            <a:r>
              <a:rPr lang="en-US" sz="3200" smtClean="0">
                <a:effectLst/>
                <a:latin typeface="Corbel" pitchFamily="34" charset="0"/>
              </a:rPr>
              <a:t>fflush()</a:t>
            </a:r>
            <a:endParaRPr lang="ru-RU" sz="3200" smtClean="0">
              <a:effectLst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xfrm>
            <a:off x="827088" y="981075"/>
            <a:ext cx="7921625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Если заданный файл открыт для вывода, то содержимое буфера, записывается в него. Если файл открыт для ввода, то 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fflush</a:t>
            </a:r>
            <a:r>
              <a:rPr lang="ru-RU" sz="2400" dirty="0" smtClean="0">
                <a:latin typeface="Times New Roman" pitchFamily="18" charset="0"/>
              </a:rPr>
              <a:t> очищает содержимое буфера. После вызова функции файл остается открытым.</a:t>
            </a: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flush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(FILE *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fp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r>
              <a:rPr lang="ru-RU" sz="2400" dirty="0" smtClean="0">
                <a:latin typeface="Times New Roman" pitchFamily="18" charset="0"/>
              </a:rPr>
              <a:t> </a:t>
            </a:r>
            <a:endParaRPr lang="ru-RU" sz="24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latin typeface="Times New Roman" pitchFamily="18" charset="0"/>
              </a:rPr>
              <a:t>fflush</a:t>
            </a:r>
            <a:r>
              <a:rPr lang="ru-RU" sz="2400" dirty="0" smtClean="0">
                <a:latin typeface="Times New Roman" pitchFamily="18" charset="0"/>
              </a:rPr>
              <a:t> возвращает 0, если буфер успешно обновлен. Это же значение возвращается, когда файл открыт только для чтения. В случае возникновения ошибки возвращается значение EOF (</a:t>
            </a:r>
            <a:r>
              <a:rPr lang="ru-RU" sz="2400" dirty="0" smtClean="0">
                <a:latin typeface="Times New Roman" pitchFamily="18" charset="0"/>
                <a:sym typeface="Symbol"/>
              </a:rPr>
              <a:t></a:t>
            </a:r>
            <a:r>
              <a:rPr lang="ru-RU" sz="2400" dirty="0" smtClean="0">
                <a:latin typeface="Times New Roman" pitchFamily="18" charset="0"/>
              </a:rPr>
              <a:t>1).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Буферы автоматически обновляются, когда они полны, когда файл закрывается или произошло нормальное окончание работы программы без закрытия 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smtClean="0">
                <a:effectLst/>
              </a:rPr>
              <a:t>Функция </a:t>
            </a:r>
            <a:r>
              <a:rPr lang="en-US" sz="3200" smtClean="0">
                <a:effectLst/>
                <a:latin typeface="Corbel" pitchFamily="34" charset="0"/>
              </a:rPr>
              <a:t>fflush()</a:t>
            </a:r>
            <a:endParaRPr lang="ru-RU" sz="3200" smtClean="0">
              <a:effectLst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>
          <a:xfrm>
            <a:off x="1258888" y="1125538"/>
            <a:ext cx="749935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Например, способ освобождения от нежелательных символов во входном файле: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</a:rPr>
              <a:t>("Введите возраст");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scanf</a:t>
            </a:r>
            <a:r>
              <a:rPr lang="ru-RU" sz="2000" b="1" dirty="0" smtClean="0">
                <a:latin typeface="Courier New" pitchFamily="49" charset="0"/>
              </a:rPr>
              <a:t>("%</a:t>
            </a:r>
            <a:r>
              <a:rPr lang="ru-RU" sz="2000" b="1" dirty="0" err="1" smtClean="0">
                <a:latin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</a:rPr>
              <a:t>", &amp;</a:t>
            </a:r>
            <a:r>
              <a:rPr lang="ru-RU" sz="2000" b="1" dirty="0" err="1" smtClean="0">
                <a:latin typeface="Courier New" pitchFamily="49" charset="0"/>
              </a:rPr>
              <a:t>age</a:t>
            </a:r>
            <a:r>
              <a:rPr lang="ru-RU" sz="2000" b="1" dirty="0" smtClean="0">
                <a:latin typeface="Courier New" pitchFamily="49" charset="0"/>
              </a:rPr>
              <a:t>);    /*получение возраста*/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printf</a:t>
            </a:r>
            <a:r>
              <a:rPr lang="ru-RU" sz="2000" b="1" dirty="0" smtClean="0">
                <a:latin typeface="Courier New" pitchFamily="49" charset="0"/>
              </a:rPr>
              <a:t>("Введите размер обуви:");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fflush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stdin</a:t>
            </a:r>
            <a:r>
              <a:rPr lang="ru-RU" sz="2000" b="1" dirty="0" smtClean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scanf</a:t>
            </a:r>
            <a:r>
              <a:rPr lang="ru-RU" sz="2000" b="1" dirty="0" smtClean="0">
                <a:latin typeface="Courier New" pitchFamily="49" charset="0"/>
              </a:rPr>
              <a:t>("%</a:t>
            </a:r>
            <a:r>
              <a:rPr lang="ru-RU" sz="2000" b="1" dirty="0" err="1" smtClean="0">
                <a:latin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</a:rPr>
              <a:t>", &amp;</a:t>
            </a:r>
            <a:r>
              <a:rPr lang="ru-RU" sz="2000" b="1" dirty="0" err="1" smtClean="0">
                <a:latin typeface="Courier New" pitchFamily="49" charset="0"/>
              </a:rPr>
              <a:t>shoesize</a:t>
            </a:r>
            <a:r>
              <a:rPr lang="ru-RU" sz="2000" b="1" dirty="0" smtClean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2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Отмена буферизации канала </a:t>
            </a:r>
            <a:r>
              <a:rPr lang="ru-RU" sz="2200" dirty="0" err="1" smtClean="0">
                <a:latin typeface="Times New Roman" pitchFamily="18" charset="0"/>
              </a:rPr>
              <a:t>stdout</a:t>
            </a:r>
            <a:r>
              <a:rPr lang="ru-RU" sz="2200" dirty="0" smtClean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err="1" smtClean="0">
                <a:latin typeface="Courier New" pitchFamily="49" charset="0"/>
              </a:rPr>
              <a:t>setbuf</a:t>
            </a:r>
            <a:r>
              <a:rPr lang="ru-RU" sz="2200" b="1" dirty="0" smtClean="0">
                <a:latin typeface="Courier New" pitchFamily="49" charset="0"/>
              </a:rPr>
              <a:t>(</a:t>
            </a:r>
            <a:r>
              <a:rPr lang="ru-RU" sz="2200" b="1" dirty="0" err="1" smtClean="0">
                <a:latin typeface="Courier New" pitchFamily="49" charset="0"/>
              </a:rPr>
              <a:t>stdout</a:t>
            </a:r>
            <a:r>
              <a:rPr lang="ru-RU" sz="2200" b="1" dirty="0" smtClean="0">
                <a:latin typeface="Courier New" pitchFamily="49" charset="0"/>
              </a:rPr>
              <a:t>, NULL);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Канал вывода сообщений об ошибках </a:t>
            </a:r>
            <a:r>
              <a:rPr lang="ru-RU" sz="2200" dirty="0" err="1" smtClean="0">
                <a:latin typeface="Times New Roman" pitchFamily="18" charset="0"/>
              </a:rPr>
              <a:t>stderr</a:t>
            </a:r>
            <a:r>
              <a:rPr lang="ru-RU" sz="2200" dirty="0" smtClean="0">
                <a:latin typeface="Times New Roman" pitchFamily="18" charset="0"/>
              </a:rPr>
              <a:t> не буферизован, поэтому выдаваемые в него сообщения печатаются немедленно.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42988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3200" b="1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1196975"/>
            <a:ext cx="7921625" cy="480060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fprintf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 smtClean="0">
                <a:latin typeface="Times New Roman" pitchFamily="18" charset="0"/>
              </a:rPr>
              <a:t>printf</a:t>
            </a:r>
            <a:r>
              <a:rPr lang="ru-RU" sz="2400" dirty="0" smtClean="0">
                <a:latin typeface="Times New Roman" pitchFamily="18" charset="0"/>
              </a:rPr>
              <a:t>( ), но работает с файлом</a:t>
            </a:r>
            <a:r>
              <a:rPr lang="en-US" sz="2400" dirty="0" smtClean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Возвращаемое значение равно количеству реально выведенных символов. Если при выводе возникла ошибка, возвращается отрицательное число.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Пример: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</a:rPr>
              <a:t>fprintf</a:t>
            </a:r>
            <a:r>
              <a:rPr lang="ru-RU" sz="2400" b="1" dirty="0" smtClean="0">
                <a:latin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</a:rPr>
              <a:t>fp</a:t>
            </a:r>
            <a:r>
              <a:rPr lang="ru-RU" sz="2400" b="1" dirty="0" smtClean="0">
                <a:latin typeface="Courier New" pitchFamily="49" charset="0"/>
              </a:rPr>
              <a:t>, "%</a:t>
            </a:r>
            <a:r>
              <a:rPr lang="ru-RU" sz="2400" b="1" dirty="0" err="1" smtClean="0">
                <a:latin typeface="Courier New" pitchFamily="49" charset="0"/>
              </a:rPr>
              <a:t>х</a:t>
            </a:r>
            <a:r>
              <a:rPr lang="ru-RU" sz="2400" b="1" dirty="0" smtClean="0">
                <a:latin typeface="Courier New" pitchFamily="49" charset="0"/>
              </a:rPr>
              <a:t>", а);</a:t>
            </a:r>
            <a:r>
              <a:rPr lang="ru-RU" sz="2400" b="1" dirty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971550" y="260350"/>
            <a:ext cx="7499350" cy="633413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908050"/>
            <a:ext cx="8101012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fscanf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выполняет те же действия, что и функция </a:t>
            </a:r>
            <a:r>
              <a:rPr lang="ru-RU" sz="2400" dirty="0" err="1" smtClean="0">
                <a:latin typeface="Times New Roman" pitchFamily="18" charset="0"/>
              </a:rPr>
              <a:t>scanf</a:t>
            </a:r>
            <a:r>
              <a:rPr lang="ru-RU" sz="2400" dirty="0" smtClean="0">
                <a:latin typeface="Times New Roman" pitchFamily="18" charset="0"/>
              </a:rPr>
              <a:t>(), но работает с файлом.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 </a:t>
            </a: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,...)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Возвращает количество считанных параметров.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попытке считывания конца файла возвращается значение EOF.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Пример: </a:t>
            </a:r>
          </a:p>
          <a:p>
            <a:pPr>
              <a:lnSpc>
                <a:spcPct val="90000"/>
              </a:lnSpc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", &amp;a);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smtClean="0">
                <a:effectLst/>
              </a:rPr>
              <a:t>Пример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1116013" y="981075"/>
            <a:ext cx="78486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 ) {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fi=fopen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input.txt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"); /* считывание */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,"%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",&amp;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fi=fopen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output.txt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 "a"); /*дополнение*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,"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d.\n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",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return 0;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feof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1187450" y="908050"/>
            <a:ext cx="7499350" cy="540127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feof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определяет конец файла при чтении двоичных данных.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Прототип: 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feof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(FILE *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</a:rPr>
              <a:t>fp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     </a:t>
            </a:r>
            <a:r>
              <a:rPr lang="ru-RU" sz="2400" dirty="0" err="1" smtClean="0"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 smtClean="0">
                <a:latin typeface="Times New Roman" pitchFamily="18" charset="0"/>
              </a:rPr>
              <a:t>fopen</a:t>
            </a:r>
            <a:r>
              <a:rPr lang="ru-RU" sz="2400" dirty="0" smtClean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достижении конца файла возвращается ненулевое значение, в противном случае возвращается 0.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(f))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(f, “%d”, &amp;x);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Если в конце последовательности стоит пробел, то конец файла еще не достигнут, но очередное число прочитать невозможно.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116013" y="0"/>
            <a:ext cx="7499350" cy="9937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3200" b="1" dirty="0" smtClean="0"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 smtClean="0"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981075"/>
            <a:ext cx="7993063" cy="525621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записывает символ в файл.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    </a:t>
            </a:r>
            <a:r>
              <a:rPr lang="ru-RU" sz="2400" dirty="0" err="1" smtClean="0"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 smtClean="0">
                <a:latin typeface="Times New Roman" pitchFamily="18" charset="0"/>
              </a:rPr>
              <a:t>fopen</a:t>
            </a:r>
            <a:r>
              <a:rPr lang="ru-RU" sz="2400" dirty="0" smtClean="0">
                <a:latin typeface="Times New Roman" pitchFamily="18" charset="0"/>
              </a:rPr>
              <a:t>(),  с - символ.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успешном завершении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400" dirty="0" smtClean="0">
                <a:latin typeface="Times New Roman" pitchFamily="18" charset="0"/>
              </a:rPr>
              <a:t>возвращает записанный символ, в противном случае возвращается константа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400" dirty="0" smtClean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ch</a:t>
            </a:r>
            <a:r>
              <a:rPr lang="ru-RU" sz="2000" b="1" dirty="0" smtClean="0">
                <a:latin typeface="Courier New" pitchFamily="49" charset="0"/>
              </a:rPr>
              <a:t>; ....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f</a:t>
            </a:r>
            <a:r>
              <a:rPr lang="ru-RU" sz="2000" b="1" dirty="0" err="1" smtClean="0">
                <a:latin typeface="Courier New" pitchFamily="49" charset="0"/>
              </a:rPr>
              <a:t>putc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ch</a:t>
            </a:r>
            <a:r>
              <a:rPr lang="ru-RU" sz="2000" b="1" dirty="0" smtClean="0">
                <a:latin typeface="Courier New" pitchFamily="49" charset="0"/>
              </a:rPr>
              <a:t>,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fo</a:t>
            </a:r>
            <a:r>
              <a:rPr lang="ru-RU" sz="2000" b="1" dirty="0" smtClean="0">
                <a:latin typeface="Courier New" pitchFamily="49" charset="0"/>
              </a:rPr>
              <a:t>);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 bwMode="auto">
          <a:xfrm>
            <a:off x="1116013" y="188913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 smtClean="0">
                <a:effectLst/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sz="3200" b="1" dirty="0" smtClean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>
          <a:xfrm>
            <a:off x="1006475" y="836613"/>
            <a:ext cx="8137525" cy="52562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>
              <a:buFont typeface="Wingdings 2" pitchFamily="18" charset="2"/>
              <a:buNone/>
            </a:pP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    </a:t>
            </a:r>
            <a:r>
              <a:rPr lang="ru-RU" sz="2400" dirty="0" err="1" smtClean="0"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400" dirty="0" err="1" smtClean="0">
                <a:latin typeface="Times New Roman" pitchFamily="18" charset="0"/>
              </a:rPr>
              <a:t>fopen</a:t>
            </a:r>
            <a:r>
              <a:rPr lang="ru-RU" sz="2400" dirty="0" smtClean="0">
                <a:latin typeface="Times New Roman" pitchFamily="18" charset="0"/>
              </a:rPr>
              <a:t>( ).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Эта функция возвращает прочитанный из файла символ.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Соответствующее значение имеет тип </a:t>
            </a:r>
            <a:r>
              <a:rPr lang="ru-RU" sz="2400" dirty="0" err="1" smtClean="0">
                <a:latin typeface="Times New Roman" pitchFamily="18" charset="0"/>
              </a:rPr>
              <a:t>int</a:t>
            </a:r>
            <a:r>
              <a:rPr lang="ru-RU" sz="2400" dirty="0" smtClean="0">
                <a:latin typeface="Times New Roman" pitchFamily="18" charset="0"/>
              </a:rPr>
              <a:t>, но старший байт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равен нулю. 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Если достигнут конец файла, то </a:t>
            </a:r>
            <a:r>
              <a:rPr lang="en-US" sz="2400" dirty="0" smtClean="0">
                <a:latin typeface="Times New Roman" pitchFamily="18" charset="0"/>
              </a:rPr>
              <a:t>f</a:t>
            </a:r>
            <a:r>
              <a:rPr lang="ru-RU" sz="2400" dirty="0" err="1" smtClean="0">
                <a:latin typeface="Times New Roman" pitchFamily="18" charset="0"/>
              </a:rPr>
              <a:t>getc</a:t>
            </a:r>
            <a:r>
              <a:rPr lang="ru-RU" sz="2400" dirty="0" smtClean="0">
                <a:latin typeface="Times New Roman" pitchFamily="18" charset="0"/>
              </a:rPr>
              <a:t>( ) возвращает значение 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ЕОF</a:t>
            </a:r>
            <a:r>
              <a:rPr lang="ru-RU" sz="2400" dirty="0" smtClean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ch</a:t>
            </a:r>
            <a:r>
              <a:rPr lang="ru-RU" sz="2000" b="1" dirty="0" smtClean="0">
                <a:latin typeface="Courier New" pitchFamily="49" charset="0"/>
              </a:rPr>
              <a:t>;</a:t>
            </a:r>
            <a:r>
              <a:rPr lang="en-US" sz="2000" b="1" dirty="0" smtClean="0">
                <a:latin typeface="Courier New" pitchFamily="49" charset="0"/>
              </a:rPr>
              <a:t> ...</a:t>
            </a:r>
          </a:p>
          <a:p>
            <a:pPr>
              <a:buFont typeface="Wingdings 2" pitchFamily="18" charset="2"/>
              <a:buNone/>
            </a:pPr>
            <a:r>
              <a:rPr lang="ru-RU" sz="2000" b="1" dirty="0" err="1" smtClean="0">
                <a:latin typeface="Courier New" pitchFamily="49" charset="0"/>
              </a:rPr>
              <a:t>ch=</a:t>
            </a:r>
            <a:r>
              <a:rPr lang="en-US" sz="2000" b="1" dirty="0" smtClean="0">
                <a:latin typeface="Courier New" pitchFamily="49" charset="0"/>
              </a:rPr>
              <a:t>f</a:t>
            </a:r>
            <a:r>
              <a:rPr lang="ru-RU" sz="2000" b="1" dirty="0" err="1" smtClean="0">
                <a:latin typeface="Courier New" pitchFamily="49" charset="0"/>
              </a:rPr>
              <a:t>getc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</a:rPr>
              <a:t>f</a:t>
            </a:r>
            <a:r>
              <a:rPr lang="ru-RU" sz="2000" b="1" dirty="0" err="1" smtClean="0">
                <a:latin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читает символ из файла, на который указывает </a:t>
            </a:r>
            <a:r>
              <a:rPr lang="en-US" sz="2400" dirty="0" smtClean="0">
                <a:latin typeface="Times New Roman" pitchFamily="18" charset="0"/>
              </a:rPr>
              <a:t>f</a:t>
            </a:r>
            <a:r>
              <a:rPr lang="ru-RU" sz="2400" dirty="0" err="1" smtClean="0">
                <a:latin typeface="Times New Roman" pitchFamily="18" charset="0"/>
              </a:rPr>
              <a:t>i</a:t>
            </a:r>
            <a:r>
              <a:rPr lang="ru-RU" sz="2800" dirty="0" smtClean="0">
                <a:latin typeface="Times New Roman" pitchFamily="18" charset="0"/>
              </a:rPr>
              <a:t>        </a:t>
            </a:r>
          </a:p>
          <a:p>
            <a:pPr>
              <a:buFont typeface="Wingdings 2" pitchFamily="18" charset="2"/>
              <a:buNone/>
            </a:pPr>
            <a:endParaRPr lang="ru-RU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1042988" y="1052513"/>
            <a:ext cx="7885112" cy="540067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Функция 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</a:rPr>
              <a:t>fputs</a:t>
            </a:r>
            <a:r>
              <a:rPr lang="ru-RU" sz="22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200" dirty="0" smtClean="0">
                <a:latin typeface="Times New Roman" pitchFamily="18" charset="0"/>
              </a:rPr>
              <a:t> записывает строку символов в файл.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Она отличается от функции </a:t>
            </a:r>
            <a:r>
              <a:rPr lang="ru-RU" sz="2200" dirty="0" err="1" smtClean="0">
                <a:latin typeface="Times New Roman" pitchFamily="18" charset="0"/>
              </a:rPr>
              <a:t>puts</a:t>
            </a:r>
            <a:r>
              <a:rPr lang="ru-RU" sz="2200" dirty="0" smtClean="0">
                <a:latin typeface="Times New Roman" pitchFamily="18" charset="0"/>
              </a:rPr>
              <a:t>( ) только тем, что в качестве второго параметра должен быть записан указатель на переменную файлового типа. Символ конца строки (‘</a:t>
            </a:r>
            <a:r>
              <a:rPr lang="en-US" sz="2200" smtClean="0">
                <a:latin typeface="Times New Roman" pitchFamily="18" charset="0"/>
              </a:rPr>
              <a:t>\</a:t>
            </a:r>
            <a:r>
              <a:rPr lang="ru-RU" sz="2200" smtClean="0">
                <a:latin typeface="Times New Roman" pitchFamily="18" charset="0"/>
              </a:rPr>
              <a:t>0</a:t>
            </a:r>
            <a:r>
              <a:rPr lang="ru-RU" sz="2200" dirty="0" smtClean="0">
                <a:latin typeface="Times New Roman" pitchFamily="18" charset="0"/>
              </a:rPr>
              <a:t>') не записывается.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Прототип</a:t>
            </a:r>
            <a:r>
              <a:rPr lang="en-US" sz="2200" dirty="0" smtClean="0">
                <a:latin typeface="Times New Roman" pitchFamily="18" charset="0"/>
              </a:rPr>
              <a:t>:</a:t>
            </a:r>
            <a:r>
              <a:rPr lang="ru-RU" sz="2200" dirty="0" smtClean="0">
                <a:latin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FILE *</a:t>
            </a:r>
            <a:r>
              <a:rPr lang="en-US" sz="22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</a:t>
            </a:r>
            <a:r>
              <a:rPr lang="ru-RU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Например: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b="1" dirty="0" smtClean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l</a:t>
            </a:r>
            <a:r>
              <a:rPr lang="en-US" sz="2000" b="1" i="1" dirty="0" smtClean="0">
                <a:latin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fputs</a:t>
            </a:r>
            <a:r>
              <a:rPr lang="ru-RU" sz="2000" b="1" dirty="0" smtClean="0">
                <a:latin typeface="Courier New" pitchFamily="49" charset="0"/>
              </a:rPr>
              <a:t>("</a:t>
            </a:r>
            <a:r>
              <a:rPr lang="ru-RU" sz="2000" b="1" dirty="0" err="1" smtClean="0">
                <a:latin typeface="Courier New" pitchFamily="49" charset="0"/>
              </a:rPr>
              <a:t>Ехаmple</a:t>
            </a:r>
            <a:r>
              <a:rPr lang="ru-RU" sz="2000" b="1" dirty="0" smtClean="0">
                <a:latin typeface="Courier New" pitchFamily="49" charset="0"/>
              </a:rPr>
              <a:t>", </a:t>
            </a:r>
            <a:r>
              <a:rPr lang="ru-RU" sz="2000" b="1" dirty="0" err="1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o</a:t>
            </a:r>
            <a:r>
              <a:rPr lang="ru-RU" sz="2000" b="1" dirty="0" smtClean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При успешном выполнении функция </a:t>
            </a:r>
            <a:r>
              <a:rPr lang="ru-RU" sz="2200" dirty="0" err="1" smtClean="0">
                <a:latin typeface="Times New Roman" pitchFamily="18" charset="0"/>
              </a:rPr>
              <a:t>fputs</a:t>
            </a:r>
            <a:r>
              <a:rPr lang="ru-RU" sz="2200" dirty="0" smtClean="0">
                <a:latin typeface="Times New Roman" pitchFamily="18" charset="0"/>
              </a:rPr>
              <a:t>() возвращает неотрицательное значение (последний записанный символ), а при неудачном — значение </a:t>
            </a: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EOF</a:t>
            </a:r>
            <a:r>
              <a:rPr lang="ru-RU" sz="2200" dirty="0" smtClean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2200" dirty="0" smtClean="0">
              <a:solidFill>
                <a:srgbClr val="FF0066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В отличие от </a:t>
            </a:r>
            <a:r>
              <a:rPr lang="ru-RU" sz="2200" b="1" dirty="0" err="1" smtClean="0">
                <a:latin typeface="Courier New" pitchFamily="49" charset="0"/>
                <a:cs typeface="Courier New" pitchFamily="49" charset="0"/>
              </a:rPr>
              <a:t>puts</a:t>
            </a:r>
            <a:r>
              <a:rPr lang="ru-RU" sz="2200" dirty="0" smtClean="0">
                <a:latin typeface="Times New Roman" pitchFamily="18" charset="0"/>
              </a:rPr>
              <a:t> функция </a:t>
            </a:r>
            <a:r>
              <a:rPr lang="ru-RU" sz="2200" b="1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ru-RU" sz="2200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200" dirty="0" smtClean="0">
                <a:latin typeface="Times New Roman" pitchFamily="18" charset="0"/>
              </a:rPr>
              <a:t>не добавляет в конец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строки символ перехода на новую строку.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7499350" cy="633412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solidFill>
                  <a:schemeClr val="tx2"/>
                </a:solidFill>
                <a:effectLst/>
                <a:latin typeface="Times New Roman" pitchFamily="18" charset="0"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4294967295"/>
          </p:nvPr>
        </p:nvSpPr>
        <p:spPr>
          <a:xfrm>
            <a:off x="1043608" y="1052512"/>
            <a:ext cx="7714630" cy="49687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fgets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читает строку символов из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Она отличается от функции </a:t>
            </a:r>
            <a:r>
              <a:rPr lang="ru-RU" sz="2400" dirty="0" err="1" smtClean="0">
                <a:latin typeface="Times New Roman" pitchFamily="18" charset="0"/>
              </a:rPr>
              <a:t>gets</a:t>
            </a:r>
            <a:r>
              <a:rPr lang="ru-RU" sz="2400" dirty="0" smtClean="0">
                <a:latin typeface="Times New Roman" pitchFamily="18" charset="0"/>
              </a:rPr>
              <a:t>( ) тем, что имеет три параметра, третий - указатель на переменную файлового типа.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Строка считывается целиком, если ее длина не превышает указанного числа символов, в противном случае функция возвращает только заданное число символов.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Пример: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</a:rPr>
              <a:t>fgets</a:t>
            </a:r>
            <a:r>
              <a:rPr lang="ru-RU" sz="2400" b="1" dirty="0" smtClean="0">
                <a:latin typeface="Courier New" pitchFamily="49" charset="0"/>
              </a:rPr>
              <a:t>(</a:t>
            </a:r>
            <a:r>
              <a:rPr lang="ru-RU" sz="2400" b="1" dirty="0" err="1" smtClean="0">
                <a:latin typeface="Courier New" pitchFamily="49" charset="0"/>
              </a:rPr>
              <a:t>string</a:t>
            </a:r>
            <a:r>
              <a:rPr lang="ru-RU" sz="2400" b="1" dirty="0" smtClean="0">
                <a:latin typeface="Courier New" pitchFamily="49" charset="0"/>
              </a:rPr>
              <a:t>, </a:t>
            </a:r>
            <a:r>
              <a:rPr lang="ru-RU" sz="2400" b="1" dirty="0" err="1" smtClean="0">
                <a:latin typeface="Courier New" pitchFamily="49" charset="0"/>
              </a:rPr>
              <a:t>n</a:t>
            </a:r>
            <a:r>
              <a:rPr lang="ru-RU" sz="2400" b="1" dirty="0" smtClean="0">
                <a:latin typeface="Courier New" pitchFamily="49" charset="0"/>
              </a:rPr>
              <a:t>, </a:t>
            </a:r>
            <a:r>
              <a:rPr lang="ru-RU" sz="2400" b="1" dirty="0" err="1" smtClean="0">
                <a:latin typeface="Courier New" pitchFamily="49" charset="0"/>
              </a:rPr>
              <a:t>f</a:t>
            </a:r>
            <a:r>
              <a:rPr lang="en-US" sz="2400" b="1" dirty="0" err="1" smtClean="0">
                <a:latin typeface="Courier New" pitchFamily="49" charset="0"/>
              </a:rPr>
              <a:t>i</a:t>
            </a:r>
            <a:r>
              <a:rPr lang="ru-RU" sz="2400" b="1" dirty="0" smtClean="0">
                <a:latin typeface="Courier New" pitchFamily="49" charset="0"/>
              </a:rPr>
              <a:t>);</a:t>
            </a:r>
            <a:r>
              <a:rPr lang="ru-RU" sz="20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возвращает указатель на строку </a:t>
            </a:r>
            <a:r>
              <a:rPr lang="ru-RU" sz="2400" dirty="0" err="1" smtClean="0">
                <a:latin typeface="Times New Roman" pitchFamily="18" charset="0"/>
              </a:rPr>
              <a:t>string</a:t>
            </a:r>
            <a:r>
              <a:rPr lang="ru-RU" sz="2400" dirty="0" smtClean="0">
                <a:latin typeface="Times New Roman" pitchFamily="18" charset="0"/>
              </a:rPr>
              <a:t> при успешном завершении и константу NULL в случае ошибки либо достижения конца 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/>
          <a:lstStyle/>
          <a:p>
            <a:r>
              <a:rPr lang="ru-RU" sz="2800" dirty="0" smtClean="0">
                <a:solidFill>
                  <a:srgbClr val="713204"/>
                </a:solidFill>
                <a:latin typeface="Arial" charset="0"/>
              </a:rPr>
              <a:t>Файлы в Си (</a:t>
            </a:r>
            <a:r>
              <a:rPr lang="en-US" sz="2800" dirty="0" smtClean="0">
                <a:solidFill>
                  <a:srgbClr val="713204"/>
                </a:solidFill>
                <a:latin typeface="Arial" charset="0"/>
              </a:rPr>
              <a:t>ANSI)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339680"/>
          </a:xfrm>
        </p:spPr>
        <p:txBody>
          <a:bodyPr>
            <a:normAutofit fontScale="70000" lnSpcReduction="20000"/>
          </a:bodyPr>
          <a:lstStyle/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Файлом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называют способ хранения информации на физическом устройстве.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 ― это понятие, которое применимо ко всему : от файла на диске до терминала.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Файл представляется потоком байт.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языке Си отсутствуют операторы для работы с файлами. Все необходимые действия выполняются с помощью функций, включенных в стандартную библиотеку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Они позволяют работать с различными устройствами, такими, как диски, принтер, коммуникационные каналы и т.д.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 существует два типа файлов: </a:t>
            </a:r>
          </a:p>
          <a:p>
            <a:pPr marL="0" indent="457200">
              <a:lnSpc>
                <a:spcPct val="120000"/>
              </a:lnSpc>
              <a:buNone/>
            </a:pPr>
            <a:r>
              <a:rPr lang="ru-RU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текстовые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двоичные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ru-RU" dirty="0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86200" y="31337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ru-RU" sz="1800" dirty="0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3886200" y="3463925"/>
            <a:ext cx="2571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100" dirty="0"/>
              <a:t> </a:t>
            </a:r>
            <a:endParaRPr lang="ru-RU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7064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smtClean="0">
                <a:effectLst/>
              </a:rPr>
              <a:t>Пример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>
          <a:xfrm>
            <a:off x="827088" y="908050"/>
            <a:ext cx="8066087" cy="5689302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/* Программа считывает файл строка за строкой */</a:t>
            </a:r>
            <a:r>
              <a:rPr lang="ru-RU" sz="2000" dirty="0" smtClean="0"/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include</a:t>
            </a:r>
            <a:r>
              <a:rPr lang="ru-RU" sz="2000" b="1" dirty="0" smtClean="0">
                <a:latin typeface="Courier New" pitchFamily="49" charset="0"/>
              </a:rPr>
              <a:t> &lt;</a:t>
            </a:r>
            <a:r>
              <a:rPr lang="ru-RU" sz="2000" b="1" dirty="0" err="1" smtClean="0">
                <a:latin typeface="Courier New" pitchFamily="49" charset="0"/>
              </a:rPr>
              <a:t>stdio.h</a:t>
            </a:r>
            <a:r>
              <a:rPr lang="ru-RU" sz="2000" b="1" dirty="0" smtClean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</a:rPr>
              <a:t>#</a:t>
            </a:r>
            <a:r>
              <a:rPr lang="ru-RU" sz="2000" b="1" dirty="0" err="1" smtClean="0">
                <a:latin typeface="Courier New" pitchFamily="49" charset="0"/>
              </a:rPr>
              <a:t>define</a:t>
            </a:r>
            <a:r>
              <a:rPr lang="ru-RU" sz="2000" b="1" dirty="0" smtClean="0">
                <a:latin typeface="Courier New" pitchFamily="49" charset="0"/>
              </a:rPr>
              <a:t> MAX 80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main</a:t>
            </a:r>
            <a:r>
              <a:rPr lang="ru-RU" sz="2000" b="1" dirty="0" smtClean="0">
                <a:latin typeface="Courier New" pitchFamily="49" charset="0"/>
              </a:rPr>
              <a:t>( ) {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</a:rPr>
              <a:t>FILE *f1;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char</a:t>
            </a:r>
            <a:r>
              <a:rPr lang="ru-RU" sz="2000" b="1" dirty="0" smtClean="0">
                <a:latin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</a:rPr>
              <a:t>string</a:t>
            </a:r>
            <a:r>
              <a:rPr lang="ru-RU" sz="2000" b="1" dirty="0" smtClean="0">
                <a:latin typeface="Courier New" pitchFamily="49" charset="0"/>
              </a:rPr>
              <a:t>[MAX];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</a:rPr>
              <a:t>f1=fopen("</a:t>
            </a:r>
            <a:r>
              <a:rPr lang="en-US" sz="2000" b="1" dirty="0" smtClean="0">
                <a:latin typeface="Courier New" pitchFamily="49" charset="0"/>
              </a:rPr>
              <a:t>input.txt</a:t>
            </a:r>
            <a:r>
              <a:rPr lang="ru-RU" sz="2000" b="1" dirty="0" smtClean="0">
                <a:latin typeface="Courier New" pitchFamily="49" charset="0"/>
              </a:rPr>
              <a:t>","</a:t>
            </a:r>
            <a:r>
              <a:rPr lang="ru-RU" sz="2000" b="1" dirty="0" err="1" smtClean="0">
                <a:latin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</a:rPr>
              <a:t>");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ru-RU" sz="2000" b="1" dirty="0" err="1" smtClean="0">
                <a:latin typeface="Courier New" pitchFamily="49" charset="0"/>
              </a:rPr>
              <a:t>while</a:t>
            </a:r>
            <a:r>
              <a:rPr lang="ru-RU" sz="2000" b="1" dirty="0" smtClean="0">
                <a:latin typeface="Courier New" pitchFamily="49" charset="0"/>
              </a:rPr>
              <a:t> (</a:t>
            </a:r>
            <a:r>
              <a:rPr lang="ru-RU" sz="2000" b="1" dirty="0" err="1" smtClean="0">
                <a:latin typeface="Courier New" pitchFamily="49" charset="0"/>
              </a:rPr>
              <a:t>fgets</a:t>
            </a:r>
            <a:r>
              <a:rPr lang="ru-RU" sz="2000" b="1" dirty="0" smtClean="0">
                <a:latin typeface="Courier New" pitchFamily="49" charset="0"/>
              </a:rPr>
              <a:t>(string,MAX,f1) != NULL)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>
                <a:latin typeface="Courier New" pitchFamily="49" charset="0"/>
              </a:rPr>
              <a:t>		</a:t>
            </a:r>
            <a:r>
              <a:rPr lang="ru-RU" sz="2000" b="1" dirty="0" err="1" smtClean="0">
                <a:latin typeface="Courier New" pitchFamily="49" charset="0"/>
              </a:rPr>
              <a:t>puts</a:t>
            </a:r>
            <a:r>
              <a:rPr lang="ru-RU" sz="2000" b="1" dirty="0" smtClean="0">
                <a:latin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</a:rPr>
              <a:t>string</a:t>
            </a:r>
            <a:r>
              <a:rPr lang="ru-RU" sz="2000" b="1" dirty="0" smtClean="0">
                <a:latin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latin typeface="Courier New" pitchFamily="49" charset="0"/>
              </a:rPr>
              <a:t>	return 0;</a:t>
            </a:r>
            <a:endParaRPr lang="ru-RU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b="1" dirty="0" smtClean="0"/>
              <a:t> }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прекращает работу после считывания символа новой строки или после считывания символов общим числом MAX-1, в зависимости от того, что произойдет раньше. В любом случае символ '\0' добавляется в самый конец строки.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Разница между </a:t>
            </a:r>
            <a:r>
              <a:rPr lang="ru-RU" sz="2000" dirty="0" err="1" smtClean="0">
                <a:latin typeface="Times New Roman" pitchFamily="18" charset="0"/>
              </a:rPr>
              <a:t>gets</a:t>
            </a:r>
            <a:r>
              <a:rPr lang="ru-RU" sz="2000" dirty="0" smtClean="0">
                <a:latin typeface="Times New Roman" pitchFamily="18" charset="0"/>
              </a:rPr>
              <a:t>( ) и </a:t>
            </a:r>
            <a:r>
              <a:rPr lang="ru-RU" sz="2000" dirty="0" err="1" smtClean="0">
                <a:latin typeface="Times New Roman" pitchFamily="18" charset="0"/>
              </a:rPr>
              <a:t>fgets</a:t>
            </a:r>
            <a:r>
              <a:rPr lang="ru-RU" sz="2000" dirty="0" smtClean="0">
                <a:latin typeface="Times New Roman" pitchFamily="18" charset="0"/>
              </a:rPr>
              <a:t>( ) заключается в том, что </a:t>
            </a:r>
            <a:r>
              <a:rPr lang="ru-RU" sz="2000" dirty="0" err="1" smtClean="0">
                <a:latin typeface="Times New Roman" pitchFamily="18" charset="0"/>
              </a:rPr>
              <a:t>gets</a:t>
            </a:r>
            <a:r>
              <a:rPr lang="ru-RU" sz="2000" dirty="0" smtClean="0">
                <a:latin typeface="Times New Roman" pitchFamily="18" charset="0"/>
              </a:rPr>
              <a:t>( ) заменяет символ новой строки на '\0', в то время как </a:t>
            </a:r>
            <a:r>
              <a:rPr lang="ru-RU" sz="2000" dirty="0" err="1" smtClean="0">
                <a:latin typeface="Times New Roman" pitchFamily="18" charset="0"/>
              </a:rPr>
              <a:t>fgets</a:t>
            </a:r>
            <a:r>
              <a:rPr lang="ru-RU" sz="2000" dirty="0" smtClean="0">
                <a:latin typeface="Times New Roman" pitchFamily="18" charset="0"/>
              </a:rPr>
              <a:t>( ) сохраняет символ новой строки.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remove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>
          <a:xfrm>
            <a:off x="900113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remove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удаляет файл.</a:t>
            </a: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Прототип: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remove(const char *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ru-RU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    </a:t>
            </a:r>
            <a:r>
              <a:rPr lang="ru-RU" sz="2400" dirty="0" err="1" smtClean="0">
                <a:latin typeface="Times New Roman" pitchFamily="18" charset="0"/>
              </a:rPr>
              <a:t>file_name</a:t>
            </a:r>
            <a:r>
              <a:rPr lang="ru-RU" sz="2400" dirty="0" smtClean="0">
                <a:latin typeface="Times New Roman" pitchFamily="18" charset="0"/>
              </a:rPr>
              <a:t> - указатель на строку со спецификацией файла. </a:t>
            </a:r>
          </a:p>
          <a:p>
            <a:pPr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успешном завершении возвращается ноль, в противном случае возвращается ненулевое значение.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333375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rewind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90114" name="Rectangle 3"/>
          <p:cNvSpPr>
            <a:spLocks noGrp="1"/>
          </p:cNvSpPr>
          <p:nvPr>
            <p:ph type="body" idx="1"/>
          </p:nvPr>
        </p:nvSpPr>
        <p:spPr>
          <a:xfrm>
            <a:off x="1042988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smtClean="0">
                <a:latin typeface="Times New Roman" pitchFamily="18" charset="0"/>
              </a:rPr>
              <a:t>Функция </a:t>
            </a:r>
            <a:r>
              <a:rPr lang="ru-RU" sz="2400" smtClean="0">
                <a:solidFill>
                  <a:srgbClr val="0000FF"/>
                </a:solidFill>
                <a:latin typeface="Times New Roman" pitchFamily="18" charset="0"/>
              </a:rPr>
              <a:t>rewind( )</a:t>
            </a:r>
            <a:r>
              <a:rPr lang="ru-RU" sz="2400" smtClean="0">
                <a:latin typeface="Times New Roman" pitchFamily="18" charset="0"/>
              </a:rPr>
              <a:t> устанавливает указатель текущей позиции в начало файла.</a:t>
            </a:r>
          </a:p>
          <a:p>
            <a:pPr>
              <a:buFont typeface="Wingdings 2" pitchFamily="18" charset="2"/>
              <a:buNone/>
            </a:pPr>
            <a:r>
              <a:rPr lang="ru-RU" sz="2400" smtClean="0">
                <a:latin typeface="Times New Roman" pitchFamily="18" charset="0"/>
              </a:rPr>
              <a:t>Прототип: </a:t>
            </a:r>
            <a:r>
              <a:rPr lang="ru-RU" sz="2400" smtClean="0">
                <a:solidFill>
                  <a:schemeClr val="tx2"/>
                </a:solidFill>
                <a:latin typeface="Times New Roman" pitchFamily="18" charset="0"/>
              </a:rPr>
              <a:t>void rewind(FILE *fp);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6334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fseek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>
          <a:xfrm>
            <a:off x="1258888" y="908050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Функция </a:t>
            </a:r>
            <a:r>
              <a:rPr lang="ru-RU" sz="2000" dirty="0" err="1" smtClean="0">
                <a:solidFill>
                  <a:srgbClr val="0000FF"/>
                </a:solidFill>
                <a:latin typeface="Times New Roman" pitchFamily="18" charset="0"/>
              </a:rPr>
              <a:t>fseek</a:t>
            </a:r>
            <a:r>
              <a:rPr lang="ru-RU" sz="20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000" dirty="0" smtClean="0">
                <a:latin typeface="Times New Roman" pitchFamily="18" charset="0"/>
              </a:rPr>
              <a:t> позволяет выполнять чтение и запись с произвольным доступом.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Прототип:</a:t>
            </a: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long count,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access);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     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 - указатель на файл, возвращенный функцией </a:t>
            </a:r>
            <a:r>
              <a:rPr lang="ru-RU" sz="2000" dirty="0" err="1" smtClean="0">
                <a:latin typeface="Times New Roman" pitchFamily="18" charset="0"/>
              </a:rPr>
              <a:t>fopen</a:t>
            </a:r>
            <a:r>
              <a:rPr lang="ru-RU" sz="2000" dirty="0" smtClean="0">
                <a:latin typeface="Times New Roman" pitchFamily="18" charset="0"/>
              </a:rPr>
              <a:t>( ),   </a:t>
            </a:r>
            <a:r>
              <a:rPr lang="ru-RU" sz="2000" dirty="0" err="1" smtClean="0">
                <a:latin typeface="Times New Roman" pitchFamily="18" charset="0"/>
              </a:rPr>
              <a:t>count</a:t>
            </a:r>
            <a:r>
              <a:rPr lang="ru-RU" sz="2000" dirty="0" smtClean="0">
                <a:latin typeface="Times New Roman" pitchFamily="18" charset="0"/>
              </a:rPr>
              <a:t> - номер байта относительно заданной начальной позиции, начиная с которого будет выполняться операция,                 </a:t>
            </a:r>
            <a:r>
              <a:rPr lang="ru-RU" sz="2000" dirty="0" err="1" smtClean="0">
                <a:latin typeface="Times New Roman" pitchFamily="18" charset="0"/>
              </a:rPr>
              <a:t>access</a:t>
            </a:r>
            <a:r>
              <a:rPr lang="ru-RU" sz="2000" dirty="0" smtClean="0">
                <a:latin typeface="Times New Roman" pitchFamily="18" charset="0"/>
              </a:rPr>
              <a:t> - способ задания начальной позиции.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Переменная </a:t>
            </a:r>
            <a:r>
              <a:rPr lang="ru-RU" sz="2000" dirty="0" err="1" smtClean="0">
                <a:latin typeface="Times New Roman" pitchFamily="18" charset="0"/>
              </a:rPr>
              <a:t>access</a:t>
            </a:r>
            <a:r>
              <a:rPr lang="ru-RU" sz="2000" dirty="0" smtClean="0">
                <a:latin typeface="Times New Roman" pitchFamily="18" charset="0"/>
              </a:rPr>
              <a:t> может принимать следующие значения: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SEEK-SET</a:t>
            </a:r>
            <a:r>
              <a:rPr lang="ru-RU" sz="2000" dirty="0" smtClean="0">
                <a:latin typeface="Times New Roman" pitchFamily="18" charset="0"/>
              </a:rPr>
              <a:t> (0) - начальная позиция задана в начале файла;</a:t>
            </a:r>
            <a:br>
              <a:rPr lang="ru-RU" sz="2000" dirty="0" smtClean="0">
                <a:latin typeface="Times New Roman" pitchFamily="18" charset="0"/>
              </a:rPr>
            </a:b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SEEK-CUR</a:t>
            </a:r>
            <a:r>
              <a:rPr lang="ru-RU" sz="2000" dirty="0" smtClean="0">
                <a:latin typeface="Times New Roman" pitchFamily="18" charset="0"/>
              </a:rPr>
              <a:t> (1) - начальная позиция считается текущей;</a:t>
            </a:r>
            <a:br>
              <a:rPr lang="ru-RU" sz="2000" dirty="0" smtClean="0">
                <a:latin typeface="Times New Roman" pitchFamily="18" charset="0"/>
              </a:rPr>
            </a:b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SEEK-END</a:t>
            </a:r>
            <a:r>
              <a:rPr lang="ru-RU" sz="2000" dirty="0" smtClean="0">
                <a:latin typeface="Times New Roman" pitchFamily="18" charset="0"/>
              </a:rPr>
              <a:t> (2) - начальная позиция задана в конце файла.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При успешном завершении возвращается ноль, при ошибке - ненулевое значение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Вызов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L,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означает, что мы идем в файл, на который ссылается указатель </a:t>
            </a:r>
            <a:r>
              <a:rPr lang="ru-RU" sz="2000" dirty="0" err="1" smtClean="0">
                <a:latin typeface="Times New Roman" pitchFamily="18" charset="0"/>
              </a:rPr>
              <a:t>fp</a:t>
            </a:r>
            <a:r>
              <a:rPr lang="ru-RU" sz="2000" dirty="0" smtClean="0">
                <a:latin typeface="Times New Roman" pitchFamily="18" charset="0"/>
              </a:rPr>
              <a:t>, и находим байт, отстоящий на 0 байт от начала, т.е. первый байт.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/>
          </p:nvPr>
        </p:nvSpPr>
        <p:spPr bwMode="auto">
          <a:xfrm>
            <a:off x="971550" y="260350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92162" name="Rectangle 3"/>
          <p:cNvSpPr>
            <a:spLocks noGrp="1"/>
          </p:cNvSpPr>
          <p:nvPr>
            <p:ph type="body" idx="1"/>
          </p:nvPr>
        </p:nvSpPr>
        <p:spPr>
          <a:xfrm>
            <a:off x="900113" y="1125538"/>
            <a:ext cx="8243887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fread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предназначена для чтения блоков данных из потока.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Она читает </a:t>
            </a:r>
            <a:r>
              <a:rPr lang="ru-RU" sz="2400" i="1" dirty="0" err="1" smtClean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</a:rPr>
              <a:t> элементов данных, длиной </a:t>
            </a:r>
            <a:r>
              <a:rPr lang="ru-RU" sz="2400" i="1" dirty="0" err="1" smtClean="0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 smtClean="0">
                <a:latin typeface="Times New Roman" pitchFamily="18" charset="0"/>
              </a:rPr>
              <a:t> байт каждый, в блок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памяти, на который указывает указатель </a:t>
            </a:r>
            <a:r>
              <a:rPr lang="ru-RU" sz="2400" i="1" dirty="0" err="1" smtClean="0">
                <a:solidFill>
                  <a:srgbClr val="0000FF"/>
                </a:solidFill>
                <a:latin typeface="Times New Roman" pitchFamily="18" charset="0"/>
              </a:rPr>
              <a:t>ptr</a:t>
            </a:r>
            <a:r>
              <a:rPr lang="ru-RU" sz="2400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ru-RU" sz="2400" dirty="0" smtClean="0">
                <a:latin typeface="Times New Roman" pitchFamily="18" charset="0"/>
              </a:rPr>
              <a:t>  Общее число прочитанных байтов равно произведению </a:t>
            </a:r>
            <a:r>
              <a:rPr lang="ru-RU" sz="2400" dirty="0" err="1" smtClean="0">
                <a:latin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</a:rPr>
              <a:t>*</a:t>
            </a:r>
            <a:r>
              <a:rPr lang="ru-RU" sz="2400" dirty="0" err="1" smtClean="0">
                <a:latin typeface="Times New Roman" pitchFamily="18" charset="0"/>
              </a:rPr>
              <a:t>size</a:t>
            </a:r>
            <a:r>
              <a:rPr lang="ru-RU" sz="2400" dirty="0" smtClean="0">
                <a:latin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успешном завершении функция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 smtClean="0">
                <a:latin typeface="Times New Roman" pitchFamily="18" charset="0"/>
              </a:rPr>
              <a:t>возвращает число прочитанных 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 smtClean="0">
                <a:latin typeface="Times New Roman" pitchFamily="18" charset="0"/>
              </a:rPr>
              <a:t> данных, при ошибке - 0.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 bwMode="auto">
          <a:xfrm>
            <a:off x="1042988" y="188913"/>
            <a:ext cx="7499350" cy="70643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Функция </a:t>
            </a:r>
            <a:r>
              <a:rPr lang="ru-RU" sz="3200" b="1" dirty="0" err="1" smtClean="0">
                <a:effectLst/>
                <a:latin typeface="Courier New" pitchFamily="49" charset="0"/>
                <a:cs typeface="Courier New" pitchFamily="49" charset="0"/>
              </a:rPr>
              <a:t>fwrite</a:t>
            </a:r>
            <a:r>
              <a:rPr lang="ru-RU" sz="32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</a:p>
        </p:txBody>
      </p:sp>
      <p:sp>
        <p:nvSpPr>
          <p:cNvPr id="94210" name="Rectangle 3"/>
          <p:cNvSpPr>
            <a:spLocks noGrp="1"/>
          </p:cNvSpPr>
          <p:nvPr>
            <p:ph type="body" idx="1"/>
          </p:nvPr>
        </p:nvSpPr>
        <p:spPr>
          <a:xfrm>
            <a:off x="900113" y="1052513"/>
            <a:ext cx="8243887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Функция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fwrite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ru-RU" sz="2400" dirty="0" smtClean="0">
                <a:latin typeface="Times New Roman" pitchFamily="18" charset="0"/>
              </a:rPr>
              <a:t> предназначена для записи в файл блоков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Прототип: </a:t>
            </a: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unsigned size, unsigned n, FILE *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Она добавляет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ru-RU" sz="2400" dirty="0" smtClean="0">
                <a:latin typeface="Times New Roman" pitchFamily="18" charset="0"/>
              </a:rPr>
              <a:t> элементов данных, длиной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size</a:t>
            </a:r>
            <a:r>
              <a:rPr lang="ru-RU" sz="2400" dirty="0" smtClean="0">
                <a:latin typeface="Times New Roman" pitchFamily="18" charset="0"/>
              </a:rPr>
              <a:t> байт каждый, в заданный выходной файл </a:t>
            </a:r>
            <a:r>
              <a:rPr lang="ru-RU" sz="2400" dirty="0" err="1" smtClean="0">
                <a:solidFill>
                  <a:srgbClr val="0000FF"/>
                </a:solidFill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 При успешном завершении операции функция </a:t>
            </a:r>
            <a:r>
              <a:rPr lang="ru-RU" sz="2400" dirty="0" err="1" smtClean="0">
                <a:latin typeface="Times New Roman" pitchFamily="18" charset="0"/>
              </a:rPr>
              <a:t>fwrite</a:t>
            </a:r>
            <a:r>
              <a:rPr lang="ru-RU" sz="2400" dirty="0" smtClean="0">
                <a:latin typeface="Times New Roman" pitchFamily="18" charset="0"/>
              </a:rPr>
              <a:t>() возвращает число записанных 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элементов</a:t>
            </a:r>
            <a:r>
              <a:rPr lang="ru-RU" sz="2400" dirty="0" smtClean="0">
                <a:latin typeface="Times New Roman" pitchFamily="18" charset="0"/>
              </a:rPr>
              <a:t> данных, при ошибке ― неверное число элементов данных.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/>
          </p:nvPr>
        </p:nvSpPr>
        <p:spPr bwMode="auto">
          <a:xfrm>
            <a:off x="1042988" y="260350"/>
            <a:ext cx="7499350" cy="70643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 smtClean="0">
                <a:effectLst/>
              </a:rPr>
              <a:t>Пять стандартных файлов</a:t>
            </a:r>
            <a:r>
              <a:rPr lang="ru-RU" sz="3900" smtClean="0">
                <a:effectLst/>
              </a:rPr>
              <a:t> </a:t>
            </a:r>
          </a:p>
        </p:txBody>
      </p:sp>
      <p:sp>
        <p:nvSpPr>
          <p:cNvPr id="96258" name="Rectangle 3"/>
          <p:cNvSpPr>
            <a:spLocks noGrp="1"/>
          </p:cNvSpPr>
          <p:nvPr>
            <p:ph type="body" idx="1"/>
          </p:nvPr>
        </p:nvSpPr>
        <p:spPr>
          <a:xfrm>
            <a:off x="971550" y="981075"/>
            <a:ext cx="7993063" cy="4800600"/>
          </a:xfrm>
        </p:spPr>
        <p:txBody>
          <a:bodyPr/>
          <a:lstStyle/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- для ввода данных из стандартного входного   потока (по умолчанию - </a:t>
            </a:r>
            <a:r>
              <a:rPr lang="ru-RU" sz="2400" dirty="0" err="1" smtClean="0">
                <a:latin typeface="Times New Roman" pitchFamily="18" charset="0"/>
              </a:rPr>
              <a:t>c</a:t>
            </a:r>
            <a:r>
              <a:rPr lang="ru-RU" sz="2400" dirty="0" smtClean="0">
                <a:latin typeface="Times New Roman" pitchFamily="18" charset="0"/>
              </a:rPr>
              <a:t> клавиатуры);</a:t>
            </a:r>
            <a:endParaRPr lang="en-US" sz="2400" dirty="0" smtClean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ru-RU" sz="2400" dirty="0" smtClean="0">
                <a:latin typeface="Times New Roman" pitchFamily="18" charset="0"/>
              </a:rPr>
              <a:t> - для вывода данных в стандартный выходной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поток (по умолчанию - на экран дисплея);</a:t>
            </a:r>
            <a:endParaRPr lang="en-US" sz="2400" dirty="0" smtClean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ru-RU" sz="2400" dirty="0" smtClean="0">
                <a:latin typeface="Times New Roman" pitchFamily="18" charset="0"/>
              </a:rPr>
              <a:t> - файл для вывода сообщений об ошибках (всегда связан с экраном дисплея);</a:t>
            </a:r>
            <a:endParaRPr lang="en-US" sz="2400" dirty="0" smtClean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stdprn</a:t>
            </a:r>
            <a:r>
              <a:rPr lang="ru-RU" sz="2400" dirty="0" smtClean="0">
                <a:latin typeface="Times New Roman" pitchFamily="18" charset="0"/>
              </a:rPr>
              <a:t> - для вывода данных на принтер;</a:t>
            </a:r>
            <a:endParaRPr lang="en-US" sz="2400" dirty="0" smtClean="0">
              <a:latin typeface="Times New Roman" pitchFamily="18" charset="0"/>
            </a:endParaRPr>
          </a:p>
          <a:p>
            <a:pPr marL="1352550" indent="-2432050">
              <a:buFont typeface="Wingdings 2" pitchFamily="18" charset="2"/>
              <a:buNone/>
            </a:pP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stdaus</a:t>
            </a:r>
            <a:r>
              <a:rPr lang="ru-RU" sz="2400" dirty="0" smtClean="0">
                <a:latin typeface="Times New Roman" pitchFamily="18" charset="0"/>
              </a:rPr>
              <a:t> - для ввода и вывода данных в коммуникационный канал.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 на внешней памяти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 smtClean="0"/>
              <a:t>Метод слияния — один из самых первых методов, который естественным образом можно применить к сортировке файлов, а именно два отсортированных файла слить в третий отсортированный.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Данный метод слияния был предложен </a:t>
            </a:r>
            <a:r>
              <a:rPr lang="ru-RU" sz="2800" dirty="0" smtClean="0">
                <a:solidFill>
                  <a:srgbClr val="FF0000"/>
                </a:solidFill>
              </a:rPr>
              <a:t>фон Нейманом </a:t>
            </a:r>
            <a:r>
              <a:rPr lang="ru-RU" sz="2800" dirty="0" smtClean="0"/>
              <a:t>в </a:t>
            </a:r>
            <a:r>
              <a:rPr lang="ru-RU" sz="2800" dirty="0" smtClean="0">
                <a:solidFill>
                  <a:srgbClr val="FF0000"/>
                </a:solidFill>
              </a:rPr>
              <a:t>1945 г.</a:t>
            </a:r>
            <a:r>
              <a:rPr lang="ru-RU" sz="2800" dirty="0" smtClean="0"/>
              <a:t> и предназначался именно для сортировки файлов.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2555552"/>
              </p:ext>
            </p:extLst>
          </p:nvPr>
        </p:nvGraphicFramePr>
        <p:xfrm>
          <a:off x="1115616" y="188639"/>
          <a:ext cx="7818834" cy="6336705"/>
        </p:xfrm>
        <a:graphic>
          <a:graphicData uri="http://schemas.openxmlformats.org/drawingml/2006/table">
            <a:tbl>
              <a:tblPr/>
              <a:tblGrid>
                <a:gridCol w="3909417"/>
                <a:gridCol w="3909417"/>
              </a:tblGrid>
              <a:tr h="75533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effectLst/>
                        </a:rPr>
                        <a:t>Джон фон Нейман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81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i="0" u="none" strike="noStrike" dirty="0">
                          <a:solidFill>
                            <a:srgbClr val="0B0080"/>
                          </a:solidFill>
                          <a:effectLst/>
                        </a:rPr>
                        <a:t>англ.</a:t>
                      </a:r>
                      <a:r>
                        <a:rPr lang="ru-RU" i="0" dirty="0">
                          <a:effectLst/>
                        </a:rPr>
                        <a:t> </a:t>
                      </a:r>
                      <a:r>
                        <a:rPr lang="en-US" i="1" dirty="0">
                          <a:effectLst/>
                        </a:rPr>
                        <a:t>John von Neumann</a:t>
                      </a:r>
                      <a:endParaRPr lang="en-US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997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/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Джон фон Нейман в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1940-е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28 декабря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1903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Будапешт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 смерти: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8 февраля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1957</a:t>
                      </a:r>
                      <a:r>
                        <a:rPr lang="ru-RU" dirty="0">
                          <a:effectLst/>
                        </a:rPr>
                        <a:t> (53 года)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810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смерти: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Вашингтон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41155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Научная сфера: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математик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</a:rPr>
                        <a:t>физик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JohnvonNeumann-LosAlam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8640"/>
            <a:ext cx="244094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660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706437"/>
          </a:xfrm>
        </p:spPr>
        <p:txBody>
          <a:bodyPr/>
          <a:lstStyle/>
          <a:p>
            <a:pPr algn="l"/>
            <a:r>
              <a:rPr lang="ru-RU" sz="2400" b="1" dirty="0" smtClean="0"/>
              <a:t>Сортировка файла простым </a:t>
            </a:r>
            <a:r>
              <a:rPr lang="ru-RU" sz="2400" b="1" dirty="0" err="1" smtClean="0"/>
              <a:t>двухпутевым</a:t>
            </a:r>
            <a:r>
              <a:rPr lang="ru-RU" sz="2400" b="1" dirty="0" smtClean="0"/>
              <a:t> слиянием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None/>
            </a:pPr>
            <a:r>
              <a:rPr lang="ru-RU" sz="2400" dirty="0" smtClean="0"/>
              <a:t>Пусть теперь вместо массива </a:t>
            </a:r>
            <a:r>
              <a:rPr lang="ru-RU" sz="2400" i="1" dirty="0" smtClean="0"/>
              <a:t>а </a:t>
            </a:r>
            <a:r>
              <a:rPr lang="ru-RU" sz="2400" dirty="0" smtClean="0"/>
              <a:t>дан файл </a:t>
            </a:r>
            <a:r>
              <a:rPr lang="en-US" sz="2400" i="1" dirty="0" smtClean="0"/>
              <a:t>f</a:t>
            </a:r>
            <a:r>
              <a:rPr lang="ru-RU" sz="2400" dirty="0" smtClean="0"/>
              <a:t>, который нужно 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отсортировать. 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Заметим, что в функции слияния </a:t>
            </a:r>
            <a:r>
              <a:rPr lang="en-US" sz="2400" i="1" dirty="0" smtClean="0"/>
              <a:t>merge </a:t>
            </a:r>
            <a:r>
              <a:rPr lang="ru-RU" sz="2400" dirty="0" smtClean="0"/>
              <a:t>доступ к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элементам частей массива и к массиву-результату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исключительно последовательный: 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индексы-указатели текущего доступа сдвигаются только на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единицу вперед, без возвратов и скачков. 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Поэтому операции вида </a:t>
            </a:r>
            <a:r>
              <a:rPr lang="en-US" sz="2400" i="1" dirty="0" smtClean="0"/>
              <a:t>a</a:t>
            </a:r>
            <a:r>
              <a:rPr lang="ru-RU" sz="2400" dirty="0" smtClean="0"/>
              <a:t>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/>
              <a:t>+ +] для массива можно заменить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на типовые операции чтения и записи элемента файла с</a:t>
            </a:r>
          </a:p>
          <a:p>
            <a:pPr>
              <a:buFont typeface="Arial" pitchFamily="34" charset="0"/>
              <a:buNone/>
            </a:pPr>
            <a:r>
              <a:rPr lang="ru-RU" sz="2400" dirty="0" smtClean="0"/>
              <a:t>продвижением к позиции следующего элемента.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sz="4400" dirty="0" smtClean="0">
                <a:effectLst/>
              </a:rPr>
              <a:t>Текстовые и бинарные файлы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124744"/>
            <a:ext cx="7498080" cy="4896544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ru-RU" sz="2000" i="1" dirty="0" smtClean="0">
                <a:solidFill>
                  <a:srgbClr val="FF0000"/>
                </a:solidFill>
                <a:latin typeface="Times New Roman" pitchFamily="18" charset="0"/>
              </a:rPr>
              <a:t>Текстовый файл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</a:rPr>
              <a:t>— это файл, содержащий текст, разбитый на строки при помощи некоторого разделяющего символа окончания строки или последовательности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	в </a:t>
            </a:r>
            <a:r>
              <a:rPr lang="ru-RU" sz="2000" dirty="0" err="1" smtClean="0">
                <a:latin typeface="Times New Roman" pitchFamily="18" charset="0"/>
              </a:rPr>
              <a:t>Unix</a:t>
            </a:r>
            <a:r>
              <a:rPr lang="ru-RU" sz="2000" dirty="0" smtClean="0">
                <a:latin typeface="Times New Roman" pitchFamily="18" charset="0"/>
              </a:rPr>
              <a:t> — одиночный символ перевода строки;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	в </a:t>
            </a:r>
            <a:r>
              <a:rPr lang="ru-RU" sz="2000" dirty="0" err="1" smtClean="0">
                <a:latin typeface="Times New Roman" pitchFamily="18" charset="0"/>
              </a:rPr>
              <a:t>Microsoft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</a:rPr>
              <a:t>Windows</a:t>
            </a:r>
            <a:r>
              <a:rPr lang="ru-RU" sz="2000" dirty="0" smtClean="0">
                <a:latin typeface="Times New Roman" pitchFamily="18" charset="0"/>
              </a:rPr>
              <a:t> за символом перевода строки следует знак возврата каретки:</a:t>
            </a:r>
          </a:p>
          <a:p>
            <a:pPr lvl="2">
              <a:buFont typeface="Wingdings 2" pitchFamily="18" charset="2"/>
              <a:buNone/>
            </a:pPr>
            <a:r>
              <a:rPr lang="ru-RU" sz="1800" dirty="0" smtClean="0">
                <a:latin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</a:rPr>
              <a:t>0x0D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0x0</a:t>
            </a:r>
            <a:r>
              <a:rPr lang="en-US" sz="2000" dirty="0" smtClean="0">
                <a:latin typeface="Times New Roman" pitchFamily="18" charset="0"/>
              </a:rPr>
              <a:t>A</a:t>
            </a:r>
            <a:endParaRPr lang="ru-RU" sz="2000" dirty="0" smtClean="0">
              <a:latin typeface="Times New Roman" pitchFamily="18" charset="0"/>
            </a:endParaRPr>
          </a:p>
          <a:p>
            <a:pPr lvl="2"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	13</a:t>
            </a:r>
            <a:r>
              <a:rPr lang="en-US" sz="2000" dirty="0" smtClean="0">
                <a:latin typeface="Times New Roman" pitchFamily="18" charset="0"/>
              </a:rPr>
              <a:t> 10 </a:t>
            </a:r>
            <a:r>
              <a:rPr lang="ru-RU" sz="2000" dirty="0" smtClean="0">
                <a:latin typeface="Times New Roman" pitchFamily="18" charset="0"/>
              </a:rPr>
              <a:t>в десятичной системе счисления </a:t>
            </a:r>
            <a:r>
              <a:rPr lang="ru-RU" sz="1200" dirty="0" smtClean="0">
                <a:latin typeface="Times New Roman" pitchFamily="18" charset="0"/>
              </a:rPr>
              <a:t>. </a:t>
            </a:r>
          </a:p>
          <a:p>
            <a:pPr>
              <a:buFont typeface="Wingdings 2" pitchFamily="18" charset="2"/>
              <a:buNone/>
            </a:pPr>
            <a:r>
              <a:rPr lang="ru-RU" sz="2000" i="1" dirty="0" smtClean="0">
                <a:solidFill>
                  <a:srgbClr val="FF0000"/>
                </a:solidFill>
                <a:latin typeface="Times New Roman" pitchFamily="18" charset="0"/>
              </a:rPr>
              <a:t>Двоичный (бинарный) файл</a:t>
            </a:r>
            <a:r>
              <a:rPr lang="ru-RU" sz="2000" dirty="0" smtClean="0">
                <a:latin typeface="Times New Roman" pitchFamily="18" charset="0"/>
              </a:rPr>
              <a:t> — </a:t>
            </a:r>
            <a:r>
              <a:rPr lang="ru-RU" sz="2000" dirty="0" err="1" smtClean="0">
                <a:latin typeface="Times New Roman" pitchFamily="18" charset="0"/>
              </a:rPr>
              <a:t>файл</a:t>
            </a:r>
            <a:r>
              <a:rPr lang="ru-RU" sz="2000" dirty="0" smtClean="0">
                <a:latin typeface="Times New Roman" pitchFamily="18" charset="0"/>
              </a:rPr>
              <a:t>, из которого байты считываются и выводятся в «сыром» виде без какого-либо связывания (подстановки).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В текстовом файле символ "\</a:t>
            </a:r>
            <a:r>
              <a:rPr lang="ru-RU" sz="2000" dirty="0" err="1" smtClean="0">
                <a:latin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</a:rPr>
              <a:t>" переводится в "\</a:t>
            </a:r>
            <a:r>
              <a:rPr lang="ru-RU" sz="2000" dirty="0" err="1" smtClean="0">
                <a:latin typeface="Times New Roman" pitchFamily="18" charset="0"/>
              </a:rPr>
              <a:t>r\n</a:t>
            </a:r>
            <a:r>
              <a:rPr lang="ru-RU" sz="2000" dirty="0" smtClean="0">
                <a:latin typeface="Times New Roman" pitchFamily="18" charset="0"/>
              </a:rPr>
              <a:t>" при записи в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файл.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При считывании производится обратная замена:  "\</a:t>
            </a:r>
            <a:r>
              <a:rPr lang="ru-RU" sz="2000" dirty="0" err="1" smtClean="0">
                <a:latin typeface="Times New Roman" pitchFamily="18" charset="0"/>
              </a:rPr>
              <a:t>r\n</a:t>
            </a:r>
            <a:r>
              <a:rPr lang="ru-RU" sz="2000" dirty="0" smtClean="0">
                <a:latin typeface="Times New Roman" pitchFamily="18" charset="0"/>
              </a:rPr>
              <a:t>"  </a:t>
            </a:r>
            <a:r>
              <a:rPr lang="ru-RU" sz="2000" dirty="0" smtClean="0">
                <a:latin typeface="Times New Roman" pitchFamily="18" charset="0"/>
                <a:sym typeface="Symbol"/>
              </a:rPr>
              <a:t> </a:t>
            </a:r>
            <a:r>
              <a:rPr lang="ru-RU" sz="2000" dirty="0" smtClean="0">
                <a:latin typeface="Times New Roman" pitchFamily="18" charset="0"/>
              </a:rPr>
              <a:t>"\</a:t>
            </a:r>
            <a:r>
              <a:rPr lang="ru-RU" sz="2000" dirty="0" err="1" smtClean="0">
                <a:latin typeface="Times New Roman" pitchFamily="18" charset="0"/>
              </a:rPr>
              <a:t>n</a:t>
            </a:r>
            <a:r>
              <a:rPr lang="ru-RU" sz="2000" dirty="0" smtClean="0">
                <a:latin typeface="Times New Roman" pitchFamily="18" charset="0"/>
              </a:rPr>
              <a:t>" .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С бинарными файлами этого не происходит.</a:t>
            </a:r>
          </a:p>
          <a:p>
            <a:pPr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971599" y="476250"/>
            <a:ext cx="772631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При разделении массива нам не приходилось явно отводить память под образуемые части и переписывать в них элементы. Вместо этого мы устанавливали и перемещали два указателя.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Однако файл читать можно только по одному указателю, поэтому разделяемые части придется явно переписывать в отдельные файлы.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Таким образом, нужна процедура </a:t>
            </a:r>
            <a:r>
              <a:rPr lang="en-US" sz="2400" i="1" dirty="0" smtClean="0"/>
              <a:t>split</a:t>
            </a:r>
            <a:r>
              <a:rPr lang="ru-RU" sz="2400" i="1" dirty="0" smtClean="0"/>
              <a:t>, </a:t>
            </a:r>
            <a:r>
              <a:rPr lang="ru-RU" sz="2400" dirty="0" smtClean="0"/>
              <a:t>выполняющая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физическое разделение.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971600" y="333375"/>
            <a:ext cx="7581850" cy="5832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 smtClean="0"/>
              <a:t>Для разделения массива пополам мы пользовались знанием его длины.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 smtClean="0"/>
              <a:t>Для файла число его записей не всегда известно и определение длины требует дополнительного холостого считывания.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2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 smtClean="0"/>
              <a:t>Это препятствие мы устраним так: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 smtClean="0"/>
              <a:t>поскольку разделяются еще </a:t>
            </a:r>
            <a:r>
              <a:rPr lang="ru-RU" sz="2200" dirty="0" err="1" smtClean="0"/>
              <a:t>неотсортированные</a:t>
            </a:r>
            <a:r>
              <a:rPr lang="ru-RU" sz="2200" dirty="0" smtClean="0"/>
              <a:t> файлы, разделение можно организовать подобно тому, как сдается колода карт на двух игроков: элементы разделяемого файла по мере считывания переписываются в два новых файла поочередно.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2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200" dirty="0" smtClean="0"/>
              <a:t>Концом «раздачи» является достижение конца входного файла, при этом количество элементов в новых файлах отличается максимум  на единицу, что и требуется.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755576" y="764704"/>
            <a:ext cx="8229600" cy="56165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400" dirty="0" smtClean="0">
                <a:latin typeface="Calibri" pitchFamily="34" charset="0"/>
              </a:rPr>
              <a:t>			   </a:t>
            </a:r>
            <a:r>
              <a:rPr lang="ru-RU" sz="2200" dirty="0" smtClean="0">
                <a:latin typeface="Calibri" pitchFamily="34" charset="0"/>
              </a:rPr>
              <a:t>13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 86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71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52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99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 21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37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 45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66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 4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75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 80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31</a:t>
            </a:r>
          </a:p>
          <a:p>
            <a:pPr>
              <a:buFont typeface="Arial" pitchFamily="34" charset="0"/>
              <a:buNone/>
            </a:pPr>
            <a:r>
              <a:rPr lang="ru-RU" sz="2200" dirty="0" smtClean="0">
                <a:latin typeface="Calibri" pitchFamily="34" charset="0"/>
              </a:rPr>
              <a:t>1 разделение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13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71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99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37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66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75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31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u="sng" dirty="0" smtClean="0">
                <a:latin typeface="Calibri" pitchFamily="34" charset="0"/>
              </a:rPr>
              <a:t>86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52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21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45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4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80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 smtClean="0">
                <a:latin typeface="Calibri" pitchFamily="34" charset="0"/>
              </a:rPr>
              <a:t>2 разделение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13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99 </a:t>
            </a:r>
            <a:r>
              <a:rPr lang="en-US" sz="2200" u="sng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66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31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 71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37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75 </a:t>
            </a:r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u="sng" dirty="0" smtClean="0">
                <a:latin typeface="Calibri" pitchFamily="34" charset="0"/>
              </a:rPr>
              <a:t>86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21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4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 52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45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80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 smtClean="0">
                <a:latin typeface="Calibri" pitchFamily="34" charset="0"/>
              </a:rPr>
              <a:t>3 разделение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13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66 </a:t>
            </a:r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u="sng" dirty="0" smtClean="0">
                <a:latin typeface="Calibri" pitchFamily="34" charset="0"/>
              </a:rPr>
              <a:t>99 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31 </a:t>
            </a:r>
            <a:r>
              <a:rPr lang="en-US" sz="2200" dirty="0" smtClean="0">
                <a:latin typeface="Calibri" pitchFamily="34" charset="0"/>
              </a:rPr>
              <a:t>   </a:t>
            </a:r>
            <a:r>
              <a:rPr lang="ru-RU" sz="2200" u="sng" dirty="0" smtClean="0">
                <a:latin typeface="Calibri" pitchFamily="34" charset="0"/>
              </a:rPr>
              <a:t>71 75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37</a:t>
            </a:r>
            <a:r>
              <a:rPr lang="en-US" sz="2200" u="sng" dirty="0" smtClean="0">
                <a:latin typeface="Calibri" pitchFamily="34" charset="0"/>
              </a:rPr>
              <a:t> 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86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4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21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52</a:t>
            </a:r>
            <a:r>
              <a:rPr lang="en-US" sz="2200" u="sng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 80</a:t>
            </a:r>
            <a:r>
              <a:rPr lang="en-US" sz="2200" u="sng" dirty="0" smtClean="0">
                <a:latin typeface="Calibri" pitchFamily="34" charset="0"/>
              </a:rPr>
              <a:t>  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u="sng" dirty="0" smtClean="0">
                <a:latin typeface="Calibri" pitchFamily="34" charset="0"/>
              </a:rPr>
              <a:t>45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200" dirty="0" smtClean="0">
                <a:latin typeface="Calibri" pitchFamily="34" charset="0"/>
              </a:rPr>
              <a:t>4 разделение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13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66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99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31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71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75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37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86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4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21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52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80</a:t>
            </a:r>
            <a:r>
              <a:rPr lang="en-US" sz="2200" dirty="0" smtClean="0">
                <a:latin typeface="Calibri" pitchFamily="34" charset="0"/>
              </a:rPr>
              <a:t>  </a:t>
            </a:r>
            <a:r>
              <a:rPr lang="ru-RU" sz="2200" u="sng" dirty="0" smtClean="0">
                <a:latin typeface="Calibri" pitchFamily="34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1043608" y="260648"/>
            <a:ext cx="7920880" cy="5360987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Следующие процедуры реализуют все описанные 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модификации. Мы пользуемся стандартными файловыми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функциями библиотеки Си, в том числе средствами создания промежуточных рабочих файлов, для которых не нужно беспокоиться о выборе уникальных имен. 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400" dirty="0" smtClean="0"/>
              <a:t>/* упрощенные вызовы файловых функций С */ </a:t>
            </a: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f,x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(&amp;x,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(x), 1, f)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f,x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(&amp;x,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(x), 1, f)</a:t>
            </a:r>
            <a:endParaRPr lang="ru-RU" sz="2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1115616" y="188640"/>
            <a:ext cx="7869560" cy="59753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split (FILE *f, FILE *fl, FILE * f2)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800" b="1" i="1" u="sng" dirty="0" smtClean="0">
                <a:latin typeface="Courier New" pitchFamily="49" charset="0"/>
                <a:cs typeface="Courier New" pitchFamily="49" charset="0"/>
              </a:rPr>
              <a:t>Разделение </a:t>
            </a:r>
            <a:r>
              <a:rPr lang="en-US" sz="1800" b="1" i="1" u="sng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i="1" u="sng" dirty="0" smtClean="0">
                <a:latin typeface="Courier New" pitchFamily="49" charset="0"/>
                <a:cs typeface="Courier New" pitchFamily="49" charset="0"/>
              </a:rPr>
              <a:t>: перепись элементов нечетных позиций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  четных - в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2 */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key x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=0;    /* счетчик длины файла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rewind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); /* возврат к началу разделяемого файла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(f, x);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(f)) {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срабатывает ПОСЛЕ попытки чтения!)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(f1,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(f, x);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 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(f2, x);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(f, x);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n++;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return n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(длина 0 или 1) сигнализирует о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прекращении разделения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/>
          </p:cNvSpPr>
          <p:nvPr>
            <p:ph type="body" idx="1"/>
          </p:nvPr>
        </p:nvSpPr>
        <p:spPr>
          <a:xfrm>
            <a:off x="914400" y="0"/>
            <a:ext cx="7762056" cy="65973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merge (FILE *fl, FILE *f2, FILE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Слияние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fl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2 в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key xl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rewind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1);  /* перемотка к началу всех файлов */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rewind(f2);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rewind(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(fl, xl);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(f2, x2);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(fl) || !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(fl))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x2);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(f2, x2);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 else 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xl);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(fl,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   } else if (xl&lt;x2)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(fl, xl);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   } else 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x2);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(f2, x2);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     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2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2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2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20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971599" y="620712"/>
            <a:ext cx="7992889" cy="55445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sort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Главная процедура сортировки, входной файл должен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быть открыт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/* создание временных файлов для частей */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FILE *fl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tmpfile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	  *f2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tmpfile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разделение на фазе спуска в рекурсию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if (split(f, fl, f2)) {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sort_merge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(f1);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sort_merge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слияние на фазе возврата из рекурсии */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2,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/* закрытие и удаление рабочих файлов */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(f1);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(f2);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971599" y="620713"/>
            <a:ext cx="7726313" cy="54006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 ()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key x;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FILE * f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inputfile","r+b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/*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открытие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файла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sort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 /*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сортировка открытого файла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*/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);      /*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закрытие выходного файла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850106"/>
          </a:xfrm>
        </p:spPr>
        <p:txBody>
          <a:bodyPr/>
          <a:lstStyle/>
          <a:p>
            <a:r>
              <a:rPr lang="en-US" dirty="0" smtClean="0"/>
              <a:t>External Memory Merge Sort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17324" y="2636912"/>
                <a:ext cx="8229600" cy="35612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 – размер оперативной памяти</a:t>
                </a:r>
              </a:p>
              <a:p>
                <a:pPr marL="0" indent="0">
                  <a:buNone/>
                </a:pPr>
                <a:r>
                  <a:rPr lang="en-US" dirty="0" smtClean="0"/>
                  <a:t>K-way merge</a:t>
                </a:r>
              </a:p>
              <a:p>
                <a:pPr marL="0" indent="0">
                  <a:buNone/>
                </a:pPr>
                <a:r>
                  <a:rPr lang="ru-RU" i="1" dirty="0"/>
                  <a:t/>
                </a:r>
                <a14:m>
                  <m:oMath xmlns:m="http://schemas.openxmlformats.org/officeDocument/2006/math">
                    <m:r>
                      <a:rPr lang="en-US" i="1"/>
                      <m:t>𝐻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𝑙𝑜𝑔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𝑁</m:t>
                        </m:r>
                      </m:num>
                      <m:den>
                        <m:r>
                          <a:rPr lang="en-US" i="1"/>
                          <m:t>𝑀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 – </a:t>
                </a:r>
                <a:r>
                  <a:rPr lang="ru-RU" dirty="0" smtClean="0"/>
                  <a:t>размер блока для чтения</a:t>
                </a:r>
              </a:p>
              <a:p>
                <a:pPr marL="0" indent="0">
                  <a:buNone/>
                </a:pPr>
                <a:r>
                  <a:rPr lang="en-US" dirty="0" smtClean="0"/>
                  <a:t>K ∙B ≤ 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𝐻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r>
                                <a:rPr lang="en-US" i="1"/>
                                <m:t>𝑀</m:t>
                              </m:r>
                            </m:num>
                            <m:den>
                              <m:r>
                                <a:rPr lang="en-US" i="1"/>
                                <m:t>𝐵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𝑁</m:t>
                          </m:r>
                        </m:num>
                        <m:den>
                          <m:r>
                            <a:rPr lang="en-US" i="1"/>
                            <m:t>𝑀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24" y="2636912"/>
                <a:ext cx="8229600" cy="3561259"/>
              </a:xfrm>
              <a:blipFill rotWithShape="1">
                <a:blip r:embed="rId3" cstate="print"/>
                <a:stretch>
                  <a:fillRect l="-1704" t="-4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255068" y="1412776"/>
            <a:ext cx="13452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1412776"/>
            <a:ext cx="13452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4288" y="1412776"/>
            <a:ext cx="15841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687" y="95111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90002" y="95111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4178" y="95111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6834" y="95613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  <a:endParaRPr lang="ru-RU" sz="2400" dirty="0"/>
          </a:p>
        </p:txBody>
      </p:sp>
      <p:sp>
        <p:nvSpPr>
          <p:cNvPr id="13" name="Стрелка вверх 12"/>
          <p:cNvSpPr/>
          <p:nvPr/>
        </p:nvSpPr>
        <p:spPr>
          <a:xfrm>
            <a:off x="1109412" y="1988840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2506065" y="1999094"/>
            <a:ext cx="243437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sz="4400" dirty="0" smtClean="0">
                <a:effectLst/>
              </a:rPr>
              <a:t>Описание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980728"/>
            <a:ext cx="7746064" cy="526767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Логическое имя представляет собой указатель на файл, который используется операционной системой для поддержки операций с этим файлом.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Оно определяется так: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FILE *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FILE ― имя типа, описанное в стандартном заголовочном файле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&lt;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stdio.h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&gt;</a:t>
            </a:r>
            <a:r>
              <a:rPr lang="ru-RU" sz="2400" dirty="0" smtClean="0">
                <a:latin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err="1" smtClean="0">
                <a:latin typeface="Times New Roman" pitchFamily="18" charset="0"/>
              </a:rPr>
              <a:t>fp</a:t>
            </a:r>
            <a:r>
              <a:rPr lang="ru-RU" sz="2400" dirty="0" smtClean="0">
                <a:latin typeface="Times New Roman" pitchFamily="18" charset="0"/>
              </a:rPr>
              <a:t> ― указатель на файл.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6840760" cy="1124744"/>
          </a:xfrm>
        </p:spPr>
        <p:txBody>
          <a:bodyPr>
            <a:noAutofit/>
          </a:bodyPr>
          <a:lstStyle/>
          <a:p>
            <a:r>
              <a:rPr lang="ru-RU" sz="2400" dirty="0" smtClean="0">
                <a:effectLst/>
              </a:rPr>
              <a:t>Библиотечные функции, </a:t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используемые при работе с файлами. </a:t>
            </a:r>
            <a:r>
              <a:rPr lang="en-US" sz="2400" dirty="0" smtClean="0">
                <a:effectLst/>
                <a:latin typeface="Corbel" pitchFamily="34" charset="0"/>
              </a:rPr>
              <a:t/>
            </a:r>
            <a:br>
              <a:rPr lang="en-US" sz="2400" dirty="0" smtClean="0">
                <a:effectLst/>
                <a:latin typeface="Corbel" pitchFamily="34" charset="0"/>
              </a:rPr>
            </a:br>
            <a:r>
              <a:rPr lang="ru-RU" sz="2400" dirty="0" smtClean="0">
                <a:effectLst/>
              </a:rPr>
              <a:t>Функция  открытия файла </a:t>
            </a:r>
            <a:r>
              <a:rPr lang="ru-RU" sz="2400" b="1" dirty="0" err="1" smtClean="0">
                <a:effectLst/>
                <a:latin typeface="Courier New" pitchFamily="49" charset="0"/>
                <a:cs typeface="Courier New" pitchFamily="49" charset="0"/>
              </a:rPr>
              <a:t>fopen</a:t>
            </a:r>
            <a:r>
              <a:rPr lang="ru-RU" sz="2400" b="1" dirty="0" smtClean="0">
                <a:effectLst/>
                <a:latin typeface="Courier New" pitchFamily="49" charset="0"/>
                <a:cs typeface="Courier New" pitchFamily="49" charset="0"/>
              </a:rPr>
              <a:t>( 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447800"/>
            <a:ext cx="8178702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(const char* name, const char* mode );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			(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спецификация файла, способ использования файла</a:t>
            </a:r>
            <a:r>
              <a:rPr lang="ru-RU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ru-RU" sz="2000" dirty="0" smtClean="0">
              <a:latin typeface="Times New Roman" pitchFamily="18" charset="0"/>
            </a:endParaRPr>
          </a:p>
          <a:p>
            <a:pPr marL="0" indent="360000">
              <a:spcBef>
                <a:spcPts val="0"/>
              </a:spcBef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В случае удачного открытия файла, функция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возвращает дескриптор файла, иначе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</a:rPr>
              <a:t>константу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2000" dirty="0" smtClean="0">
                <a:latin typeface="Times New Roman" pitchFamily="18" charset="0"/>
              </a:rPr>
              <a:t>, которая определена в файле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и эквивалентна 0. </a:t>
            </a:r>
          </a:p>
          <a:p>
            <a:pPr>
              <a:buFont typeface="Wingdings 2" pitchFamily="18" charset="2"/>
              <a:buNone/>
            </a:pPr>
            <a:r>
              <a:rPr lang="ru-RU" sz="2000" dirty="0" smtClean="0">
                <a:latin typeface="Times New Roman" pitchFamily="18" charset="0"/>
              </a:rPr>
              <a:t>Рекомендуется использовать следующий способ открытия файла: </a:t>
            </a:r>
          </a:p>
          <a:p>
            <a:pPr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</a:rPr>
              <a:t>if ((</a:t>
            </a:r>
            <a:r>
              <a:rPr lang="en-US" sz="1800" b="1" dirty="0" err="1" smtClean="0">
                <a:latin typeface="Courier New" pitchFamily="49" charset="0"/>
              </a:rPr>
              <a:t>fp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fopen</a:t>
            </a:r>
            <a:r>
              <a:rPr lang="en-US" sz="1800" b="1" dirty="0" smtClean="0">
                <a:latin typeface="Courier New" pitchFamily="49" charset="0"/>
              </a:rPr>
              <a:t>("c:\\my_prog.txt", "</a:t>
            </a:r>
            <a:r>
              <a:rPr lang="en-US" sz="1800" b="1" dirty="0" err="1" smtClean="0">
                <a:latin typeface="Courier New" pitchFamily="49" charset="0"/>
              </a:rPr>
              <a:t>rt</a:t>
            </a:r>
            <a:r>
              <a:rPr lang="en-US" sz="1800" b="1" dirty="0" smtClean="0">
                <a:latin typeface="Courier New" pitchFamily="49" charset="0"/>
              </a:rPr>
              <a:t>")) == NULL)</a:t>
            </a:r>
            <a:endParaRPr lang="ru-RU" sz="1800" b="1" dirty="0" smtClean="0">
              <a:latin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</a:rPr>
              <a:t>{            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fprintf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stderr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ru-RU" sz="1800" b="1" dirty="0" smtClean="0">
                <a:latin typeface="Courier New" pitchFamily="49" charset="0"/>
              </a:rPr>
              <a:t>"Открыть файл не </a:t>
            </a:r>
            <a:r>
              <a:rPr lang="ru-RU" sz="1800" b="1" dirty="0" err="1" smtClean="0">
                <a:latin typeface="Courier New" pitchFamily="49" charset="0"/>
              </a:rPr>
              <a:t>удалось\n</a:t>
            </a:r>
            <a:r>
              <a:rPr lang="ru-RU" sz="1800" b="1" dirty="0" smtClean="0">
                <a:latin typeface="Courier New" pitchFamily="49" charset="0"/>
              </a:rPr>
              <a:t>");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</a:rPr>
              <a:t>  </a:t>
            </a:r>
            <a:r>
              <a:rPr lang="ru-RU" sz="1800" b="1" dirty="0" err="1" smtClean="0">
                <a:latin typeface="Courier New" pitchFamily="49" charset="0"/>
              </a:rPr>
              <a:t>exit</a:t>
            </a:r>
            <a:r>
              <a:rPr lang="ru-RU" sz="1800" b="1" dirty="0" smtClean="0">
                <a:latin typeface="Courier New" pitchFamily="49" charset="0"/>
              </a:rPr>
              <a:t>(1);    </a:t>
            </a:r>
          </a:p>
          <a:p>
            <a:pPr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</a:rPr>
              <a:t>}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 bwMode="auto">
          <a:xfrm>
            <a:off x="1331640" y="0"/>
            <a:ext cx="7499350" cy="56207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2800" dirty="0" smtClean="0">
                <a:effectLst/>
              </a:rPr>
              <a:t>Способ использования файла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1043608" y="548680"/>
            <a:ext cx="8100392" cy="5732462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  <a:tabLst>
                <a:tab pos="812800" algn="l"/>
              </a:tabLst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	 открыть существующий файл для чтения;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 	создать новый файл для записи (если файл с указанным 	именем существует, то он будет переписан);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 	дополнить файл (открыть существующий файл для записи 	информации, начиная с конца файла, или создать файл, 	если он не существует);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	открыть существующий файл для чтения и 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 	создать новый файл для чтения и 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 	дополнить или создать файл с возможностью чтения и 	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rb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 	открыть двоичный файл для чтения;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	создать двоичный файл для 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аb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 	дополнить двоичный файл;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r+b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	открыть двоичный файл для чтения и 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w+b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	создать двоичный файл для чтения и записи;</a:t>
            </a:r>
            <a:br>
              <a:rPr lang="ru-RU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а+b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-	дополнить двоичный файл с предоставлением 	возможности чтения и записи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 bwMode="auto">
          <a:xfrm>
            <a:off x="1259632" y="116632"/>
            <a:ext cx="7499350" cy="7778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</a:rPr>
              <a:t>Способ использования файла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1187450" y="981075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rt</a:t>
            </a:r>
            <a:r>
              <a:rPr lang="ru-RU" sz="2200" dirty="0" smtClean="0">
                <a:latin typeface="Times New Roman" pitchFamily="18" charset="0"/>
              </a:rPr>
              <a:t> -	открыть текстовой файл для чтения;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wt</a:t>
            </a:r>
            <a:r>
              <a:rPr lang="ru-RU" sz="2200" dirty="0" smtClean="0">
                <a:latin typeface="Times New Roman" pitchFamily="18" charset="0"/>
              </a:rPr>
              <a:t> -	создать текстовый файл для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at</a:t>
            </a:r>
            <a:r>
              <a:rPr lang="ru-RU" sz="2200" dirty="0" smtClean="0">
                <a:latin typeface="Times New Roman" pitchFamily="18" charset="0"/>
              </a:rPr>
              <a:t> - 	дополнить текстовый файл;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r+t</a:t>
            </a:r>
            <a:r>
              <a:rPr lang="ru-RU" sz="2200" dirty="0" smtClean="0">
                <a:latin typeface="Times New Roman" pitchFamily="18" charset="0"/>
              </a:rPr>
              <a:t> - 	открыть текстовой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w+t</a:t>
            </a:r>
            <a:r>
              <a:rPr lang="ru-RU" sz="2200" i="1" dirty="0" smtClean="0">
                <a:latin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</a:rPr>
              <a:t>- 	создать текстовый файл для чтения и записи;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a+t</a:t>
            </a:r>
            <a:r>
              <a:rPr lang="ru-RU" sz="2200" i="1" dirty="0" smtClean="0">
                <a:latin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</a:rPr>
              <a:t>- 	дополнить текстовый файл с предоставлением 	возможности записи и чтения.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Строки вида </a:t>
            </a: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r+b</a:t>
            </a:r>
            <a:r>
              <a:rPr lang="ru-RU" sz="2200" dirty="0" smtClean="0">
                <a:latin typeface="Times New Roman" pitchFamily="18" charset="0"/>
              </a:rPr>
              <a:t> можно записывать и в другой форме: </a:t>
            </a:r>
            <a:r>
              <a:rPr lang="ru-RU" sz="2200" i="1" dirty="0" err="1" smtClean="0">
                <a:solidFill>
                  <a:srgbClr val="0000FF"/>
                </a:solidFill>
                <a:latin typeface="Times New Roman" pitchFamily="18" charset="0"/>
              </a:rPr>
              <a:t>rb+</a:t>
            </a:r>
            <a:r>
              <a:rPr lang="ru-RU" sz="2200" i="1" dirty="0" smtClean="0"/>
              <a:t> </a:t>
            </a:r>
            <a:endParaRPr lang="ru-RU" sz="2200" i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ru-RU" sz="2200" dirty="0" smtClean="0">
                <a:latin typeface="Times New Roman" pitchFamily="18" charset="0"/>
              </a:rPr>
              <a:t>Если режим 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ru-RU" sz="2200" dirty="0" smtClean="0">
                <a:latin typeface="Times New Roman" pitchFamily="18" charset="0"/>
              </a:rPr>
              <a:t> или 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ru-RU" sz="2200" dirty="0" smtClean="0">
                <a:latin typeface="Times New Roman" pitchFamily="18" charset="0"/>
              </a:rPr>
              <a:t> не задан, то он определяется значением глобальной переменной </a:t>
            </a:r>
            <a:r>
              <a:rPr lang="ru-RU" sz="2200" dirty="0" err="1" smtClean="0">
                <a:solidFill>
                  <a:srgbClr val="0000FF"/>
                </a:solidFill>
                <a:latin typeface="Times New Roman" pitchFamily="18" charset="0"/>
              </a:rPr>
              <a:t>_fmode</a:t>
            </a:r>
            <a:r>
              <a:rPr lang="ru-RU" sz="2200" dirty="0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 bwMode="auto">
          <a:xfrm>
            <a:off x="1042988" y="0"/>
            <a:ext cx="7499350" cy="90872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dirty="0" smtClean="0">
                <a:effectLst/>
                <a:latin typeface="Times New Roman" pitchFamily="18" charset="0"/>
              </a:rPr>
              <a:t>Функция </a:t>
            </a:r>
            <a:r>
              <a:rPr lang="en-US" sz="3200" b="1" dirty="0" err="1" smtClean="0">
                <a:effectLst/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3200" b="1" dirty="0" smtClean="0"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ru-RU" sz="3200" b="1" dirty="0" smtClean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971550" y="981075"/>
            <a:ext cx="7499350" cy="4800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После окончания работы с файлом он должен быть закрыт. Это делается с помощью библиотечной функции </a:t>
            </a:r>
            <a:r>
              <a:rPr lang="ru-RU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)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Прототип</a:t>
            </a:r>
            <a:r>
              <a:rPr lang="en-US" sz="2400" dirty="0" smtClean="0">
                <a:latin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 smtClean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(FILE *</a:t>
            </a:r>
            <a:r>
              <a:rPr lang="ru-RU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ru-RU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При успешном завершении операции функция </a:t>
            </a:r>
            <a:r>
              <a:rPr lang="ru-RU" sz="2400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( ) </a:t>
            </a:r>
            <a:r>
              <a:rPr lang="ru-RU" sz="2400" dirty="0" smtClean="0">
                <a:latin typeface="Times New Roman" pitchFamily="18" charset="0"/>
              </a:rPr>
              <a:t>возвращает значение ноль. </a:t>
            </a:r>
            <a:endParaRPr lang="en-US" sz="2400" dirty="0" smtClean="0">
              <a:latin typeface="Times New Roman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Любое другое значение свидетельствует об ошибке. </a:t>
            </a:r>
          </a:p>
          <a:p>
            <a:pPr>
              <a:buFont typeface="Wingdings 2" pitchFamily="18" charset="2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sz="3200" smtClean="0">
                <a:effectLst/>
              </a:rPr>
              <a:t>Буферизация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>
          <a:xfrm>
            <a:off x="1187450" y="1052513"/>
            <a:ext cx="749935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Функции </a:t>
            </a:r>
            <a:r>
              <a:rPr lang="ru-RU" sz="2400" dirty="0" err="1" smtClean="0">
                <a:latin typeface="Times New Roman" pitchFamily="18" charset="0"/>
              </a:rPr>
              <a:t>fopen</a:t>
            </a:r>
            <a:r>
              <a:rPr lang="ru-RU" sz="2400" dirty="0" smtClean="0">
                <a:latin typeface="Times New Roman" pitchFamily="18" charset="0"/>
              </a:rPr>
              <a:t>( ) и </a:t>
            </a:r>
            <a:r>
              <a:rPr lang="ru-RU" sz="2400" dirty="0" err="1" smtClean="0">
                <a:latin typeface="Times New Roman" pitchFamily="18" charset="0"/>
              </a:rPr>
              <a:t>fclose</a:t>
            </a:r>
            <a:r>
              <a:rPr lang="ru-RU" sz="2400" dirty="0" smtClean="0">
                <a:latin typeface="Times New Roman" pitchFamily="18" charset="0"/>
              </a:rPr>
              <a:t>( ) работают с файлами с "</a:t>
            </a: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</a:rPr>
              <a:t>буферизацией</a:t>
            </a:r>
            <a:r>
              <a:rPr lang="ru-RU" sz="2400" dirty="0" smtClean="0">
                <a:latin typeface="Times New Roman" pitchFamily="18" charset="0"/>
              </a:rPr>
              <a:t>".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Под буферизацией мы понимаем, что вводимые и выводимые данные запоминаются во временной области памяти, называемой буфером. Если буфер заполнился, содержимое его передается в файл</a:t>
            </a:r>
            <a:r>
              <a:rPr lang="en-US" sz="2400" dirty="0" smtClean="0">
                <a:latin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</a:rPr>
              <a:t>или затирается), и процесс буферизации начинается снова.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ru-RU" sz="2400" dirty="0" smtClean="0">
                <a:latin typeface="Times New Roman" pitchFamily="18" charset="0"/>
              </a:rPr>
              <a:t>Одна из основных задач </a:t>
            </a:r>
            <a:r>
              <a:rPr lang="ru-RU" sz="2400" dirty="0" err="1" smtClean="0">
                <a:latin typeface="Times New Roman" pitchFamily="18" charset="0"/>
              </a:rPr>
              <a:t>fclose</a:t>
            </a:r>
            <a:r>
              <a:rPr lang="ru-RU" sz="2400" dirty="0" smtClean="0">
                <a:latin typeface="Times New Roman" pitchFamily="18" charset="0"/>
              </a:rPr>
              <a:t>( ) заключается в том, чтобы освободить любые частично заполненные буферы при закрытии 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2207</TotalTime>
  <Words>1908</Words>
  <Application>Microsoft Office PowerPoint</Application>
  <PresentationFormat>Экран (4:3)</PresentationFormat>
  <Paragraphs>342</Paragraphs>
  <Slides>38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Солнцестояние</vt:lpstr>
      <vt:lpstr>Cортировка файлов</vt:lpstr>
      <vt:lpstr>Файлы в Си (ANSI)</vt:lpstr>
      <vt:lpstr>Текстовые и бинарные файлы</vt:lpstr>
      <vt:lpstr>Описание файла</vt:lpstr>
      <vt:lpstr>Библиотечные функции,  используемые при работе с файлами.  Функция  открытия файла fopen( )</vt:lpstr>
      <vt:lpstr>Способ использования файла</vt:lpstr>
      <vt:lpstr>Способ использования файла</vt:lpstr>
      <vt:lpstr>Функция fclose()</vt:lpstr>
      <vt:lpstr>Буферизация</vt:lpstr>
      <vt:lpstr>Функция fflush()</vt:lpstr>
      <vt:lpstr>Функция fflush()</vt:lpstr>
      <vt:lpstr>Функция fprintf( )</vt:lpstr>
      <vt:lpstr>Функция fscanf( )</vt:lpstr>
      <vt:lpstr>Пример</vt:lpstr>
      <vt:lpstr>Функция feof( )</vt:lpstr>
      <vt:lpstr>Функция fputc()</vt:lpstr>
      <vt:lpstr>Функция fgetc()</vt:lpstr>
      <vt:lpstr>Функция fputs( )</vt:lpstr>
      <vt:lpstr>Функция fgets( )</vt:lpstr>
      <vt:lpstr>Пример</vt:lpstr>
      <vt:lpstr>Функция remove( )</vt:lpstr>
      <vt:lpstr>Функция rewind( )</vt:lpstr>
      <vt:lpstr>Функция fseek( )</vt:lpstr>
      <vt:lpstr>Функция fread( )</vt:lpstr>
      <vt:lpstr>Функция fwrite( )</vt:lpstr>
      <vt:lpstr>Пять стандартных файлов </vt:lpstr>
      <vt:lpstr>Сортировка на внешней памяти</vt:lpstr>
      <vt:lpstr>Слайд 28</vt:lpstr>
      <vt:lpstr>Сортировка файла простым двухпутевым слиянием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External Memory Merge Sort</vt:lpstr>
    </vt:vector>
  </TitlesOfParts>
  <Company>IIS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test</cp:lastModifiedBy>
  <cp:revision>148</cp:revision>
  <dcterms:created xsi:type="dcterms:W3CDTF">2006-06-15T11:25:02Z</dcterms:created>
  <dcterms:modified xsi:type="dcterms:W3CDTF">2015-11-30T05:58:06Z</dcterms:modified>
</cp:coreProperties>
</file>