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3" r:id="rId3"/>
    <p:sldId id="304" r:id="rId4"/>
    <p:sldId id="305" r:id="rId5"/>
    <p:sldId id="318" r:id="rId6"/>
    <p:sldId id="261" r:id="rId7"/>
    <p:sldId id="262" r:id="rId8"/>
    <p:sldId id="263" r:id="rId9"/>
    <p:sldId id="264" r:id="rId10"/>
    <p:sldId id="319" r:id="rId11"/>
    <p:sldId id="306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275" r:id="rId28"/>
    <p:sldId id="276" r:id="rId29"/>
    <p:sldId id="278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86" r:id="rId39"/>
    <p:sldId id="287" r:id="rId40"/>
    <p:sldId id="288" r:id="rId41"/>
    <p:sldId id="291" r:id="rId42"/>
    <p:sldId id="290" r:id="rId43"/>
    <p:sldId id="292" r:id="rId44"/>
    <p:sldId id="298" r:id="rId45"/>
    <p:sldId id="293" r:id="rId4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4660"/>
  </p:normalViewPr>
  <p:slideViewPr>
    <p:cSldViewPr>
      <p:cViewPr varScale="1">
        <p:scale>
          <a:sx n="82" d="100"/>
          <a:sy n="82" d="100"/>
        </p:scale>
        <p:origin x="16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D913F1B-E0B3-4625-9E0B-DDEF68BC203D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BEA56D8-485C-4767-94D3-A5A5D3286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9271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1952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76313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344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6877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892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5995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4425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2804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0550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25920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79396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94453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D63F8-8D9E-4DA1-967E-7FED0FB77DA1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48CE2-C3F3-4E16-B7B6-B1B03EAEBF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C13A-8985-4415-9D5C-5B5A30E2F220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09AF5-AE30-46DD-A778-AC2077A4B9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6949-C900-4588-B10B-F8D1FFC6507F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7F31-1DD0-4BAF-8FB6-48518E554F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5C6A-F1B0-4751-BE99-1808C9D9DE9F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C694-437E-4765-8140-DF3DB71C43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35FA3-DF9A-4476-A2E3-125BC8101D17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2BC03-3A4F-41BD-9470-0B3B1283DF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483C-54CF-440A-9F4B-103AA6B3075F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4EBB8-9066-4FF4-8FEF-070924FC73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DDE-567F-442B-AF24-45896710C372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5FAA1-896B-4675-955A-4697119B3A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95A0D-7017-4A21-9988-8425F575CE55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A92A-A0CE-426F-B752-97B000C86C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9237-C9DA-4D14-AC2A-51E7E5998175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59D35-F8D4-4802-85D1-A889874FF1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C95F2-8058-4465-940E-C80C7131FCA0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A0E0F-296D-4EA7-A4A7-6B6030DA3B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474F-B2EF-4F79-A823-8084FE5D13CB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0F381-D719-44BC-9E97-B92C4CD0AF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3432A-EF7C-4E2E-AD24-8A18362EDE93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83ED3-4FEA-45FD-A342-7047DCFC5E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0F63CB-770B-44DE-8DD4-C250ECEA1094}" type="datetimeFigureOut">
              <a:rPr lang="ru-RU"/>
              <a:pPr>
                <a:defRPr/>
              </a:pPr>
              <a:t>17.12.2015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FE0C2A1-A68F-4614-B4A0-D23014FFDD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Динамическое программирование</a:t>
            </a:r>
            <a:r>
              <a:rPr lang="ru-RU" smtClean="0"/>
              <a:t> </a:t>
            </a:r>
          </a:p>
        </p:txBody>
      </p:sp>
      <p:sp>
        <p:nvSpPr>
          <p:cNvPr id="15362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pPr algn="l"/>
            <a:r>
              <a:rPr lang="ru-RU" sz="3200" b="1" dirty="0" smtClean="0"/>
              <a:t>Пример 3</a:t>
            </a:r>
            <a:r>
              <a:rPr lang="ru-RU" sz="3200" dirty="0" smtClean="0"/>
              <a:t>. Сумма квадратов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rgbClr val="0070C0"/>
                </a:solidFill>
                <a:latin typeface="Times New Roman" pitchFamily="18" charset="0"/>
              </a:rPr>
              <a:t>На какое минимальное количество квадратов можно разложить число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</a:rPr>
              <a:t>?</a:t>
            </a:r>
            <a:endParaRPr lang="ru-RU" sz="2800" dirty="0">
              <a:solidFill>
                <a:srgbClr val="0070C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Пусть </a:t>
            </a:r>
            <a:r>
              <a:rPr lang="en-US" sz="2400" dirty="0" err="1" smtClean="0"/>
              <a:t>sq</a:t>
            </a:r>
            <a:r>
              <a:rPr lang="en-US" sz="2400" dirty="0" smtClean="0"/>
              <a:t>[ </a:t>
            </a:r>
            <a:r>
              <a:rPr lang="en-US" sz="2400" dirty="0"/>
              <a:t>k ] – </a:t>
            </a:r>
            <a:r>
              <a:rPr lang="ru-RU" sz="2400" dirty="0" smtClean="0"/>
              <a:t>минимальное количество квадратов, на которые можно разложить число </a:t>
            </a:r>
            <a:r>
              <a:rPr lang="en-US" sz="2400" dirty="0" smtClean="0"/>
              <a:t>k</a:t>
            </a:r>
            <a:r>
              <a:rPr lang="ru-RU" sz="2400" dirty="0" smtClean="0"/>
              <a:t>.</a:t>
            </a:r>
            <a:endParaRPr lang="ru-RU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k = 0	</a:t>
            </a:r>
            <a:r>
              <a:rPr lang="ru-RU" sz="2400" dirty="0" smtClean="0"/>
              <a:t>	</a:t>
            </a:r>
            <a:r>
              <a:rPr lang="en-US" sz="2400" dirty="0" err="1" smtClean="0"/>
              <a:t>sq</a:t>
            </a:r>
            <a:r>
              <a:rPr lang="en-US" sz="2400" dirty="0" smtClean="0"/>
              <a:t> </a:t>
            </a:r>
            <a:r>
              <a:rPr lang="en-US" sz="2400" dirty="0"/>
              <a:t>[ k ]  = 0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k = 1 </a:t>
            </a:r>
            <a:r>
              <a:rPr lang="ru-RU" sz="2400" dirty="0" smtClean="0"/>
              <a:t>	</a:t>
            </a:r>
            <a:r>
              <a:rPr lang="en-US" sz="2400" dirty="0"/>
              <a:t>	</a:t>
            </a:r>
            <a:r>
              <a:rPr lang="en-US" sz="2400" dirty="0" err="1" smtClean="0"/>
              <a:t>sq</a:t>
            </a:r>
            <a:r>
              <a:rPr lang="ru-RU" sz="2400" dirty="0" smtClean="0"/>
              <a:t> </a:t>
            </a:r>
            <a:r>
              <a:rPr lang="en-US" sz="2400" dirty="0" smtClean="0"/>
              <a:t>[ </a:t>
            </a:r>
            <a:r>
              <a:rPr lang="en-US" sz="2400" dirty="0"/>
              <a:t>k ]  =  </a:t>
            </a:r>
            <a:r>
              <a:rPr lang="ru-RU" sz="24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ru-RU" sz="2400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</a:t>
            </a:r>
            <a:r>
              <a:rPr lang="ru-RU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k = 2 </a:t>
            </a:r>
            <a:r>
              <a:rPr lang="ru-RU" sz="2400" dirty="0" smtClean="0"/>
              <a:t>	</a:t>
            </a:r>
            <a:r>
              <a:rPr lang="en-US" sz="2400" dirty="0"/>
              <a:t>	</a:t>
            </a:r>
            <a:r>
              <a:rPr lang="en-US" sz="2400" dirty="0" err="1" smtClean="0"/>
              <a:t>sq</a:t>
            </a:r>
            <a:r>
              <a:rPr lang="ru-RU" sz="2400" dirty="0" smtClean="0"/>
              <a:t> </a:t>
            </a:r>
            <a:r>
              <a:rPr lang="en-US" sz="2400" dirty="0" smtClean="0"/>
              <a:t>[ </a:t>
            </a:r>
            <a:r>
              <a:rPr lang="en-US" sz="2400" dirty="0"/>
              <a:t>k ]  =  </a:t>
            </a:r>
            <a:r>
              <a:rPr lang="ru-RU" sz="2400" dirty="0" smtClean="0"/>
              <a:t>2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</a:t>
            </a:r>
            <a:r>
              <a:rPr lang="ru-RU" sz="2400" dirty="0">
                <a:solidFill>
                  <a:srgbClr val="0070C0"/>
                </a:solidFill>
                <a:sym typeface="Symbol" panose="05050102010706020507" pitchFamily="18" charset="2"/>
              </a:rPr>
              <a:t>1 </a:t>
            </a:r>
            <a:r>
              <a:rPr lang="ru-RU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+ 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</a:t>
            </a:r>
            <a:r>
              <a:rPr lang="ru-RU" sz="2400" dirty="0">
                <a:solidFill>
                  <a:srgbClr val="0070C0"/>
                </a:solidFill>
                <a:sym typeface="Symbol" panose="05050102010706020507" pitchFamily="18" charset="2"/>
              </a:rPr>
              <a:t>1 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sz="2400" dirty="0"/>
              <a:t>Пусть </a:t>
            </a:r>
            <a:r>
              <a:rPr lang="ru-RU" sz="2400" dirty="0" smtClean="0"/>
              <a:t>нам известно </a:t>
            </a:r>
            <a:r>
              <a:rPr lang="ru-RU" sz="2400" dirty="0"/>
              <a:t>решение для всех </a:t>
            </a:r>
            <a:r>
              <a:rPr lang="en-US" sz="2400" dirty="0" err="1"/>
              <a:t>i</a:t>
            </a:r>
            <a:r>
              <a:rPr lang="en-US" sz="2400" dirty="0"/>
              <a:t> &lt; k, </a:t>
            </a:r>
            <a:r>
              <a:rPr lang="ru-RU" sz="2400" dirty="0"/>
              <a:t>тогда посчитаем </a:t>
            </a:r>
            <a:r>
              <a:rPr lang="en-US" sz="2400" dirty="0" err="1" smtClean="0"/>
              <a:t>sq</a:t>
            </a:r>
            <a:r>
              <a:rPr lang="en-US" sz="2400" dirty="0"/>
              <a:t>[ k ]</a:t>
            </a:r>
            <a:r>
              <a:rPr lang="ru-RU" sz="2400" dirty="0"/>
              <a:t>.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ru-RU" sz="2400" dirty="0" smtClean="0"/>
              <a:t>Предположим, что нам нужно узнать, сколько квадратов будет в разложении </a:t>
            </a:r>
            <a:r>
              <a:rPr lang="en-US" sz="2400" dirty="0" smtClean="0"/>
              <a:t>k</a:t>
            </a:r>
            <a:r>
              <a:rPr lang="ru-RU" sz="2400" dirty="0" smtClean="0"/>
              <a:t>, если в этом разложении обязательно есть  квадрат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j</a:t>
            </a:r>
            <a:r>
              <a:rPr lang="en-US" sz="24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j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sq</a:t>
            </a:r>
            <a:r>
              <a:rPr lang="en-US" sz="2400" dirty="0" smtClean="0"/>
              <a:t>[k] = 1 + </a:t>
            </a:r>
            <a:r>
              <a:rPr lang="en-US" sz="2400" dirty="0" err="1" smtClean="0"/>
              <a:t>sq</a:t>
            </a:r>
            <a:r>
              <a:rPr lang="en-US" sz="2400" dirty="0" smtClean="0"/>
              <a:t>[ k – j </a:t>
            </a:r>
            <a:r>
              <a:rPr lang="en-US" sz="2400" dirty="0" smtClean="0">
                <a:sym typeface="Symbol" panose="05050102010706020507" pitchFamily="18" charset="2"/>
              </a:rPr>
              <a:t> j ], </a:t>
            </a:r>
            <a:r>
              <a:rPr lang="ru-RU" sz="2400" dirty="0" smtClean="0">
                <a:sym typeface="Symbol" panose="05050102010706020507" pitchFamily="18" charset="2"/>
              </a:rPr>
              <a:t>если </a:t>
            </a:r>
            <a:r>
              <a:rPr lang="en-US" sz="2400" dirty="0"/>
              <a:t>j </a:t>
            </a:r>
            <a:r>
              <a:rPr lang="en-US" sz="2400" dirty="0">
                <a:sym typeface="Symbol" panose="05050102010706020507" pitchFamily="18" charset="2"/>
              </a:rPr>
              <a:t> j </a:t>
            </a:r>
            <a:r>
              <a:rPr lang="en-US" sz="2400" dirty="0" smtClean="0">
                <a:sym typeface="Symbol" panose="05050102010706020507" pitchFamily="18" charset="2"/>
              </a:rPr>
              <a:t> 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2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/>
          </p:cNvSpPr>
          <p:nvPr>
            <p:ph type="body" idx="1"/>
          </p:nvPr>
        </p:nvSpPr>
        <p:spPr>
          <a:xfrm>
            <a:off x="467544" y="620688"/>
            <a:ext cx="8507413" cy="5289451"/>
          </a:xfrm>
        </p:spPr>
        <p:txBody>
          <a:bodyPr/>
          <a:lstStyle/>
          <a:p>
            <a:pPr>
              <a:buFont typeface="Arial" charset="0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ru-RU" sz="2000" b="1" dirty="0" err="1" smtClean="0">
                <a:latin typeface="Courier New" pitchFamily="49" charset="0"/>
              </a:rPr>
              <a:t>dp</a:t>
            </a:r>
            <a:r>
              <a:rPr lang="ru-RU" sz="2000" b="1" dirty="0" smtClean="0">
                <a:latin typeface="Courier New" pitchFamily="49" charset="0"/>
              </a:rPr>
              <a:t>[0] = 0; </a:t>
            </a:r>
          </a:p>
          <a:p>
            <a:pPr>
              <a:buFont typeface="Arial" charset="0"/>
              <a:buNone/>
            </a:pPr>
            <a:r>
              <a:rPr lang="ru-RU" sz="2000" b="1" dirty="0" err="1" smtClean="0">
                <a:latin typeface="Courier New" pitchFamily="49" charset="0"/>
              </a:rPr>
              <a:t>for</a:t>
            </a:r>
            <a:r>
              <a:rPr lang="ru-RU" sz="2000" b="1" dirty="0" smtClean="0">
                <a:latin typeface="Courier New" pitchFamily="49" charset="0"/>
              </a:rPr>
              <a:t> (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i = 1; i &lt;= n; i++) { 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</a:rPr>
              <a:t>dp</a:t>
            </a:r>
            <a:r>
              <a:rPr lang="ru-RU" sz="2000" b="1" dirty="0" smtClean="0">
                <a:latin typeface="Courier New" pitchFamily="49" charset="0"/>
              </a:rPr>
              <a:t>[i] = INT_MAX; 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</a:rPr>
              <a:t>for</a:t>
            </a:r>
            <a:r>
              <a:rPr lang="ru-RU" sz="2000" b="1" dirty="0" smtClean="0">
                <a:latin typeface="Courier New" pitchFamily="49" charset="0"/>
              </a:rPr>
              <a:t> (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j = 1; j * j &lt;= i; j++) { 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</a:rPr>
              <a:t>		</a:t>
            </a:r>
            <a:r>
              <a:rPr lang="ru-RU" sz="2000" b="1" dirty="0" err="1" smtClean="0">
                <a:latin typeface="Courier New" pitchFamily="49" charset="0"/>
              </a:rPr>
              <a:t>dp</a:t>
            </a:r>
            <a:r>
              <a:rPr lang="ru-RU" sz="2000" b="1" dirty="0" smtClean="0">
                <a:latin typeface="Courier New" pitchFamily="49" charset="0"/>
              </a:rPr>
              <a:t>[i] = </a:t>
            </a:r>
            <a:r>
              <a:rPr lang="ru-RU" sz="2000" b="1" dirty="0" err="1" smtClean="0">
                <a:latin typeface="Courier New" pitchFamily="49" charset="0"/>
              </a:rPr>
              <a:t>min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</a:rPr>
              <a:t>dp</a:t>
            </a:r>
            <a:r>
              <a:rPr lang="ru-RU" sz="2000" b="1" dirty="0" smtClean="0">
                <a:latin typeface="Courier New" pitchFamily="49" charset="0"/>
              </a:rPr>
              <a:t>[i], </a:t>
            </a:r>
            <a:r>
              <a:rPr lang="ru-RU" sz="2000" b="1" dirty="0" err="1" smtClean="0">
                <a:latin typeface="Courier New" pitchFamily="49" charset="0"/>
              </a:rPr>
              <a:t>dp</a:t>
            </a:r>
            <a:r>
              <a:rPr lang="ru-RU" sz="2000" b="1" dirty="0" smtClean="0">
                <a:latin typeface="Courier New" pitchFamily="49" charset="0"/>
              </a:rPr>
              <a:t>[i - j*j] + 1); 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ru-RU" sz="2000" dirty="0">
                <a:solidFill>
                  <a:schemeClr val="hlink"/>
                </a:solidFill>
                <a:latin typeface="Courier New" pitchFamily="49" charset="0"/>
              </a:rPr>
              <a:t>	 </a:t>
            </a:r>
            <a:r>
              <a:rPr lang="ru-RU" sz="2000" dirty="0" smtClean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chemeClr val="hlink"/>
                </a:solidFill>
                <a:latin typeface="Courier New" pitchFamily="49" charset="0"/>
              </a:rPr>
              <a:t>0 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1 2 3 4 5 6 7 8 9 10 11 12 13 14 15 16 17 18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</a:rPr>
              <a:t>d</a:t>
            </a:r>
            <a:r>
              <a:rPr lang="ru-RU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ourier New" pitchFamily="49" charset="0"/>
              </a:rPr>
              <a:t>==[</a:t>
            </a:r>
            <a:r>
              <a:rPr lang="en-US" sz="2000" b="1" dirty="0">
                <a:latin typeface="Courier New" pitchFamily="49" charset="0"/>
              </a:rPr>
              <a:t>0,1,2,3,1,2,3,4,2,1, 2, 3, 3, 4, 3, 4, 1, 2, 2 </a:t>
            </a:r>
            <a:r>
              <a:rPr lang="en-US" sz="2000" dirty="0">
                <a:latin typeface="Courier New" pitchFamily="49" charset="0"/>
              </a:rPr>
              <a:t>…] </a:t>
            </a:r>
            <a:endParaRPr lang="ru-RU" sz="2400" dirty="0">
              <a:latin typeface="Times New Roman" pitchFamily="18" charset="0"/>
            </a:endParaRPr>
          </a:p>
          <a:p>
            <a:pPr>
              <a:buFont typeface="Arial" charset="0"/>
              <a:buNone/>
            </a:pPr>
            <a:endParaRPr lang="ru-RU" sz="2000" dirty="0" smtClean="0">
              <a:latin typeface="Courier New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/>
          <a:lstStyle/>
          <a:p>
            <a:pPr algn="l"/>
            <a:r>
              <a:rPr lang="ru-RU" sz="3200" b="1" dirty="0" smtClean="0"/>
              <a:t>Пример 3</a:t>
            </a:r>
            <a:r>
              <a:rPr lang="ru-RU" sz="3200" dirty="0" smtClean="0"/>
              <a:t>. Сумма квадратов</a:t>
            </a:r>
            <a:r>
              <a:rPr lang="en-US" sz="3200" dirty="0" smtClean="0"/>
              <a:t>, </a:t>
            </a:r>
            <a:r>
              <a:rPr lang="ru-RU" sz="3200" dirty="0" smtClean="0"/>
              <a:t>продолжение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marL="838200" indent="-838200" algn="l"/>
            <a:r>
              <a:rPr lang="ru-RU" sz="2400" b="1" dirty="0" smtClean="0"/>
              <a:t>Пример 4. </a:t>
            </a:r>
            <a:r>
              <a:rPr lang="ru-RU" sz="2400" dirty="0" smtClean="0"/>
              <a:t>Алгоритм </a:t>
            </a:r>
            <a:r>
              <a:rPr lang="ru-RU" sz="2400" dirty="0" err="1" smtClean="0"/>
              <a:t>Ахо</a:t>
            </a:r>
            <a:endParaRPr lang="ru-RU" sz="2400" dirty="0" smtClean="0"/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179388" y="981075"/>
            <a:ext cx="8785225" cy="511175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Пусть даны две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. Необходимо за минимальное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число </a:t>
            </a:r>
            <a:r>
              <a:rPr lang="ru-RU" sz="2400" i="1" dirty="0" smtClean="0"/>
              <a:t>допустимых</a:t>
            </a:r>
            <a:r>
              <a:rPr lang="ru-RU" sz="2400" dirty="0" smtClean="0"/>
              <a:t> операций преобразовать строку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в строку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. Допустимой операцией являются следующие операции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удаления символа из строки и вставки символа в строку: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DEL</a:t>
            </a:r>
            <a:r>
              <a:rPr lang="ru-RU" sz="2400" dirty="0" smtClean="0">
                <a:solidFill>
                  <a:schemeClr val="hlink"/>
                </a:solidFill>
              </a:rPr>
              <a:t>(</a:t>
            </a:r>
            <a:r>
              <a:rPr lang="en-US" sz="2400" i="1" dirty="0" smtClean="0">
                <a:solidFill>
                  <a:schemeClr val="hlink"/>
                </a:solidFill>
              </a:rPr>
              <a:t>S</a:t>
            </a:r>
            <a:r>
              <a:rPr lang="ru-RU" sz="2400" i="1" dirty="0" smtClean="0">
                <a:solidFill>
                  <a:schemeClr val="hlink"/>
                </a:solidFill>
              </a:rPr>
              <a:t>, </a:t>
            </a:r>
            <a:r>
              <a:rPr lang="en-US" sz="2400" i="1" dirty="0" err="1" smtClean="0">
                <a:solidFill>
                  <a:schemeClr val="hlink"/>
                </a:solidFill>
              </a:rPr>
              <a:t>i</a:t>
            </a:r>
            <a:r>
              <a:rPr lang="ru-RU" sz="2400" dirty="0" smtClean="0">
                <a:solidFill>
                  <a:schemeClr val="hlink"/>
                </a:solidFill>
              </a:rPr>
              <a:t>)</a:t>
            </a:r>
            <a:r>
              <a:rPr lang="ru-RU" sz="2400" dirty="0" smtClean="0"/>
              <a:t> – удалить </a:t>
            </a:r>
            <a:r>
              <a:rPr lang="en-US" sz="2400" i="1" dirty="0" err="1" smtClean="0"/>
              <a:t>i</a:t>
            </a:r>
            <a:r>
              <a:rPr lang="ru-RU" sz="2400" dirty="0" smtClean="0"/>
              <a:t>-</a:t>
            </a:r>
            <a:r>
              <a:rPr lang="ru-RU" sz="2400" dirty="0" err="1" smtClean="0"/>
              <a:t>ый</a:t>
            </a:r>
            <a:r>
              <a:rPr lang="ru-RU" sz="2400" dirty="0" smtClean="0"/>
              <a:t> элемент строки </a:t>
            </a:r>
            <a:r>
              <a:rPr lang="en-US" sz="2400" i="1" dirty="0" smtClean="0"/>
              <a:t>S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INS</a:t>
            </a:r>
            <a:r>
              <a:rPr lang="ru-RU" sz="2400" dirty="0" smtClean="0">
                <a:solidFill>
                  <a:schemeClr val="hlink"/>
                </a:solidFill>
              </a:rPr>
              <a:t>(</a:t>
            </a:r>
            <a:r>
              <a:rPr lang="en-US" sz="2400" i="1" dirty="0" smtClean="0">
                <a:solidFill>
                  <a:schemeClr val="hlink"/>
                </a:solidFill>
              </a:rPr>
              <a:t>S</a:t>
            </a:r>
            <a:r>
              <a:rPr lang="ru-RU" sz="2400" i="1" dirty="0" smtClean="0">
                <a:solidFill>
                  <a:schemeClr val="hlink"/>
                </a:solidFill>
              </a:rPr>
              <a:t>, </a:t>
            </a:r>
            <a:r>
              <a:rPr lang="en-US" sz="2400" i="1" dirty="0" err="1" smtClean="0">
                <a:solidFill>
                  <a:schemeClr val="hlink"/>
                </a:solidFill>
              </a:rPr>
              <a:t>i</a:t>
            </a:r>
            <a:r>
              <a:rPr lang="ru-RU" sz="2400" i="1" dirty="0" smtClean="0">
                <a:solidFill>
                  <a:schemeClr val="hlink"/>
                </a:solidFill>
              </a:rPr>
              <a:t>, </a:t>
            </a:r>
            <a:r>
              <a:rPr lang="en-US" sz="2400" i="1" dirty="0" smtClean="0">
                <a:solidFill>
                  <a:schemeClr val="hlink"/>
                </a:solidFill>
              </a:rPr>
              <a:t>c</a:t>
            </a:r>
            <a:r>
              <a:rPr lang="ru-RU" sz="2400" dirty="0" smtClean="0">
                <a:solidFill>
                  <a:schemeClr val="hlink"/>
                </a:solidFill>
              </a:rPr>
              <a:t>)</a:t>
            </a:r>
            <a:r>
              <a:rPr lang="ru-RU" sz="2400" dirty="0" smtClean="0"/>
              <a:t> – вставить символ </a:t>
            </a:r>
            <a:r>
              <a:rPr lang="en-US" sz="2400" i="1" dirty="0" smtClean="0"/>
              <a:t>c</a:t>
            </a:r>
            <a:r>
              <a:rPr lang="ru-RU" sz="2400" dirty="0" smtClean="0"/>
              <a:t> после </a:t>
            </a:r>
            <a:r>
              <a:rPr lang="en-US" sz="2400" i="1" dirty="0" err="1" smtClean="0"/>
              <a:t>i</a:t>
            </a:r>
            <a:r>
              <a:rPr lang="ru-RU" sz="2400" dirty="0" smtClean="0"/>
              <a:t>-го элемента строки </a:t>
            </a:r>
            <a:r>
              <a:rPr lang="en-US" sz="2400" i="1" dirty="0" smtClean="0"/>
              <a:t>S</a:t>
            </a:r>
            <a:r>
              <a:rPr lang="ru-RU" sz="2400" dirty="0" smtClean="0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Обозначим через </a:t>
            </a:r>
            <a:r>
              <a:rPr lang="en-US" sz="2400" i="1" dirty="0" smtClean="0"/>
              <a:t>S</a:t>
            </a:r>
            <a:r>
              <a:rPr lang="en-US" sz="2400" dirty="0" smtClean="0"/>
              <a:t> </a:t>
            </a:r>
            <a:r>
              <a:rPr lang="ru-RU" sz="2400" dirty="0" smtClean="0"/>
              <a:t>[</a:t>
            </a:r>
            <a:r>
              <a:rPr lang="en-US" sz="2400" i="1" dirty="0" err="1" smtClean="0"/>
              <a:t>i</a:t>
            </a:r>
            <a:r>
              <a:rPr lang="ru-RU" sz="2400" dirty="0" smtClean="0"/>
              <a:t>..</a:t>
            </a:r>
            <a:r>
              <a:rPr lang="en-US" sz="2400" i="1" dirty="0" smtClean="0"/>
              <a:t>j</a:t>
            </a:r>
            <a:r>
              <a:rPr lang="ru-RU" sz="2400" dirty="0" smtClean="0"/>
              <a:t>]  – подстроку от</a:t>
            </a:r>
            <a:r>
              <a:rPr lang="ru-RU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ru-RU" sz="2400" dirty="0" smtClean="0"/>
              <a:t>-го символа до </a:t>
            </a:r>
            <a:r>
              <a:rPr lang="en-US" sz="2400" i="1" dirty="0" smtClean="0"/>
              <a:t>j</a:t>
            </a:r>
            <a:r>
              <a:rPr lang="ru-RU" sz="2400" dirty="0" smtClean="0"/>
              <a:t>-го.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Пусть </a:t>
            </a:r>
            <a:r>
              <a:rPr lang="en-US" sz="2400" i="1" dirty="0" smtClean="0"/>
              <a:t>M</a:t>
            </a:r>
            <a:r>
              <a:rPr lang="ru-RU" sz="2400" dirty="0" smtClean="0"/>
              <a:t>(</a:t>
            </a:r>
            <a:r>
              <a:rPr lang="en-US" sz="2400" i="1" dirty="0" err="1" smtClean="0"/>
              <a:t>i</a:t>
            </a:r>
            <a:r>
              <a:rPr lang="ru-RU" sz="2400" dirty="0" smtClean="0"/>
              <a:t>, </a:t>
            </a:r>
            <a:r>
              <a:rPr lang="en-US" sz="2400" i="1" dirty="0" smtClean="0"/>
              <a:t>j</a:t>
            </a:r>
            <a:r>
              <a:rPr lang="ru-RU" sz="2400" dirty="0" smtClean="0"/>
              <a:t>) – минимальное количество операций, которые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требуются, чтобы преобразовать начальные </a:t>
            </a:r>
            <a:r>
              <a:rPr lang="ru-RU" sz="2400" i="1" dirty="0" err="1" smtClean="0"/>
              <a:t>i</a:t>
            </a:r>
            <a:r>
              <a:rPr lang="ru-RU" sz="2400" dirty="0" smtClean="0"/>
              <a:t> символов строки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en-US" sz="2400" dirty="0" smtClean="0"/>
              <a:t> </a:t>
            </a:r>
            <a:r>
              <a:rPr lang="ru-RU" sz="2400" dirty="0" smtClean="0"/>
              <a:t>в  начальные </a:t>
            </a:r>
            <a:r>
              <a:rPr lang="ru-RU" sz="2400" i="1" dirty="0" err="1" smtClean="0"/>
              <a:t>j</a:t>
            </a:r>
            <a:r>
              <a:rPr lang="ru-RU" sz="2400" dirty="0" smtClean="0"/>
              <a:t> символов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</a:t>
            </a:r>
            <a:r>
              <a:rPr lang="en-US" sz="2400" i="1" dirty="0" err="1" smtClean="0"/>
              <a:t>i</a:t>
            </a:r>
            <a:r>
              <a:rPr lang="ru-RU" sz="2400" dirty="0" smtClean="0"/>
              <a:t>] </a:t>
            </a:r>
            <a:r>
              <a:rPr lang="en-US" sz="2400" dirty="0" smtClean="0"/>
              <a:t>–&gt;</a:t>
            </a:r>
            <a:r>
              <a:rPr lang="ru-RU" sz="2400" dirty="0" smtClean="0"/>
              <a:t>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</a:t>
            </a:r>
            <a:r>
              <a:rPr lang="en-US" sz="2400" i="1" dirty="0" smtClean="0"/>
              <a:t>j</a:t>
            </a:r>
            <a:r>
              <a:rPr lang="ru-RU" sz="2400" dirty="0" smtClean="0"/>
              <a:t>]. 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[0..0] 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[0..0] –  пустые строки. </a:t>
            </a:r>
          </a:p>
        </p:txBody>
      </p:sp>
    </p:spTree>
    <p:extLst>
      <p:ext uri="{BB962C8B-B14F-4D97-AF65-F5344CB8AC3E}">
        <p14:creationId xmlns:p14="http://schemas.microsoft.com/office/powerpoint/2010/main" val="32315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/>
          </p:cNvSpPr>
          <p:nvPr>
            <p:ph type="body" idx="1"/>
          </p:nvPr>
        </p:nvSpPr>
        <p:spPr>
          <a:xfrm>
            <a:off x="358775" y="476250"/>
            <a:ext cx="8785225" cy="5832475"/>
          </a:xfrm>
        </p:spPr>
        <p:txBody>
          <a:bodyPr/>
          <a:lstStyle/>
          <a:p>
            <a:pPr marL="533400" indent="-533400">
              <a:buFont typeface="Arial" charset="0"/>
              <a:buNone/>
            </a:pPr>
            <a:r>
              <a:rPr lang="ru-RU" sz="2400" smtClean="0"/>
              <a:t>Заметим, что для преобразования пустой строки в строку длины </a:t>
            </a:r>
            <a:r>
              <a:rPr lang="en-US" sz="2400" i="1" smtClean="0"/>
              <a:t>j</a:t>
            </a:r>
          </a:p>
          <a:p>
            <a:pPr marL="533400" indent="-533400">
              <a:buFont typeface="Arial" charset="0"/>
              <a:buNone/>
            </a:pPr>
            <a:r>
              <a:rPr lang="ru-RU" sz="2400" smtClean="0"/>
              <a:t>требуется </a:t>
            </a:r>
            <a:r>
              <a:rPr lang="en-US" sz="2400" i="1" smtClean="0"/>
              <a:t>j</a:t>
            </a:r>
            <a:r>
              <a:rPr lang="ru-RU" sz="2400" smtClean="0"/>
              <a:t> операций вставки, т.е.  </a:t>
            </a:r>
            <a:r>
              <a:rPr lang="en-US" sz="2400" i="1" smtClean="0"/>
              <a:t>M </a:t>
            </a:r>
            <a:r>
              <a:rPr lang="ru-RU" sz="2400" smtClean="0"/>
              <a:t>(</a:t>
            </a:r>
            <a:r>
              <a:rPr lang="ru-RU" sz="2400" i="1" smtClean="0"/>
              <a:t>0, </a:t>
            </a:r>
            <a:r>
              <a:rPr lang="en-US" sz="2400" i="1" smtClean="0"/>
              <a:t>j</a:t>
            </a:r>
            <a:r>
              <a:rPr lang="ru-RU" sz="2400" smtClean="0"/>
              <a:t>)</a:t>
            </a:r>
            <a:r>
              <a:rPr lang="ru-RU" sz="2400" i="1" smtClean="0"/>
              <a:t> </a:t>
            </a:r>
            <a:r>
              <a:rPr lang="ru-RU" sz="2400" smtClean="0"/>
              <a:t>=</a:t>
            </a:r>
            <a:r>
              <a:rPr lang="ru-RU" sz="2400" i="1" smtClean="0"/>
              <a:t> </a:t>
            </a:r>
            <a:r>
              <a:rPr lang="en-US" sz="2400" i="1" smtClean="0"/>
              <a:t>j</a:t>
            </a:r>
            <a:r>
              <a:rPr lang="ru-RU" sz="2400" smtClean="0"/>
              <a:t> . </a:t>
            </a:r>
            <a:endParaRPr lang="en-US" sz="2400" smtClean="0"/>
          </a:p>
          <a:p>
            <a:pPr marL="533400" indent="-533400">
              <a:buFont typeface="Arial" charset="0"/>
              <a:buNone/>
            </a:pPr>
            <a:r>
              <a:rPr lang="ru-RU" sz="2400" smtClean="0"/>
              <a:t>Аналогично для преобразования строки длины </a:t>
            </a:r>
            <a:r>
              <a:rPr lang="en-US" sz="2400" i="1" smtClean="0"/>
              <a:t>i</a:t>
            </a:r>
            <a:r>
              <a:rPr lang="ru-RU" sz="2400" smtClean="0"/>
              <a:t> в пустую строку</a:t>
            </a:r>
            <a:endParaRPr lang="en-US" sz="2400" smtClean="0"/>
          </a:p>
          <a:p>
            <a:pPr marL="533400" indent="-533400">
              <a:buFont typeface="Arial" charset="0"/>
              <a:buNone/>
            </a:pPr>
            <a:r>
              <a:rPr lang="ru-RU" sz="2400" smtClean="0"/>
              <a:t>требуется </a:t>
            </a:r>
            <a:r>
              <a:rPr lang="en-US" sz="2400" i="1" smtClean="0"/>
              <a:t>i</a:t>
            </a:r>
            <a:r>
              <a:rPr lang="ru-RU" sz="2400" smtClean="0"/>
              <a:t> операций удаления, т.е. </a:t>
            </a:r>
            <a:r>
              <a:rPr lang="en-US" sz="2400" i="1" smtClean="0"/>
              <a:t>M</a:t>
            </a:r>
            <a:r>
              <a:rPr lang="ru-RU" sz="2400" smtClean="0"/>
              <a:t> (</a:t>
            </a:r>
            <a:r>
              <a:rPr lang="en-US" sz="2400" i="1" smtClean="0"/>
              <a:t>i</a:t>
            </a:r>
            <a:r>
              <a:rPr lang="ru-RU" sz="2400" i="1" smtClean="0"/>
              <a:t>, 0</a:t>
            </a:r>
            <a:r>
              <a:rPr lang="ru-RU" sz="2400" smtClean="0"/>
              <a:t>)</a:t>
            </a:r>
            <a:r>
              <a:rPr lang="ru-RU" sz="2400" i="1" smtClean="0"/>
              <a:t> = </a:t>
            </a:r>
            <a:r>
              <a:rPr lang="en-US" sz="2400" i="1" smtClean="0"/>
              <a:t>i</a:t>
            </a:r>
            <a:r>
              <a:rPr lang="ru-RU" sz="2400" smtClean="0"/>
              <a:t>.</a:t>
            </a:r>
            <a:endParaRPr lang="en-US" sz="2400" smtClean="0"/>
          </a:p>
          <a:p>
            <a:pPr marL="533400" indent="-533400">
              <a:buFont typeface="Arial" charset="0"/>
              <a:buNone/>
            </a:pPr>
            <a:endParaRPr lang="en-US" sz="2400" smtClean="0"/>
          </a:p>
          <a:p>
            <a:pPr marL="533400" indent="-533400">
              <a:buFont typeface="Arial" charset="0"/>
              <a:buNone/>
            </a:pPr>
            <a:r>
              <a:rPr lang="ru-RU" sz="2400" smtClean="0"/>
              <a:t>Пусть  мы  решили  подзадачу </a:t>
            </a:r>
            <a:r>
              <a:rPr lang="en-US" sz="2400" smtClean="0"/>
              <a:t>c  </a:t>
            </a:r>
            <a:r>
              <a:rPr lang="ru-RU" sz="2400" smtClean="0"/>
              <a:t>параметрами  </a:t>
            </a:r>
            <a:r>
              <a:rPr lang="en-US" sz="2400" i="1" smtClean="0"/>
              <a:t>i </a:t>
            </a:r>
            <a:r>
              <a:rPr lang="ru-RU" sz="2400" smtClean="0"/>
              <a:t>–1</a:t>
            </a:r>
            <a:r>
              <a:rPr lang="ru-RU" sz="2400" i="1" smtClean="0"/>
              <a:t> </a:t>
            </a:r>
            <a:r>
              <a:rPr lang="ru-RU" sz="2400" smtClean="0"/>
              <a:t>и </a:t>
            </a:r>
            <a:r>
              <a:rPr lang="en-US" sz="2400" i="1" smtClean="0"/>
              <a:t>j </a:t>
            </a:r>
            <a:r>
              <a:rPr lang="ru-RU" sz="2400" smtClean="0"/>
              <a:t>– 1. Это</a:t>
            </a:r>
          </a:p>
          <a:p>
            <a:pPr marL="533400" indent="-533400">
              <a:buFont typeface="Arial" charset="0"/>
              <a:buNone/>
            </a:pPr>
            <a:r>
              <a:rPr lang="ru-RU" sz="2400" smtClean="0"/>
              <a:t>означает, что из 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[0..</a:t>
            </a:r>
            <a:r>
              <a:rPr lang="en-US" sz="2400" i="1" smtClean="0"/>
              <a:t>i</a:t>
            </a:r>
            <a:r>
              <a:rPr lang="ru-RU" sz="2400" smtClean="0"/>
              <a:t>–1] построена строка </a:t>
            </a: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[0..</a:t>
            </a:r>
            <a:r>
              <a:rPr lang="en-US" sz="2400" i="1" smtClean="0"/>
              <a:t>j</a:t>
            </a:r>
            <a:r>
              <a:rPr lang="ru-RU" sz="2400" smtClean="0"/>
              <a:t>–1] за</a:t>
            </a:r>
          </a:p>
          <a:p>
            <a:pPr marL="533400" indent="-533400">
              <a:buFont typeface="Arial" charset="0"/>
              <a:buNone/>
            </a:pPr>
            <a:r>
              <a:rPr lang="ru-RU" sz="2400" smtClean="0"/>
              <a:t>минимальное число допустимых операций </a:t>
            </a:r>
            <a:r>
              <a:rPr lang="en-US" sz="2400" i="1" smtClean="0"/>
              <a:t>M</a:t>
            </a:r>
            <a:r>
              <a:rPr lang="ru-RU" sz="2400" smtClean="0"/>
              <a:t>(</a:t>
            </a:r>
            <a:r>
              <a:rPr lang="en-US" sz="2400" i="1" smtClean="0"/>
              <a:t>i</a:t>
            </a:r>
            <a:r>
              <a:rPr lang="ru-RU" sz="2400" i="1" smtClean="0"/>
              <a:t> </a:t>
            </a:r>
            <a:r>
              <a:rPr lang="ru-RU" sz="2400" smtClean="0"/>
              <a:t>–1, </a:t>
            </a:r>
            <a:r>
              <a:rPr lang="en-US" sz="2400" i="1" smtClean="0"/>
              <a:t>j </a:t>
            </a:r>
            <a:r>
              <a:rPr lang="ru-RU" sz="2400" smtClean="0"/>
              <a:t>–1). </a:t>
            </a:r>
            <a:endParaRPr lang="en-US" sz="2400" smtClean="0"/>
          </a:p>
          <a:p>
            <a:pPr marL="533400" indent="-533400">
              <a:buFont typeface="Arial" charset="0"/>
              <a:buNone/>
            </a:pPr>
            <a:endParaRPr lang="en-US" sz="2400" smtClean="0"/>
          </a:p>
          <a:p>
            <a:pPr marL="533400" indent="-533400">
              <a:buFont typeface="Arial" charset="0"/>
              <a:buNone/>
            </a:pPr>
            <a:r>
              <a:rPr lang="en-US" sz="2400" smtClean="0"/>
              <a:t>I</a:t>
            </a:r>
            <a:r>
              <a:rPr lang="ru-RU" sz="2400" smtClean="0"/>
              <a:t>) Пусть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[</a:t>
            </a:r>
            <a:r>
              <a:rPr lang="en-US" sz="2400" i="1" smtClean="0"/>
              <a:t>i</a:t>
            </a:r>
            <a:r>
              <a:rPr lang="ru-RU" sz="2400" smtClean="0"/>
              <a:t>] =</a:t>
            </a:r>
            <a:r>
              <a:rPr lang="ru-RU" sz="2400" i="1" smtClean="0"/>
              <a:t> </a:t>
            </a: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</a:t>
            </a:r>
            <a:r>
              <a:rPr lang="en-US" sz="2400" i="1" smtClean="0"/>
              <a:t>j</a:t>
            </a:r>
            <a:r>
              <a:rPr lang="ru-RU" sz="2400" smtClean="0"/>
              <a:t>]. Тогда для получения 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[0..</a:t>
            </a:r>
            <a:r>
              <a:rPr lang="en-US" sz="2400" i="1" smtClean="0"/>
              <a:t>j</a:t>
            </a:r>
            <a:r>
              <a:rPr lang="ru-RU" sz="2400" smtClean="0"/>
              <a:t>] из</a:t>
            </a:r>
          </a:p>
          <a:p>
            <a:pPr marL="533400" indent="-533400">
              <a:buFont typeface="Arial" charset="0"/>
              <a:buNone/>
            </a:pPr>
            <a:r>
              <a:rPr lang="ru-RU" sz="2400" smtClean="0"/>
              <a:t>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[0..</a:t>
            </a:r>
            <a:r>
              <a:rPr lang="en-US" sz="2400" i="1" smtClean="0"/>
              <a:t>i</a:t>
            </a:r>
            <a:r>
              <a:rPr lang="ru-RU" sz="2400" smtClean="0"/>
              <a:t>] не требуется никаких дополнительных операций.</a:t>
            </a:r>
          </a:p>
          <a:p>
            <a:pPr marL="533400" indent="-533400">
              <a:buFont typeface="Arial" charset="0"/>
              <a:buNone/>
            </a:pPr>
            <a:r>
              <a:rPr lang="ru-RU" sz="2400" smtClean="0"/>
              <a:t>Следовательно, </a:t>
            </a:r>
            <a:r>
              <a:rPr lang="en-US" sz="2400" i="1" smtClean="0"/>
              <a:t>M </a:t>
            </a:r>
            <a:r>
              <a:rPr lang="ru-RU" sz="2400" smtClean="0"/>
              <a:t>(</a:t>
            </a:r>
            <a:r>
              <a:rPr lang="en-US" sz="2400" i="1" smtClean="0"/>
              <a:t>i</a:t>
            </a:r>
            <a:r>
              <a:rPr lang="ru-RU" sz="2400" i="1" smtClean="0"/>
              <a:t>, </a:t>
            </a:r>
            <a:r>
              <a:rPr lang="en-US" sz="2400" i="1" smtClean="0"/>
              <a:t>j</a:t>
            </a:r>
            <a:r>
              <a:rPr lang="ru-RU" sz="2400" smtClean="0"/>
              <a:t>) = </a:t>
            </a:r>
            <a:r>
              <a:rPr lang="en-US" sz="2400" i="1" smtClean="0"/>
              <a:t>M</a:t>
            </a:r>
            <a:r>
              <a:rPr lang="ru-RU" sz="2400" smtClean="0"/>
              <a:t> (</a:t>
            </a:r>
            <a:r>
              <a:rPr lang="en-US" sz="2400" i="1" smtClean="0"/>
              <a:t>i</a:t>
            </a:r>
            <a:r>
              <a:rPr lang="ru-RU" sz="2400" smtClean="0"/>
              <a:t> – 1, </a:t>
            </a:r>
            <a:r>
              <a:rPr lang="en-US" sz="2400" i="1" smtClean="0"/>
              <a:t>j</a:t>
            </a:r>
            <a:r>
              <a:rPr lang="ru-RU" sz="2400" smtClean="0"/>
              <a:t> – 1).</a:t>
            </a:r>
          </a:p>
          <a:p>
            <a:pPr marL="533400" indent="-533400">
              <a:buFont typeface="Arial" charset="0"/>
              <a:buNone/>
            </a:pP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39614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/>
          </p:cNvSpPr>
          <p:nvPr>
            <p:ph type="body" idx="1"/>
          </p:nvPr>
        </p:nvSpPr>
        <p:spPr>
          <a:xfrm>
            <a:off x="250825" y="188913"/>
            <a:ext cx="8893175" cy="5761037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II</a:t>
            </a:r>
            <a:r>
              <a:rPr lang="ru-RU" sz="2400" smtClean="0"/>
              <a:t>) Пусть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[</a:t>
            </a:r>
            <a:r>
              <a:rPr lang="en-US" sz="2400" i="1" smtClean="0"/>
              <a:t>i</a:t>
            </a:r>
            <a:r>
              <a:rPr lang="ru-RU" sz="2400" smtClean="0"/>
              <a:t>] ≠ </a:t>
            </a: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</a:t>
            </a:r>
            <a:r>
              <a:rPr lang="en-US" sz="2400" i="1" smtClean="0"/>
              <a:t>j</a:t>
            </a:r>
            <a:r>
              <a:rPr lang="ru-RU" sz="2400" smtClean="0"/>
              <a:t>]. Возможны два способа получения строки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[0..</a:t>
            </a:r>
            <a:r>
              <a:rPr lang="en-US" sz="2400" i="1" smtClean="0"/>
              <a:t>j</a:t>
            </a:r>
            <a:r>
              <a:rPr lang="ru-RU" sz="2400" smtClean="0"/>
              <a:t>].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	</a:t>
            </a:r>
            <a:r>
              <a:rPr lang="en-US" sz="2400" smtClean="0"/>
              <a:t>1. </a:t>
            </a:r>
            <a:r>
              <a:rPr lang="ru-RU" sz="2400" smtClean="0"/>
              <a:t>Пусть из 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[0..</a:t>
            </a:r>
            <a:r>
              <a:rPr lang="en-US" sz="2400" i="1" smtClean="0"/>
              <a:t>i</a:t>
            </a:r>
            <a:r>
              <a:rPr lang="ru-RU" sz="2400" smtClean="0"/>
              <a:t>–1] построена строка </a:t>
            </a:r>
            <a:r>
              <a:rPr lang="en-US" sz="2400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[0..</a:t>
            </a:r>
            <a:r>
              <a:rPr lang="en-US" sz="2400" i="1" smtClean="0"/>
              <a:t>j</a:t>
            </a:r>
            <a:r>
              <a:rPr lang="ru-RU" sz="2400" smtClean="0"/>
              <a:t>] за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минимальное количество операций  </a:t>
            </a:r>
            <a:r>
              <a:rPr lang="en-US" sz="2400" smtClean="0"/>
              <a:t>M</a:t>
            </a:r>
            <a:r>
              <a:rPr lang="ru-RU" sz="2400" smtClean="0"/>
              <a:t> (</a:t>
            </a:r>
            <a:r>
              <a:rPr lang="en-US" sz="2400" i="1" smtClean="0"/>
              <a:t>i</a:t>
            </a:r>
            <a:r>
              <a:rPr lang="ru-RU" sz="2400" smtClean="0"/>
              <a:t>–1, </a:t>
            </a:r>
            <a:r>
              <a:rPr lang="en-US" sz="2400" i="1" smtClean="0"/>
              <a:t>j</a:t>
            </a:r>
            <a:r>
              <a:rPr lang="ru-RU" sz="2400" smtClean="0"/>
              <a:t> ). Тогда для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получения 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[0..</a:t>
            </a:r>
            <a:r>
              <a:rPr lang="en-US" sz="2400" i="1" smtClean="0"/>
              <a:t>j</a:t>
            </a:r>
            <a:r>
              <a:rPr lang="ru-RU" sz="2400" smtClean="0"/>
              <a:t>] из строки </a:t>
            </a:r>
            <a:r>
              <a:rPr lang="en-US" sz="2400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[0..</a:t>
            </a:r>
            <a:r>
              <a:rPr lang="en-US" sz="2400" i="1" smtClean="0"/>
              <a:t>i</a:t>
            </a:r>
            <a:r>
              <a:rPr lang="ru-RU" sz="2400" smtClean="0"/>
              <a:t>] требуется удалить 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i="1" smtClean="0"/>
              <a:t>i</a:t>
            </a:r>
            <a:r>
              <a:rPr lang="ru-RU" sz="2400" smtClean="0"/>
              <a:t>-ый символ из 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.  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   </a:t>
            </a:r>
            <a:r>
              <a:rPr lang="ru-RU" sz="2400" smtClean="0"/>
              <a:t> </a:t>
            </a:r>
            <a:r>
              <a:rPr lang="en-US" sz="2400" smtClean="0"/>
              <a:t>2. </a:t>
            </a:r>
            <a:r>
              <a:rPr lang="ru-RU" sz="2400" smtClean="0"/>
              <a:t>Пусть из 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[0..</a:t>
            </a:r>
            <a:r>
              <a:rPr lang="en-US" sz="2400" i="1" smtClean="0"/>
              <a:t>i</a:t>
            </a:r>
            <a:r>
              <a:rPr lang="ru-RU" sz="2400" smtClean="0"/>
              <a:t>] построена строка </a:t>
            </a: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[0..</a:t>
            </a:r>
            <a:r>
              <a:rPr lang="en-US" sz="2400" smtClean="0"/>
              <a:t>j</a:t>
            </a:r>
            <a:r>
              <a:rPr lang="ru-RU" sz="2400" smtClean="0"/>
              <a:t>–1] за 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минимальное количество операций </a:t>
            </a:r>
            <a:r>
              <a:rPr lang="en-US" sz="2400" i="1" smtClean="0"/>
              <a:t>M</a:t>
            </a:r>
            <a:r>
              <a:rPr lang="ru-RU" sz="2400" smtClean="0"/>
              <a:t> (</a:t>
            </a:r>
            <a:r>
              <a:rPr lang="en-US" sz="2400" i="1" smtClean="0"/>
              <a:t>i</a:t>
            </a:r>
            <a:r>
              <a:rPr lang="ru-RU" sz="2400" i="1" smtClean="0"/>
              <a:t>, </a:t>
            </a:r>
            <a:r>
              <a:rPr lang="en-US" sz="2400" i="1" smtClean="0"/>
              <a:t>j</a:t>
            </a:r>
            <a:r>
              <a:rPr lang="ru-RU" sz="2400" smtClean="0"/>
              <a:t>–1).  Тогда для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получения 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[0..</a:t>
            </a:r>
            <a:r>
              <a:rPr lang="en-US" sz="2400" i="1" smtClean="0"/>
              <a:t>j</a:t>
            </a:r>
            <a:r>
              <a:rPr lang="ru-RU" sz="2400" smtClean="0"/>
              <a:t>] из 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[0..</a:t>
            </a:r>
            <a:r>
              <a:rPr lang="en-US" sz="2400" i="1" smtClean="0"/>
              <a:t>i</a:t>
            </a:r>
            <a:r>
              <a:rPr lang="ru-RU" sz="2400" smtClean="0"/>
              <a:t>] потребуется одна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операция вставки </a:t>
            </a:r>
            <a:r>
              <a:rPr lang="en-US" sz="2400" i="1" smtClean="0"/>
              <a:t>i</a:t>
            </a:r>
            <a:r>
              <a:rPr lang="ru-RU" sz="2400" smtClean="0"/>
              <a:t>-го символа строки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  после символа </a:t>
            </a: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[</a:t>
            </a:r>
            <a:r>
              <a:rPr lang="en-US" sz="2400" i="1" smtClean="0"/>
              <a:t>j</a:t>
            </a:r>
            <a:r>
              <a:rPr lang="ru-RU" sz="2400" smtClean="0"/>
              <a:t>–1].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Из 2-х возможностей нужно выбрать лучшую.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Получим следующие рекуррентные соотношения:</a:t>
            </a:r>
          </a:p>
        </p:txBody>
      </p:sp>
    </p:spTree>
    <p:extLst>
      <p:ext uri="{BB962C8B-B14F-4D97-AF65-F5344CB8AC3E}">
        <p14:creationId xmlns:p14="http://schemas.microsoft.com/office/powerpoint/2010/main" val="105619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/>
          </p:cNvSpPr>
          <p:nvPr>
            <p:ph type="body" idx="1"/>
          </p:nvPr>
        </p:nvSpPr>
        <p:spPr>
          <a:xfrm>
            <a:off x="539750" y="6207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i="1" dirty="0" smtClean="0"/>
              <a:t>	</a:t>
            </a:r>
            <a:r>
              <a:rPr lang="en-US" sz="2400" i="1" dirty="0" smtClean="0"/>
              <a:t>M</a:t>
            </a:r>
            <a:r>
              <a:rPr lang="en-US" sz="2400" dirty="0" smtClean="0"/>
              <a:t> (0, </a:t>
            </a:r>
            <a:r>
              <a:rPr lang="en-US" sz="2400" i="1" dirty="0" smtClean="0"/>
              <a:t>j</a:t>
            </a:r>
            <a:r>
              <a:rPr lang="en-US" sz="2400" dirty="0" smtClean="0"/>
              <a:t>) = </a:t>
            </a:r>
            <a:r>
              <a:rPr lang="en-US" sz="2400" i="1" dirty="0" smtClean="0"/>
              <a:t>j</a:t>
            </a:r>
            <a:r>
              <a:rPr lang="en-US" sz="2400" dirty="0" smtClean="0"/>
              <a:t>; </a:t>
            </a:r>
            <a:r>
              <a:rPr lang="ru-RU" sz="2400" i="1" dirty="0" smtClean="0"/>
              <a:t>	</a:t>
            </a: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0) =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;</a:t>
            </a:r>
            <a:endParaRPr lang="en-US" sz="2400" i="1" dirty="0" smtClean="0"/>
          </a:p>
          <a:p>
            <a:pPr>
              <a:buFont typeface="Arial" charset="0"/>
              <a:buNone/>
            </a:pP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 j</a:t>
            </a:r>
            <a:r>
              <a:rPr lang="en-US" sz="2400" dirty="0" smtClean="0"/>
              <a:t>) = min (M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– 1, </a:t>
            </a:r>
            <a:r>
              <a:rPr lang="en-US" sz="2400" i="1" dirty="0" smtClean="0"/>
              <a:t>j</a:t>
            </a:r>
            <a:r>
              <a:rPr lang="en-US" sz="2400" dirty="0" smtClean="0"/>
              <a:t> – 1), </a:t>
            </a: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– 1, </a:t>
            </a:r>
            <a:r>
              <a:rPr lang="en-US" sz="2400" i="1" dirty="0" smtClean="0"/>
              <a:t>j</a:t>
            </a:r>
            <a:r>
              <a:rPr lang="en-US" sz="2400" dirty="0" smtClean="0"/>
              <a:t> ) + 1, </a:t>
            </a: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, </a:t>
            </a:r>
            <a:r>
              <a:rPr lang="en-US" sz="2400" i="1" dirty="0" smtClean="0"/>
              <a:t>j</a:t>
            </a:r>
            <a:r>
              <a:rPr lang="en-US" sz="2400" dirty="0" smtClean="0"/>
              <a:t> – 1) +1),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		</a:t>
            </a:r>
            <a:r>
              <a:rPr lang="ru-RU" sz="2400" dirty="0" smtClean="0"/>
              <a:t>если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= </a:t>
            </a:r>
            <a:r>
              <a:rPr lang="en-US" sz="2400" i="1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</a:t>
            </a:r>
            <a:r>
              <a:rPr lang="en-US" sz="2400" i="1" dirty="0" smtClean="0"/>
              <a:t>j</a:t>
            </a:r>
            <a:r>
              <a:rPr lang="en-US" sz="2400" dirty="0" smtClean="0"/>
              <a:t>]; </a:t>
            </a:r>
            <a:endParaRPr lang="en-US" sz="2400" i="1" dirty="0" smtClean="0"/>
          </a:p>
          <a:p>
            <a:pPr>
              <a:buFont typeface="Arial" charset="0"/>
              <a:buNone/>
            </a:pP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 j</a:t>
            </a:r>
            <a:r>
              <a:rPr lang="en-US" sz="2400" dirty="0" smtClean="0"/>
              <a:t>) = min (M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– 1, </a:t>
            </a:r>
            <a:r>
              <a:rPr lang="en-US" sz="2400" i="1" dirty="0" smtClean="0"/>
              <a:t>j</a:t>
            </a:r>
            <a:r>
              <a:rPr lang="en-US" sz="2400" dirty="0" smtClean="0"/>
              <a:t> ), </a:t>
            </a:r>
            <a:r>
              <a:rPr lang="en-US" sz="2400" i="1" dirty="0" smtClean="0"/>
              <a:t>M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, </a:t>
            </a:r>
            <a:r>
              <a:rPr lang="en-US" sz="2400" i="1" dirty="0" smtClean="0"/>
              <a:t>j</a:t>
            </a:r>
            <a:r>
              <a:rPr lang="en-US" sz="2400" dirty="0" smtClean="0"/>
              <a:t> – 1)) + 1,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			если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 ≠ </a:t>
            </a:r>
            <a:r>
              <a:rPr lang="en-US" sz="2400" i="1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[</a:t>
            </a:r>
            <a:r>
              <a:rPr lang="en-US" sz="2400" i="1" dirty="0" smtClean="0"/>
              <a:t>j</a:t>
            </a:r>
            <a:r>
              <a:rPr lang="en-US" sz="2400" dirty="0" smtClean="0"/>
              <a:t>];</a:t>
            </a:r>
            <a:endParaRPr lang="ru-RU" sz="2400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spcBef>
                <a:spcPct val="5000"/>
              </a:spcBef>
              <a:buFont typeface="Arial" charset="0"/>
              <a:buNone/>
            </a:pPr>
            <a:r>
              <a:rPr lang="ru-RU" sz="2400" dirty="0" smtClean="0"/>
              <a:t>Решением задачи будет значение </a:t>
            </a:r>
            <a:r>
              <a:rPr lang="en-US" sz="2400" i="1" dirty="0" smtClean="0"/>
              <a:t>M</a:t>
            </a:r>
            <a:r>
              <a:rPr lang="ru-RU" sz="2400" dirty="0" smtClean="0"/>
              <a:t>(</a:t>
            </a:r>
            <a:r>
              <a:rPr lang="en-US" sz="2400" i="1" dirty="0" smtClean="0"/>
              <a:t>m</a:t>
            </a:r>
            <a:r>
              <a:rPr lang="ru-RU" sz="2400" i="1" dirty="0" smtClean="0"/>
              <a:t>,</a:t>
            </a:r>
            <a:r>
              <a:rPr lang="en-US" sz="2400" i="1" dirty="0" smtClean="0"/>
              <a:t>n</a:t>
            </a:r>
            <a:r>
              <a:rPr lang="ru-RU" sz="2400" dirty="0" smtClean="0"/>
              <a:t>),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Arial" charset="0"/>
              <a:buNone/>
            </a:pPr>
            <a:r>
              <a:rPr lang="ru-RU" sz="2400" dirty="0" smtClean="0"/>
              <a:t>где </a:t>
            </a:r>
            <a:r>
              <a:rPr lang="en-US" sz="2400" i="1" dirty="0" smtClean="0"/>
              <a:t>m </a:t>
            </a:r>
            <a:r>
              <a:rPr lang="ru-RU" sz="2400" dirty="0" smtClean="0"/>
              <a:t>— длина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а </a:t>
            </a:r>
            <a:r>
              <a:rPr lang="en-US" sz="2400" i="1" dirty="0" smtClean="0"/>
              <a:t>n</a:t>
            </a:r>
            <a:r>
              <a:rPr lang="ru-RU" sz="2400" dirty="0" smtClean="0"/>
              <a:t> — длина строки </a:t>
            </a:r>
            <a:r>
              <a:rPr lang="en-US" sz="2400" i="1" dirty="0" smtClean="0"/>
              <a:t>S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.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0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250825" y="0"/>
            <a:ext cx="8229600" cy="954088"/>
          </a:xfrm>
        </p:spPr>
        <p:txBody>
          <a:bodyPr/>
          <a:lstStyle/>
          <a:p>
            <a:pPr algn="l"/>
            <a:r>
              <a:rPr lang="ru-RU" sz="2400" b="1" smtClean="0"/>
              <a:t>Пример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692150"/>
            <a:ext cx="8640763" cy="144145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900" smtClean="0"/>
              <a:t> </a:t>
            </a:r>
            <a:r>
              <a:rPr lang="en-US" sz="2000" i="1" smtClean="0"/>
              <a:t>S</a:t>
            </a:r>
            <a:r>
              <a:rPr lang="ru-RU" sz="2000" baseline="-25000" smtClean="0"/>
              <a:t>1</a:t>
            </a:r>
            <a:r>
              <a:rPr lang="ru-RU" sz="2000" i="1" smtClean="0"/>
              <a:t> = </a:t>
            </a:r>
            <a:r>
              <a:rPr lang="ru-RU" sz="2000" smtClean="0"/>
              <a:t>”</a:t>
            </a:r>
            <a:r>
              <a:rPr lang="en-US" sz="2000" i="1" smtClean="0"/>
              <a:t>abc</a:t>
            </a:r>
            <a:r>
              <a:rPr lang="ru-RU" sz="2000" smtClean="0"/>
              <a:t>”, </a:t>
            </a:r>
            <a:r>
              <a:rPr lang="en-US" sz="2000" i="1" smtClean="0"/>
              <a:t>S</a:t>
            </a:r>
            <a:r>
              <a:rPr lang="ru-RU" sz="2000" baseline="-25000" smtClean="0"/>
              <a:t>2</a:t>
            </a:r>
            <a:r>
              <a:rPr lang="ru-RU" sz="2000" smtClean="0"/>
              <a:t> = ”</a:t>
            </a:r>
            <a:r>
              <a:rPr lang="en-US" sz="2000" i="1" smtClean="0"/>
              <a:t>aabddc</a:t>
            </a:r>
            <a:r>
              <a:rPr lang="ru-RU" sz="2000" smtClean="0"/>
              <a:t>”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Построим таблицу </a:t>
            </a:r>
            <a:r>
              <a:rPr lang="en-US" sz="2000" i="1" smtClean="0"/>
              <a:t>M</a:t>
            </a:r>
            <a:r>
              <a:rPr lang="ru-RU" sz="2000" smtClean="0"/>
              <a:t>, нумерация строк и столбцов которой начинается с нуля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и элементами которой будут числа, равные значениям функции,  описанной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выше.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200" smtClean="0"/>
              <a:t> </a:t>
            </a:r>
          </a:p>
        </p:txBody>
      </p:sp>
      <p:sp>
        <p:nvSpPr>
          <p:cNvPr id="58371" name="Rectangle 63"/>
          <p:cNvSpPr>
            <a:spLocks noChangeArrowheads="1"/>
          </p:cNvSpPr>
          <p:nvPr/>
        </p:nvSpPr>
        <p:spPr bwMode="auto">
          <a:xfrm>
            <a:off x="1979613" y="2276475"/>
            <a:ext cx="47513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ru-RU"/>
              <a:t>   -1            0            1            2           3 </a:t>
            </a:r>
          </a:p>
        </p:txBody>
      </p:sp>
      <p:graphicFrame>
        <p:nvGraphicFramePr>
          <p:cNvPr id="58435" name="Group 67"/>
          <p:cNvGraphicFramePr>
            <a:graphicFrameLocks noGrp="1"/>
          </p:cNvGraphicFramePr>
          <p:nvPr>
            <p:ph sz="half" idx="2"/>
          </p:nvPr>
        </p:nvGraphicFramePr>
        <p:xfrm>
          <a:off x="1979613" y="2708275"/>
          <a:ext cx="4391025" cy="2865120"/>
        </p:xfrm>
        <a:graphic>
          <a:graphicData uri="http://schemas.openxmlformats.org/drawingml/2006/table">
            <a:tbl>
              <a:tblPr/>
              <a:tblGrid>
                <a:gridCol w="8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c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d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d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b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a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b</a:t>
                      </a:r>
                      <a:endParaRPr kumimoji="0" 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c</a:t>
                      </a:r>
                      <a:endPara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428" name="Line 142"/>
          <p:cNvSpPr>
            <a:spLocks noChangeShapeType="1"/>
          </p:cNvSpPr>
          <p:nvPr/>
        </p:nvSpPr>
        <p:spPr bwMode="auto">
          <a:xfrm flipH="1">
            <a:off x="5292725" y="2852738"/>
            <a:ext cx="4318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29" name="Line 143"/>
          <p:cNvSpPr>
            <a:spLocks noChangeShapeType="1"/>
          </p:cNvSpPr>
          <p:nvPr/>
        </p:nvSpPr>
        <p:spPr bwMode="auto">
          <a:xfrm>
            <a:off x="4859338" y="3213100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0" name="Line 144"/>
          <p:cNvSpPr>
            <a:spLocks noChangeShapeType="1"/>
          </p:cNvSpPr>
          <p:nvPr/>
        </p:nvSpPr>
        <p:spPr bwMode="auto">
          <a:xfrm>
            <a:off x="4859338" y="3644900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1" name="Line 145"/>
          <p:cNvSpPr>
            <a:spLocks noChangeShapeType="1"/>
          </p:cNvSpPr>
          <p:nvPr/>
        </p:nvSpPr>
        <p:spPr bwMode="auto">
          <a:xfrm flipH="1">
            <a:off x="4284663" y="4005263"/>
            <a:ext cx="503237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2" name="Line 146"/>
          <p:cNvSpPr>
            <a:spLocks noChangeShapeType="1"/>
          </p:cNvSpPr>
          <p:nvPr/>
        </p:nvSpPr>
        <p:spPr bwMode="auto">
          <a:xfrm>
            <a:off x="3995738" y="4365625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433" name="Line 147"/>
          <p:cNvSpPr>
            <a:spLocks noChangeShapeType="1"/>
          </p:cNvSpPr>
          <p:nvPr/>
        </p:nvSpPr>
        <p:spPr bwMode="auto">
          <a:xfrm flipH="1">
            <a:off x="3419475" y="4724400"/>
            <a:ext cx="504825" cy="288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1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" grpId="0"/>
      <p:bldP spid="58371" grpId="0"/>
      <p:bldP spid="58428" grpId="0" animBg="1"/>
      <p:bldP spid="58429" grpId="0" animBg="1"/>
      <p:bldP spid="58430" grpId="0" animBg="1"/>
      <p:bldP spid="58431" grpId="0" animBg="1"/>
      <p:bldP spid="58432" grpId="0" animBg="1"/>
      <p:bldP spid="584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algn="l"/>
            <a:r>
              <a:rPr lang="ru-RU" sz="2400" b="1" smtClean="0"/>
              <a:t>Обратный ход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>
          <a:xfrm>
            <a:off x="179388" y="836613"/>
            <a:ext cx="8675687" cy="5688012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i="1" smtClean="0"/>
              <a:t>М</a:t>
            </a:r>
            <a:r>
              <a:rPr lang="ru-RU" sz="2000" smtClean="0"/>
              <a:t>[1</a:t>
            </a:r>
            <a:r>
              <a:rPr lang="ru-RU" sz="2000" i="1" smtClean="0"/>
              <a:t>,</a:t>
            </a:r>
            <a:r>
              <a:rPr lang="ru-RU" sz="2000" smtClean="0"/>
              <a:t>3] = 2, означает, что из строки “</a:t>
            </a:r>
            <a:r>
              <a:rPr lang="en-US" sz="2000" i="1" smtClean="0"/>
              <a:t>a</a:t>
            </a:r>
            <a:r>
              <a:rPr lang="ru-RU" sz="2000" smtClean="0"/>
              <a:t>” можно получить строку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“</a:t>
            </a:r>
            <a:r>
              <a:rPr lang="en-US" sz="2000" i="1" smtClean="0"/>
              <a:t>aab</a:t>
            </a:r>
            <a:r>
              <a:rPr lang="ru-RU" sz="2000" smtClean="0"/>
              <a:t>”, используя две допустимых операции. В примере за три</a:t>
            </a:r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допустимых операции можно преобразовать строку </a:t>
            </a:r>
            <a:r>
              <a:rPr lang="en-US" sz="2000" i="1" smtClean="0"/>
              <a:t>S</a:t>
            </a:r>
            <a:r>
              <a:rPr lang="ru-RU" sz="2000" baseline="-25000" smtClean="0"/>
              <a:t>1</a:t>
            </a:r>
            <a:r>
              <a:rPr lang="ru-RU" sz="2000" smtClean="0"/>
              <a:t> в </a:t>
            </a:r>
            <a:r>
              <a:rPr lang="en-US" sz="2000" i="1" smtClean="0"/>
              <a:t>S</a:t>
            </a:r>
            <a:r>
              <a:rPr lang="ru-RU" sz="2000" baseline="-25000" smtClean="0"/>
              <a:t>2</a:t>
            </a:r>
            <a:r>
              <a:rPr lang="ru-RU" sz="2000" smtClean="0"/>
              <a:t>.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Для определения операций нужно встать на последний символ</a:t>
            </a:r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строки </a:t>
            </a:r>
            <a:r>
              <a:rPr lang="en-US" sz="2000" i="1" smtClean="0"/>
              <a:t>S</a:t>
            </a:r>
            <a:r>
              <a:rPr lang="ru-RU" sz="2000" baseline="-25000" smtClean="0"/>
              <a:t>1</a:t>
            </a:r>
            <a:r>
              <a:rPr lang="ru-RU" sz="2000" smtClean="0"/>
              <a:t> и начать движение по таблице от правого верхнего</a:t>
            </a:r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 угла.  В примере движение начнется с ячейки </a:t>
            </a:r>
            <a:r>
              <a:rPr lang="ru-RU" sz="2000" i="1" smtClean="0"/>
              <a:t>М</a:t>
            </a:r>
            <a:r>
              <a:rPr lang="ru-RU" sz="2000" smtClean="0"/>
              <a:t>[3,6]. </a:t>
            </a:r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endParaRPr lang="ru-RU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Находясь в ячейке </a:t>
            </a:r>
            <a:r>
              <a:rPr lang="ru-RU" sz="2000" i="1" smtClean="0"/>
              <a:t>М</a:t>
            </a:r>
            <a:r>
              <a:rPr lang="ru-RU" sz="2000" smtClean="0"/>
              <a:t>[</a:t>
            </a:r>
            <a:r>
              <a:rPr lang="en-US" sz="2000" i="1" smtClean="0"/>
              <a:t>i</a:t>
            </a:r>
            <a:r>
              <a:rPr lang="ru-RU" sz="2000" smtClean="0"/>
              <a:t>, </a:t>
            </a:r>
            <a:r>
              <a:rPr lang="en-US" sz="2000" i="1" smtClean="0"/>
              <a:t>j</a:t>
            </a:r>
            <a:r>
              <a:rPr lang="ru-RU" sz="2000" smtClean="0"/>
              <a:t>], будем рассматривать два случая</a:t>
            </a:r>
            <a:r>
              <a:rPr lang="en-US" sz="2000" smtClean="0"/>
              <a:t>. </a:t>
            </a:r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1) </a:t>
            </a:r>
            <a:r>
              <a:rPr lang="ru-RU" sz="2000" smtClean="0"/>
              <a:t>Если</a:t>
            </a:r>
            <a:r>
              <a:rPr lang="en-US" sz="2000" smtClean="0"/>
              <a:t> </a:t>
            </a:r>
            <a:r>
              <a:rPr lang="ru-RU" sz="2000" i="1" smtClean="0"/>
              <a:t>М</a:t>
            </a:r>
            <a:r>
              <a:rPr lang="ru-RU" sz="2000" smtClean="0"/>
              <a:t>[-1, </a:t>
            </a:r>
            <a:r>
              <a:rPr lang="en-US" sz="2000" i="1" smtClean="0"/>
              <a:t>i</a:t>
            </a:r>
            <a:r>
              <a:rPr lang="ru-RU" sz="2000" smtClean="0"/>
              <a:t>] </a:t>
            </a:r>
            <a:r>
              <a:rPr lang="en-US" sz="2000" smtClean="0"/>
              <a:t>=</a:t>
            </a:r>
            <a:r>
              <a:rPr lang="ru-RU" sz="2000" smtClean="0"/>
              <a:t> </a:t>
            </a:r>
            <a:r>
              <a:rPr lang="ru-RU" sz="2000" i="1" smtClean="0"/>
              <a:t>М</a:t>
            </a:r>
            <a:r>
              <a:rPr lang="ru-RU" sz="2000" smtClean="0"/>
              <a:t>[</a:t>
            </a:r>
            <a:r>
              <a:rPr lang="en-US" sz="2000" i="1" smtClean="0"/>
              <a:t>j</a:t>
            </a:r>
            <a:r>
              <a:rPr lang="ru-RU" sz="2000" smtClean="0"/>
              <a:t>, -1], то будем сдвигаться по диагонали влево-вниз,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попадая в ячейку </a:t>
            </a:r>
            <a:r>
              <a:rPr lang="ru-RU" sz="2000" i="1" smtClean="0"/>
              <a:t>М</a:t>
            </a:r>
            <a:r>
              <a:rPr lang="ru-RU" sz="2000" smtClean="0"/>
              <a:t>[</a:t>
            </a:r>
            <a:r>
              <a:rPr lang="en-US" sz="2000" i="1" smtClean="0"/>
              <a:t>i</a:t>
            </a:r>
            <a:r>
              <a:rPr lang="ru-RU" sz="2000" smtClean="0"/>
              <a:t>-1, </a:t>
            </a:r>
            <a:r>
              <a:rPr lang="en-US" sz="2000" i="1" smtClean="0"/>
              <a:t>j</a:t>
            </a:r>
            <a:r>
              <a:rPr lang="ru-RU" sz="2000" smtClean="0"/>
              <a:t>-1]. При этом будем  перемещаться по строке </a:t>
            </a:r>
            <a:r>
              <a:rPr lang="en-US" sz="2000" i="1" smtClean="0"/>
              <a:t>S</a:t>
            </a:r>
            <a:r>
              <a:rPr lang="ru-RU" sz="2000" baseline="-25000" smtClean="0"/>
              <a:t>1</a:t>
            </a:r>
            <a:r>
              <a:rPr lang="ru-RU" sz="2000" smtClean="0"/>
              <a:t>  на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один символ влево, т.е. сделаем текущим в строке символ, находящийся в </a:t>
            </a:r>
            <a:r>
              <a:rPr lang="en-US" sz="2000" i="1" smtClean="0"/>
              <a:t>i</a:t>
            </a:r>
            <a:r>
              <a:rPr lang="ru-RU" sz="2000" smtClean="0"/>
              <a:t>-1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 позиции. 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2) </a:t>
            </a:r>
            <a:r>
              <a:rPr lang="ru-RU" sz="2000" smtClean="0"/>
              <a:t>Если </a:t>
            </a:r>
            <a:r>
              <a:rPr lang="ru-RU" sz="2000" i="1" smtClean="0"/>
              <a:t>М</a:t>
            </a:r>
            <a:r>
              <a:rPr lang="ru-RU" sz="2000" smtClean="0"/>
              <a:t>[-1, </a:t>
            </a:r>
            <a:r>
              <a:rPr lang="en-US" sz="2000" i="1" smtClean="0"/>
              <a:t>i</a:t>
            </a:r>
            <a:r>
              <a:rPr lang="ru-RU" sz="2000" smtClean="0"/>
              <a:t>] </a:t>
            </a:r>
            <a:r>
              <a:rPr lang="en-US" sz="2000" smtClean="0"/>
              <a:t>≠</a:t>
            </a:r>
            <a:r>
              <a:rPr lang="ru-RU" sz="2000" smtClean="0"/>
              <a:t> </a:t>
            </a:r>
            <a:r>
              <a:rPr lang="ru-RU" sz="2000" i="1" smtClean="0"/>
              <a:t>М</a:t>
            </a:r>
            <a:r>
              <a:rPr lang="ru-RU" sz="2000" smtClean="0"/>
              <a:t>[</a:t>
            </a:r>
            <a:r>
              <a:rPr lang="en-US" sz="2000" i="1" smtClean="0"/>
              <a:t>j</a:t>
            </a:r>
            <a:r>
              <a:rPr lang="ru-RU" sz="2000" smtClean="0"/>
              <a:t>, -1], то будем сдвигаться по таблице  на одну позицию 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либо влево, попадая в ячейку  </a:t>
            </a:r>
            <a:r>
              <a:rPr lang="ru-RU" sz="2000" i="1" smtClean="0"/>
              <a:t>М</a:t>
            </a:r>
            <a:r>
              <a:rPr lang="ru-RU" sz="2000" smtClean="0"/>
              <a:t>[</a:t>
            </a:r>
            <a:r>
              <a:rPr lang="en-US" sz="2000" i="1" smtClean="0"/>
              <a:t>i</a:t>
            </a:r>
            <a:r>
              <a:rPr lang="ru-RU" sz="2000" smtClean="0"/>
              <a:t>, </a:t>
            </a:r>
            <a:r>
              <a:rPr lang="en-US" sz="2000" i="1" smtClean="0"/>
              <a:t>j</a:t>
            </a:r>
            <a:r>
              <a:rPr lang="ru-RU" sz="2000" smtClean="0"/>
              <a:t>-1],  либо  вниз в ячейку  </a:t>
            </a:r>
            <a:r>
              <a:rPr lang="ru-RU" sz="2000" i="1" smtClean="0"/>
              <a:t>М</a:t>
            </a:r>
            <a:r>
              <a:rPr lang="ru-RU" sz="2000" smtClean="0"/>
              <a:t>[</a:t>
            </a:r>
            <a:r>
              <a:rPr lang="en-US" sz="2000" i="1" smtClean="0"/>
              <a:t>i</a:t>
            </a:r>
            <a:r>
              <a:rPr lang="ru-RU" sz="2000" smtClean="0"/>
              <a:t>-1, </a:t>
            </a:r>
            <a:r>
              <a:rPr lang="en-US" sz="2000" i="1" smtClean="0"/>
              <a:t>j</a:t>
            </a:r>
            <a:r>
              <a:rPr lang="ru-RU" sz="2000" smtClean="0"/>
              <a:t>]. Этот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выбор будет зависеть от того, какой из элементов, находящихся в этих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ячейках, меньше. При движении влево будем удалять </a:t>
            </a:r>
            <a:r>
              <a:rPr lang="en-US" sz="2000" i="1" smtClean="0"/>
              <a:t>i</a:t>
            </a:r>
            <a:r>
              <a:rPr lang="ru-RU" sz="2000" smtClean="0"/>
              <a:t>-ый символ в строке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en-US" sz="2000" i="1" smtClean="0"/>
              <a:t>S</a:t>
            </a:r>
            <a:r>
              <a:rPr lang="ru-RU" sz="2000" baseline="-25000" smtClean="0"/>
              <a:t>1</a:t>
            </a:r>
            <a:r>
              <a:rPr lang="ru-RU" sz="2000" smtClean="0"/>
              <a:t>,  перемещась  на один символ влево. При движении вниз будем вставлять </a:t>
            </a:r>
            <a:endParaRPr lang="en-US" sz="2000" smtClean="0"/>
          </a:p>
          <a:p>
            <a:pPr marL="381000" indent="-381000"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после </a:t>
            </a:r>
            <a:r>
              <a:rPr lang="en-US" sz="2000" i="1" smtClean="0"/>
              <a:t>i</a:t>
            </a:r>
            <a:r>
              <a:rPr lang="ru-RU" sz="2000" smtClean="0"/>
              <a:t>-го символа в строке </a:t>
            </a:r>
            <a:r>
              <a:rPr lang="en-US" sz="2000" i="1" smtClean="0"/>
              <a:t>S</a:t>
            </a:r>
            <a:r>
              <a:rPr lang="ru-RU" sz="2000" baseline="-25000" smtClean="0"/>
              <a:t>1</a:t>
            </a:r>
            <a:r>
              <a:rPr lang="ru-RU" sz="2000" smtClean="0"/>
              <a:t> символ </a:t>
            </a:r>
            <a:r>
              <a:rPr lang="en-US" sz="2000" i="1" smtClean="0"/>
              <a:t>S</a:t>
            </a:r>
            <a:r>
              <a:rPr lang="ru-RU" sz="2000" baseline="-25000" smtClean="0"/>
              <a:t>2</a:t>
            </a:r>
            <a:r>
              <a:rPr lang="ru-RU" sz="2000" smtClean="0"/>
              <a:t>[</a:t>
            </a:r>
            <a:r>
              <a:rPr lang="en-US" sz="2000" i="1" smtClean="0"/>
              <a:t>j</a:t>
            </a:r>
            <a:r>
              <a:rPr lang="ru-RU" sz="2000" smtClean="0"/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23317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4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4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4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4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4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4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4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2400" b="1" smtClean="0"/>
              <a:t>Последовательность действий для примера</a:t>
            </a:r>
          </a:p>
        </p:txBody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>
          <a:xfrm>
            <a:off x="250825" y="981075"/>
            <a:ext cx="8713788" cy="5543550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Изначально текущим в строке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 является последний символ  –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символ </a:t>
            </a:r>
            <a:r>
              <a:rPr lang="en-US" sz="2400" i="1" smtClean="0">
                <a:solidFill>
                  <a:schemeClr val="hlink"/>
                </a:solidFill>
              </a:rPr>
              <a:t>c</a:t>
            </a:r>
            <a:r>
              <a:rPr lang="ru-RU" sz="2400" i="1" smtClean="0"/>
              <a:t>.  </a:t>
            </a:r>
            <a:r>
              <a:rPr lang="ru-RU" sz="2400" smtClean="0"/>
              <a:t>Так как </a:t>
            </a:r>
            <a:r>
              <a:rPr lang="ru-RU" sz="2400" i="1" smtClean="0"/>
              <a:t>М</a:t>
            </a:r>
            <a:r>
              <a:rPr lang="ru-RU" sz="2400" smtClean="0"/>
              <a:t>[-1, 3] = </a:t>
            </a:r>
            <a:r>
              <a:rPr lang="ru-RU" sz="2400" i="1" smtClean="0"/>
              <a:t>М</a:t>
            </a:r>
            <a:r>
              <a:rPr lang="ru-RU" sz="2400" smtClean="0"/>
              <a:t>[6, -1], то осуществляем переход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в ячейку </a:t>
            </a:r>
            <a:r>
              <a:rPr lang="ru-RU" sz="2400" i="1" smtClean="0"/>
              <a:t>М</a:t>
            </a:r>
            <a:r>
              <a:rPr lang="ru-RU" sz="2400" smtClean="0"/>
              <a:t>[5, 2] и текущим в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 становится предпослений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символ – </a:t>
            </a:r>
            <a:r>
              <a:rPr lang="en-US" sz="2400" i="1" smtClean="0">
                <a:solidFill>
                  <a:schemeClr val="hlink"/>
                </a:solidFill>
              </a:rPr>
              <a:t>b</a:t>
            </a:r>
            <a:r>
              <a:rPr lang="ru-RU" sz="2400" smtClean="0"/>
              <a:t>.  Далее, так как </a:t>
            </a:r>
            <a:r>
              <a:rPr lang="ru-RU" sz="2400" i="1" smtClean="0"/>
              <a:t>М</a:t>
            </a:r>
            <a:r>
              <a:rPr lang="ru-RU" sz="2400" smtClean="0"/>
              <a:t>[-1, 2] ≠ </a:t>
            </a:r>
            <a:r>
              <a:rPr lang="ru-RU" sz="2400" i="1" smtClean="0"/>
              <a:t>М</a:t>
            </a:r>
            <a:r>
              <a:rPr lang="ru-RU" sz="2400" smtClean="0"/>
              <a:t>[5, -1], передвигаемся в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ячейку </a:t>
            </a:r>
            <a:r>
              <a:rPr lang="ru-RU" sz="2400" i="1" smtClean="0"/>
              <a:t>М</a:t>
            </a:r>
            <a:r>
              <a:rPr lang="ru-RU" sz="2400" smtClean="0"/>
              <a:t>[4, 2]. При этом вставим после текущего символа </a:t>
            </a:r>
            <a:r>
              <a:rPr lang="en-US" sz="2400" i="1" smtClean="0"/>
              <a:t>b</a:t>
            </a:r>
            <a:endParaRPr lang="ru-RU" sz="2400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символ </a:t>
            </a: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 [5] = </a:t>
            </a:r>
            <a:r>
              <a:rPr lang="en-US" sz="2400" i="1" smtClean="0"/>
              <a:t>d</a:t>
            </a:r>
            <a:r>
              <a:rPr lang="ru-RU" sz="2400" smtClean="0"/>
              <a:t> (</a:t>
            </a:r>
            <a:r>
              <a:rPr lang="en-US" sz="2400" i="1" smtClean="0"/>
              <a:t>j</a:t>
            </a:r>
            <a:r>
              <a:rPr lang="ru-RU" sz="2400" smtClean="0"/>
              <a:t>=5). Продолжая этот процесс  вставим символ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i="1" smtClean="0"/>
              <a:t>S</a:t>
            </a:r>
            <a:r>
              <a:rPr lang="ru-RU" sz="2400" baseline="-25000" smtClean="0"/>
              <a:t>2</a:t>
            </a:r>
            <a:r>
              <a:rPr lang="ru-RU" sz="2400" smtClean="0"/>
              <a:t> [4] = </a:t>
            </a:r>
            <a:r>
              <a:rPr lang="en-US" sz="2400" i="1" smtClean="0"/>
              <a:t>d</a:t>
            </a:r>
            <a:r>
              <a:rPr lang="ru-RU" sz="2400" smtClean="0"/>
              <a:t>,  затем в строке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 сделаем текущим сивол </a:t>
            </a:r>
            <a:r>
              <a:rPr lang="en-US" sz="2400" i="1" smtClean="0">
                <a:solidFill>
                  <a:schemeClr val="hlink"/>
                </a:solidFill>
              </a:rPr>
              <a:t>a</a:t>
            </a:r>
            <a:r>
              <a:rPr lang="ru-RU" sz="2400" smtClean="0"/>
              <a:t>,  вставим  в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строку 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 символ </a:t>
            </a:r>
            <a:r>
              <a:rPr lang="en-US" sz="2400" i="1" smtClean="0"/>
              <a:t>a</a:t>
            </a:r>
            <a:r>
              <a:rPr lang="ru-RU" sz="2400" i="1" smtClean="0"/>
              <a:t>. </a:t>
            </a:r>
            <a:r>
              <a:rPr lang="ru-RU" sz="2400" smtClean="0"/>
              <a:t>Процесс продолжается до тех пор, пока не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достигнем ячейки </a:t>
            </a:r>
            <a:r>
              <a:rPr lang="en-US" sz="2400" i="1" smtClean="0"/>
              <a:t>M</a:t>
            </a:r>
            <a:r>
              <a:rPr lang="ru-RU" sz="2400" smtClean="0"/>
              <a:t>[0,0].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Для нашего примера последовательность операций будет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следующая: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		</a:t>
            </a:r>
            <a:r>
              <a:rPr lang="en-US" sz="2400" smtClean="0"/>
              <a:t>            INS</a:t>
            </a:r>
            <a:r>
              <a:rPr lang="ru-RU" sz="2400" smtClean="0"/>
              <a:t>(</a:t>
            </a:r>
            <a:r>
              <a:rPr lang="en-US" sz="2400" i="1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, 2, </a:t>
            </a:r>
            <a:r>
              <a:rPr lang="ru-RU" sz="2400" i="1" smtClean="0"/>
              <a:t>‘</a:t>
            </a:r>
            <a:r>
              <a:rPr lang="en-US" sz="2400" i="1" smtClean="0"/>
              <a:t>d</a:t>
            </a:r>
            <a:r>
              <a:rPr lang="ru-RU" sz="2400" i="1" smtClean="0"/>
              <a:t>’</a:t>
            </a:r>
            <a:r>
              <a:rPr lang="ru-RU" sz="2400" smtClean="0"/>
              <a:t>), </a:t>
            </a:r>
            <a:r>
              <a:rPr lang="en-US" sz="2400" smtClean="0"/>
              <a:t>INS</a:t>
            </a:r>
            <a:r>
              <a:rPr lang="ru-RU" sz="2400" smtClean="0"/>
              <a:t>(</a:t>
            </a:r>
            <a:r>
              <a:rPr lang="en-US" sz="2400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, 2, </a:t>
            </a:r>
            <a:r>
              <a:rPr lang="ru-RU" sz="2400" i="1" smtClean="0"/>
              <a:t>‘</a:t>
            </a:r>
            <a:r>
              <a:rPr lang="en-US" sz="2400" i="1" smtClean="0"/>
              <a:t>d</a:t>
            </a:r>
            <a:r>
              <a:rPr lang="ru-RU" sz="2400" i="1" smtClean="0"/>
              <a:t>’</a:t>
            </a:r>
            <a:r>
              <a:rPr lang="ru-RU" sz="2400" smtClean="0"/>
              <a:t>), </a:t>
            </a:r>
            <a:r>
              <a:rPr lang="en-US" sz="2400" smtClean="0"/>
              <a:t>         INS</a:t>
            </a:r>
            <a:r>
              <a:rPr lang="ru-RU" sz="2400" smtClean="0"/>
              <a:t>(</a:t>
            </a:r>
            <a:r>
              <a:rPr lang="en-US" sz="2400" smtClean="0"/>
              <a:t>S</a:t>
            </a:r>
            <a:r>
              <a:rPr lang="ru-RU" sz="2400" baseline="-25000" smtClean="0"/>
              <a:t>1</a:t>
            </a:r>
            <a:r>
              <a:rPr lang="ru-RU" sz="2400" smtClean="0"/>
              <a:t>, 1, </a:t>
            </a:r>
            <a:r>
              <a:rPr lang="ru-RU" sz="2400" i="1" smtClean="0"/>
              <a:t>‘</a:t>
            </a:r>
            <a:r>
              <a:rPr lang="en-US" sz="2400" i="1" smtClean="0"/>
              <a:t>a</a:t>
            </a:r>
            <a:r>
              <a:rPr lang="ru-RU" sz="2400" i="1" smtClean="0"/>
              <a:t>’</a:t>
            </a:r>
            <a:r>
              <a:rPr lang="ru-RU" sz="2400" smtClean="0"/>
              <a:t>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i="1" smtClean="0"/>
              <a:t>ab</a:t>
            </a:r>
            <a:r>
              <a:rPr lang="en-US" i="1" smtClean="0">
                <a:solidFill>
                  <a:schemeClr val="hlink"/>
                </a:solidFill>
              </a:rPr>
              <a:t>c</a:t>
            </a:r>
            <a:r>
              <a:rPr lang="ru-RU" i="1" smtClean="0"/>
              <a:t> </a:t>
            </a:r>
            <a:r>
              <a:rPr lang="ru-RU" smtClean="0"/>
              <a:t>–</a:t>
            </a:r>
            <a:r>
              <a:rPr lang="en-US" smtClean="0"/>
              <a:t>&gt; </a:t>
            </a:r>
            <a:r>
              <a:rPr lang="en-US" i="1" smtClean="0"/>
              <a:t>a</a:t>
            </a:r>
            <a:r>
              <a:rPr lang="en-US" i="1" smtClean="0">
                <a:solidFill>
                  <a:schemeClr val="hlink"/>
                </a:solidFill>
              </a:rPr>
              <a:t>b</a:t>
            </a:r>
            <a:r>
              <a:rPr lang="en-US" i="1" smtClean="0"/>
              <a:t>c</a:t>
            </a:r>
            <a:r>
              <a:rPr lang="en-US" smtClean="0"/>
              <a:t> </a:t>
            </a:r>
            <a:r>
              <a:rPr lang="ru-RU" smtClean="0"/>
              <a:t>–</a:t>
            </a:r>
            <a:r>
              <a:rPr lang="en-US" smtClean="0"/>
              <a:t>&gt; </a:t>
            </a:r>
            <a:r>
              <a:rPr lang="en-US" i="1" smtClean="0"/>
              <a:t>a</a:t>
            </a:r>
            <a:r>
              <a:rPr lang="en-US" i="1" smtClean="0">
                <a:solidFill>
                  <a:schemeClr val="hlink"/>
                </a:solidFill>
              </a:rPr>
              <a:t>b</a:t>
            </a:r>
            <a:r>
              <a:rPr lang="en-US" i="1" smtClean="0"/>
              <a:t>dc </a:t>
            </a:r>
            <a:r>
              <a:rPr lang="ru-RU" smtClean="0"/>
              <a:t>–</a:t>
            </a:r>
            <a:r>
              <a:rPr lang="en-US" smtClean="0"/>
              <a:t>&gt; </a:t>
            </a:r>
            <a:r>
              <a:rPr lang="en-US" i="1" smtClean="0"/>
              <a:t>a</a:t>
            </a:r>
            <a:r>
              <a:rPr lang="en-US" i="1" smtClean="0">
                <a:solidFill>
                  <a:schemeClr val="hlink"/>
                </a:solidFill>
              </a:rPr>
              <a:t>b</a:t>
            </a:r>
            <a:r>
              <a:rPr lang="en-US" i="1" smtClean="0"/>
              <a:t>ddc </a:t>
            </a:r>
            <a:r>
              <a:rPr lang="ru-RU" smtClean="0"/>
              <a:t>–</a:t>
            </a:r>
            <a:r>
              <a:rPr lang="en-US" smtClean="0"/>
              <a:t>&gt; </a:t>
            </a:r>
            <a:r>
              <a:rPr lang="en-US" i="1" smtClean="0">
                <a:solidFill>
                  <a:schemeClr val="hlink"/>
                </a:solidFill>
              </a:rPr>
              <a:t>a</a:t>
            </a:r>
            <a:r>
              <a:rPr lang="en-US" i="1" smtClean="0"/>
              <a:t>bddc </a:t>
            </a:r>
            <a:r>
              <a:rPr lang="ru-RU" smtClean="0"/>
              <a:t>–</a:t>
            </a:r>
            <a:r>
              <a:rPr lang="en-US" smtClean="0"/>
              <a:t>&gt; </a:t>
            </a:r>
            <a:r>
              <a:rPr lang="en-US" i="1" smtClean="0">
                <a:solidFill>
                  <a:schemeClr val="hlink"/>
                </a:solidFill>
              </a:rPr>
              <a:t>a</a:t>
            </a:r>
            <a:r>
              <a:rPr lang="en-US" i="1" smtClean="0"/>
              <a:t>abddc</a:t>
            </a:r>
            <a:endParaRPr lang="ru-RU" i="1" smtClean="0"/>
          </a:p>
        </p:txBody>
      </p:sp>
    </p:spTree>
    <p:extLst>
      <p:ext uri="{BB962C8B-B14F-4D97-AF65-F5344CB8AC3E}">
        <p14:creationId xmlns:p14="http://schemas.microsoft.com/office/powerpoint/2010/main" val="15337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260350"/>
            <a:ext cx="8497888" cy="9366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Отметим, что решений в данной задаче может быть несколько.</a:t>
            </a:r>
          </a:p>
          <a:p>
            <a:pPr>
              <a:buFont typeface="Arial" charset="0"/>
              <a:buNone/>
            </a:pPr>
            <a:r>
              <a:rPr lang="ru-RU" sz="2400" smtClean="0"/>
              <a:t>Движение по таблице представлено ниже.</a:t>
            </a:r>
          </a:p>
          <a:p>
            <a:pPr>
              <a:buFont typeface="Arial" charset="0"/>
              <a:buNone/>
            </a:pPr>
            <a:endParaRPr lang="ru-RU" sz="2400" smtClean="0"/>
          </a:p>
        </p:txBody>
      </p:sp>
      <p:graphicFrame>
        <p:nvGraphicFramePr>
          <p:cNvPr id="64540" name="Group 28"/>
          <p:cNvGraphicFramePr>
            <a:graphicFrameLocks noGrp="1"/>
          </p:cNvGraphicFramePr>
          <p:nvPr>
            <p:ph sz="half" idx="2"/>
          </p:nvPr>
        </p:nvGraphicFramePr>
        <p:xfrm>
          <a:off x="250825" y="1557338"/>
          <a:ext cx="8353425" cy="374904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вниз по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-му столбцу из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-ой строки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])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вставка после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-й позиции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символа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[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движение влево по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-й строке из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-го столбца в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–1-й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DEL(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удаление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-го символа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и передвижение на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–1-ю позицию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движение по диагонали влево вниз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перемещение текущей позиции в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ru-RU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на один символ влево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536" name="Line 30"/>
          <p:cNvSpPr>
            <a:spLocks noChangeShapeType="1"/>
          </p:cNvSpPr>
          <p:nvPr/>
        </p:nvSpPr>
        <p:spPr bwMode="auto">
          <a:xfrm>
            <a:off x="755650" y="17732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37" name="Line 31"/>
          <p:cNvSpPr>
            <a:spLocks noChangeShapeType="1"/>
          </p:cNvSpPr>
          <p:nvPr/>
        </p:nvSpPr>
        <p:spPr bwMode="auto">
          <a:xfrm flipH="1">
            <a:off x="395288" y="32131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 flipH="1">
            <a:off x="468313" y="4292600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6" grpId="0" animBg="1"/>
      <p:bldP spid="64537" grpId="0" animBg="1"/>
      <p:bldP spid="645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800" dirty="0" smtClean="0">
                <a:solidFill>
                  <a:srgbClr val="0070C0"/>
                </a:solidFill>
              </a:rPr>
              <a:t>Динамическое программирование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229600" cy="5471814"/>
          </a:xfrm>
        </p:spPr>
        <p:txBody>
          <a:bodyPr/>
          <a:lstStyle/>
          <a:p>
            <a:pPr marL="0" indent="531813" algn="just"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Словосочетание </a:t>
            </a:r>
            <a:r>
              <a:rPr lang="ru-RU" sz="2400" dirty="0" smtClean="0">
                <a:solidFill>
                  <a:srgbClr val="FF0000"/>
                </a:solidFill>
              </a:rPr>
              <a:t>динамическое программирование </a:t>
            </a:r>
            <a:r>
              <a:rPr lang="ru-RU" sz="2400" dirty="0" smtClean="0"/>
              <a:t>впервые было использовано </a:t>
            </a:r>
            <a:r>
              <a:rPr lang="ru-RU" sz="2400" dirty="0" smtClean="0">
                <a:solidFill>
                  <a:srgbClr val="FF0000"/>
                </a:solidFill>
              </a:rPr>
              <a:t>в 1940-х годах Р. Беллманом </a:t>
            </a:r>
            <a:r>
              <a:rPr lang="ru-RU" sz="2400" dirty="0" smtClean="0"/>
              <a:t>для описания процесса нахождения решения задачи, где ответ на одну задачу может быть получен только после решения задачи, «предшествующей» ей. Первоначально эта область была основана, как системный анализ и инжиниринг. </a:t>
            </a:r>
          </a:p>
          <a:p>
            <a:pPr marL="0" indent="531813" algn="just"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Слово «программирование» в словосочетании «динамическое программирование» в действительности к традиционному программированию почти никакого отношения не имеет и происходит от словосочетания «математическое программирование», которое является синонимом слова «оптимизация». Поэтому слово «программа» в данном контексте скорее означает оптимальную последовательность действий для получения решения задачи. К примеру, определенное расписание событий на выставке иногда называют программой. Программа в данном случае понимается как допустимая последовательность событий.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0" y="188913"/>
            <a:ext cx="8229600" cy="647700"/>
          </a:xfrm>
        </p:spPr>
        <p:txBody>
          <a:bodyPr/>
          <a:lstStyle/>
          <a:p>
            <a:pPr algn="l"/>
            <a:r>
              <a:rPr lang="ru-RU" sz="2400" b="1" smtClean="0"/>
              <a:t>Задача о телефонном номере  </a:t>
            </a:r>
            <a:r>
              <a:rPr lang="ru-RU" sz="1800" smtClean="0"/>
              <a:t>(подключена в системе тестирования </a:t>
            </a:r>
            <a:r>
              <a:rPr lang="en-US" sz="1800" smtClean="0"/>
              <a:t>NSUTS</a:t>
            </a:r>
            <a:r>
              <a:rPr lang="ru-RU" sz="1800" smtClean="0"/>
              <a:t> в школьных тренировках)</a:t>
            </a:r>
          </a:p>
        </p:txBody>
      </p:sp>
      <p:sp>
        <p:nvSpPr>
          <p:cNvPr id="66562" name="Rectangle 3"/>
          <p:cNvSpPr>
            <a:spLocks noGrp="1"/>
          </p:cNvSpPr>
          <p:nvPr>
            <p:ph type="body" sz="half" idx="1"/>
          </p:nvPr>
        </p:nvSpPr>
        <p:spPr>
          <a:xfrm>
            <a:off x="0" y="953046"/>
            <a:ext cx="9144000" cy="5904954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Если вы обратили внимание, то клавиатура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многих телефонов выглядит  как показано –</a:t>
            </a:r>
            <a:r>
              <a:rPr lang="en-US" sz="2000" dirty="0" smtClean="0"/>
              <a:t>&gt; </a:t>
            </a:r>
            <a:endParaRPr lang="ru-RU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Использование изображенных на клавишах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букв позволяет представить номер телефона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в виде легко запоминающихся слов. Многие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фирмы пользуются этим и стараются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подобрать себе номер телефона так, чтобы он содержал как можно больше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букв из имени фирмы.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Напишите программу, которая преобразует исходный цифровой номер телефона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в соответствующую последовательность букв и цифр, содержащую как можно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больше символов из названия фирмы. При этом буквы из названия фирмы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должны быть указаны в полученном номере в той же последовательности, в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которой они встречаются в названии фирмы. Например, если фирма называется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i="1" dirty="0" smtClean="0"/>
              <a:t>IBM</a:t>
            </a:r>
            <a:r>
              <a:rPr lang="ru-RU" sz="2000" dirty="0" smtClean="0"/>
              <a:t>, а исходный номер телефона — </a:t>
            </a:r>
            <a:r>
              <a:rPr lang="ru-RU" sz="2000" b="1" dirty="0" smtClean="0"/>
              <a:t>246</a:t>
            </a:r>
            <a:r>
              <a:rPr lang="ru-RU" sz="2000" dirty="0" smtClean="0"/>
              <a:t>, то замена его на </a:t>
            </a:r>
            <a:r>
              <a:rPr lang="en-US" sz="2000" b="1" i="1" dirty="0" smtClean="0"/>
              <a:t>BIM</a:t>
            </a:r>
            <a:r>
              <a:rPr lang="ru-RU" sz="2000" dirty="0" smtClean="0"/>
              <a:t> не допустима,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тогда как замена его на</a:t>
            </a:r>
            <a:r>
              <a:rPr lang="ru-RU" sz="2000" i="1" dirty="0" smtClean="0"/>
              <a:t> </a:t>
            </a:r>
            <a:r>
              <a:rPr lang="ru-RU" sz="2000" b="1" dirty="0" smtClean="0"/>
              <a:t>2</a:t>
            </a:r>
            <a:r>
              <a:rPr lang="en-US" sz="2000" b="1" i="1" dirty="0" smtClean="0"/>
              <a:t>IM</a:t>
            </a:r>
            <a:r>
              <a:rPr lang="ru-RU" sz="2000" dirty="0" smtClean="0"/>
              <a:t> или</a:t>
            </a:r>
            <a:r>
              <a:rPr lang="ru-RU" sz="2000" i="1" dirty="0" smtClean="0"/>
              <a:t>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4</a:t>
            </a:r>
            <a:r>
              <a:rPr lang="ru-RU" sz="2000" b="1" i="1" dirty="0" smtClean="0"/>
              <a:t>М</a:t>
            </a:r>
            <a:r>
              <a:rPr lang="ru-RU" sz="2000" dirty="0" smtClean="0"/>
              <a:t> является правильной.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800" i="1" dirty="0" smtClean="0"/>
              <a:t>S</a:t>
            </a:r>
            <a:r>
              <a:rPr lang="ru-RU" sz="1800" baseline="-25000" dirty="0" smtClean="0"/>
              <a:t>1</a:t>
            </a:r>
            <a:r>
              <a:rPr lang="ru-RU" sz="1800" dirty="0" smtClean="0"/>
              <a:t>= “</a:t>
            </a:r>
            <a:r>
              <a:rPr lang="en-US" sz="1800" dirty="0" smtClean="0"/>
              <a:t>IBM</a:t>
            </a:r>
            <a:r>
              <a:rPr lang="ru-RU" sz="1800" dirty="0" smtClean="0"/>
              <a:t>”,  </a:t>
            </a:r>
            <a:r>
              <a:rPr lang="en-US" sz="1800" i="1" dirty="0" smtClean="0"/>
              <a:t>S</a:t>
            </a:r>
            <a:r>
              <a:rPr lang="ru-RU" sz="1800" baseline="-25000" dirty="0" smtClean="0"/>
              <a:t>2</a:t>
            </a:r>
            <a:r>
              <a:rPr lang="ru-RU" sz="1800" dirty="0" smtClean="0"/>
              <a:t>= “246”. При этом, если в </a:t>
            </a:r>
            <a:r>
              <a:rPr lang="en-US" sz="1800" i="1" dirty="0" smtClean="0"/>
              <a:t>S</a:t>
            </a:r>
            <a:r>
              <a:rPr lang="ru-RU" sz="1800" baseline="-25000" dirty="0" smtClean="0"/>
              <a:t>1</a:t>
            </a:r>
            <a:r>
              <a:rPr lang="ru-RU" sz="1800" dirty="0" smtClean="0"/>
              <a:t> встречаются буквы, которые соответствуют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800" dirty="0" smtClean="0"/>
              <a:t>цифрам номера телефона в нужном порядке, то они останутся без изменения.</a:t>
            </a:r>
          </a:p>
        </p:txBody>
      </p:sp>
      <p:graphicFrame>
        <p:nvGraphicFramePr>
          <p:cNvPr id="72748" name="Group 44"/>
          <p:cNvGraphicFramePr>
            <a:graphicFrameLocks noGrp="1"/>
          </p:cNvGraphicFramePr>
          <p:nvPr>
            <p:ph sz="half" idx="2"/>
          </p:nvPr>
        </p:nvGraphicFramePr>
        <p:xfrm>
          <a:off x="5580063" y="765175"/>
          <a:ext cx="2808287" cy="195834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АВС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DEF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GHI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JKL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б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MN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PRS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TUV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WXY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OQZ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8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"/>
          <p:cNvSpPr>
            <a:spLocks noGrp="1"/>
          </p:cNvSpPr>
          <p:nvPr>
            <p:ph type="body" idx="1"/>
          </p:nvPr>
        </p:nvSpPr>
        <p:spPr>
          <a:xfrm>
            <a:off x="323850" y="333375"/>
            <a:ext cx="8229600" cy="56165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 dirty="0" smtClean="0"/>
              <a:t>Формат входных данных</a:t>
            </a:r>
            <a:r>
              <a:rPr lang="ru-RU" sz="2400" i="1" dirty="0" smtClean="0"/>
              <a:t>:</a:t>
            </a: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Первая строка входного файла содержит название фирмы. Она состоит только из заглавных букв латинского алфавита, количество которых не превышает 80 символов. Вторая прока содержит номер телефона в виде последовательности цифр. Цифр в номере телефона также не более 80. </a:t>
            </a:r>
            <a:endParaRPr lang="ru-RU" sz="2400" i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 dirty="0" smtClean="0"/>
              <a:t>Формат выходных данных:</a:t>
            </a:r>
            <a:endParaRPr lang="ru-RU" sz="2400" b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В единственной строке выходного файла должно содержаться число букв из измененного номера.</a:t>
            </a:r>
            <a:endParaRPr lang="ru-RU" sz="2400" i="1" u="sng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 dirty="0" smtClean="0"/>
              <a:t>Пример файла входных данных:</a:t>
            </a:r>
            <a:endParaRPr lang="en-US" sz="2400" b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b="1" dirty="0" smtClean="0"/>
              <a:t>IBM</a:t>
            </a: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246</a:t>
            </a:r>
            <a:endParaRPr lang="ru-RU" sz="2400" i="1" u="sng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i="1" dirty="0" smtClean="0"/>
              <a:t>Пример файла выходных данных</a:t>
            </a:r>
            <a:r>
              <a:rPr lang="en-US" sz="2400" b="1" i="1" dirty="0" smtClean="0"/>
              <a:t>:</a:t>
            </a:r>
            <a:endParaRPr lang="ru-RU" sz="2400" b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2</a:t>
            </a: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98103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647700"/>
          </a:xfrm>
        </p:spPr>
        <p:txBody>
          <a:bodyPr/>
          <a:lstStyle/>
          <a:p>
            <a:pPr algn="l"/>
            <a:r>
              <a:rPr lang="ru-RU" sz="2800" b="1" dirty="0"/>
              <a:t>Пример </a:t>
            </a:r>
            <a:r>
              <a:rPr lang="ru-RU" sz="2800" b="1" dirty="0" smtClean="0"/>
              <a:t>5. </a:t>
            </a:r>
            <a:r>
              <a:rPr lang="ru-RU" sz="2800" b="1" dirty="0"/>
              <a:t>Задача</a:t>
            </a:r>
            <a:r>
              <a:rPr lang="en-US" sz="2400" b="1" dirty="0" smtClean="0"/>
              <a:t>  </a:t>
            </a:r>
            <a:r>
              <a:rPr lang="en-US" sz="2800" b="1" dirty="0" smtClean="0"/>
              <a:t>"Divisibility“  </a:t>
            </a:r>
            <a:r>
              <a:rPr lang="en-US" sz="1800" dirty="0" smtClean="0"/>
              <a:t>1999-2000 ACM NEERC</a:t>
            </a:r>
            <a:r>
              <a:rPr lang="ru-RU" sz="1800" dirty="0" smtClean="0"/>
              <a:t>  (подключена в системе тестирования </a:t>
            </a:r>
            <a:r>
              <a:rPr lang="en-US" sz="1800" dirty="0" smtClean="0"/>
              <a:t>NSUTS</a:t>
            </a:r>
            <a:r>
              <a:rPr lang="ru-RU" sz="1800" dirty="0" smtClean="0"/>
              <a:t> в школьных тренировках)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0" y="928670"/>
            <a:ext cx="8893175" cy="5572164"/>
          </a:xfrm>
        </p:spPr>
        <p:txBody>
          <a:bodyPr/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Рассмотрим произвольную последовательность целых чисел. Можно поставить знаки операций  + или – между целыми в данной последовательности, получая при этом различные арифметические выражения, которые при их вычислении имеют различные значения.  Давайте, например, возьмем следующую последовательность: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17, 5, -21, 15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Из нее можно получить восемь различных выражений: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17+5+-21+15= 16	17-5+-21+15=6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17+5+-21-15=-14	17+5--21+15=58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17+5--21-15= 28	17-5+-21-15=-24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17-5--21+15= 48	17-5--21-15=18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Назовем последовательность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делимой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если можно так расставить операции  + или – между целыми в последовательности, что значение полученного выражения делилось бы нацело  на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 приведенном выше примере последовательность делима на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7 (17+5+-21-15=-14),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 не делима на 5. 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Напишите программу, которая определяет делимость последовательности целых чисел.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5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14228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Если число </a:t>
            </a:r>
            <a:r>
              <a:rPr lang="en-US" dirty="0" smtClean="0"/>
              <a:t>N </a:t>
            </a:r>
            <a:r>
              <a:rPr lang="ru-RU" dirty="0" smtClean="0"/>
              <a:t>делится на некоторое число К, то остаток от деления </a:t>
            </a:r>
            <a:r>
              <a:rPr lang="en-US" dirty="0" smtClean="0"/>
              <a:t>N </a:t>
            </a:r>
            <a:r>
              <a:rPr lang="ru-RU" dirty="0" smtClean="0"/>
              <a:t>на </a:t>
            </a:r>
            <a:r>
              <a:rPr lang="en-US" dirty="0" smtClean="0"/>
              <a:t>K</a:t>
            </a:r>
            <a:r>
              <a:rPr lang="ru-RU" dirty="0" smtClean="0"/>
              <a:t> равен 0.</a:t>
            </a:r>
          </a:p>
          <a:p>
            <a:pPr>
              <a:buNone/>
            </a:pPr>
            <a:r>
              <a:rPr lang="ru-RU" dirty="0" smtClean="0"/>
              <a:t>Остаток от деления суммы чисел на некоторое число равен остатку от деления суммы остатков от деления каждого числа на это число.</a:t>
            </a:r>
          </a:p>
          <a:p>
            <a:pPr>
              <a:buNone/>
            </a:pPr>
            <a:r>
              <a:rPr lang="en-US" dirty="0" smtClean="0"/>
              <a:t>(a + b) mod c == (a mod c + b mod c ) mod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461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800" b="1" dirty="0"/>
              <a:t>Пример </a:t>
            </a:r>
            <a:r>
              <a:rPr lang="ru-RU" sz="2800" b="1" dirty="0" smtClean="0"/>
              <a:t>6. </a:t>
            </a:r>
            <a:r>
              <a:rPr lang="ru-RU" sz="2800" b="1" dirty="0"/>
              <a:t>Задача</a:t>
            </a:r>
            <a:r>
              <a:rPr lang="en-US" sz="2800" b="1" dirty="0" smtClean="0"/>
              <a:t>  </a:t>
            </a:r>
            <a:r>
              <a:rPr lang="en-US" sz="2800" b="1" dirty="0" smtClean="0"/>
              <a:t>"Gangsters"</a:t>
            </a:r>
            <a:r>
              <a:rPr lang="ru-RU" sz="2800" b="1" dirty="0" smtClean="0"/>
              <a:t> </a:t>
            </a:r>
            <a:r>
              <a:rPr lang="ru-RU" sz="1800" dirty="0" smtClean="0"/>
              <a:t>(подключена в системе тестирования </a:t>
            </a:r>
            <a:r>
              <a:rPr lang="en-US" sz="1800" dirty="0" smtClean="0"/>
              <a:t>NSUTS</a:t>
            </a:r>
            <a:r>
              <a:rPr lang="ru-RU" sz="1800" dirty="0" smtClean="0"/>
              <a:t> в школьных тренировках)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468313" y="981075"/>
            <a:ext cx="8496300" cy="5616575"/>
          </a:xfrm>
        </p:spPr>
        <p:txBody>
          <a:bodyPr/>
          <a:lstStyle/>
          <a:p>
            <a:r>
              <a:rPr lang="en-US" sz="2000" dirty="0" smtClean="0"/>
              <a:t>N</a:t>
            </a:r>
            <a:r>
              <a:rPr lang="ru-RU" sz="2000" dirty="0" smtClean="0"/>
              <a:t> гангстеров идут в ресторан.</a:t>
            </a:r>
            <a:r>
              <a:rPr lang="ru-RU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ru-RU" sz="2000" dirty="0" smtClean="0"/>
              <a:t>-</a:t>
            </a:r>
            <a:r>
              <a:rPr lang="ru-RU" sz="2000" dirty="0" err="1" smtClean="0"/>
              <a:t>ый</a:t>
            </a:r>
            <a:r>
              <a:rPr lang="ru-RU" sz="2000" dirty="0" smtClean="0"/>
              <a:t> гангстер заходит в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i</a:t>
            </a:r>
            <a:r>
              <a:rPr lang="ru-RU" sz="2000" dirty="0" smtClean="0"/>
              <a:t>-е время и имеет при себе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ru-RU" sz="2000" dirty="0" smtClean="0"/>
              <a:t> денег. Дверь ресторана имеет </a:t>
            </a:r>
            <a:r>
              <a:rPr lang="en-US" sz="2000" dirty="0" smtClean="0"/>
              <a:t>k</a:t>
            </a:r>
            <a:r>
              <a:rPr lang="ru-RU" sz="2000" dirty="0" smtClean="0"/>
              <a:t>+1 стадий открытия, выраженных в целых числах от 0 до </a:t>
            </a:r>
            <a:r>
              <a:rPr lang="en-US" sz="2000" dirty="0" smtClean="0"/>
              <a:t>k</a:t>
            </a:r>
            <a:r>
              <a:rPr lang="ru-RU" sz="2000" dirty="0" smtClean="0"/>
              <a:t>. Состояние открытия может измениться на 1 в единицу времени, т.е. либо открыться на 1, либо закрыться на 1, либо остаться прежним. В начальный момент состояние двери закрытое = 0.</a:t>
            </a:r>
          </a:p>
          <a:p>
            <a:r>
              <a:rPr lang="ru-RU" sz="2000" dirty="0" smtClean="0"/>
              <a:t> </a:t>
            </a:r>
            <a:r>
              <a:rPr lang="en-US" sz="2000" dirty="0" err="1" smtClean="0"/>
              <a:t>i</a:t>
            </a:r>
            <a:r>
              <a:rPr lang="ru-RU" sz="2000" dirty="0" smtClean="0"/>
              <a:t>-</a:t>
            </a:r>
            <a:r>
              <a:rPr lang="ru-RU" sz="2000" dirty="0" err="1" smtClean="0"/>
              <a:t>тый</a:t>
            </a:r>
            <a:r>
              <a:rPr lang="ru-RU" sz="2000" dirty="0" smtClean="0"/>
              <a:t> гангстер может войти в ресторан, если дверь открыта специально для него, т.е. состояние двери совпадает с шириной его плеч 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i</a:t>
            </a:r>
            <a:r>
              <a:rPr lang="ru-RU" sz="2000" dirty="0" smtClean="0"/>
              <a:t>. Если в момент времени, когда гангстер подошел к ресторану, состояние открытия двери не совпадает с шириной его плеч, то он уходит и никогда не возвращается. ресторан работает в интервале времени [0, </a:t>
            </a:r>
            <a:r>
              <a:rPr lang="en-US" sz="2000" dirty="0" smtClean="0"/>
              <a:t>T</a:t>
            </a:r>
            <a:r>
              <a:rPr lang="ru-RU" sz="2000" dirty="0" smtClean="0"/>
              <a:t>].  </a:t>
            </a:r>
          </a:p>
          <a:p>
            <a:r>
              <a:rPr lang="ru-RU" sz="2000" dirty="0" smtClean="0"/>
              <a:t>Цель: собрать в ресторане гангстеров с максимальным количеством денег.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918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ru-RU" dirty="0" smtClean="0"/>
              <a:t>Гангстеры , 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6672"/>
            <a:ext cx="8697144" cy="6192688"/>
          </a:xfrm>
        </p:spPr>
        <p:txBody>
          <a:bodyPr/>
          <a:lstStyle/>
          <a:p>
            <a:pPr lvl="0">
              <a:buNone/>
            </a:pPr>
            <a:r>
              <a:rPr lang="ru-RU" sz="2000" dirty="0" smtClean="0"/>
              <a:t>первая строка входного файла содержит значения </a:t>
            </a:r>
            <a:r>
              <a:rPr lang="en-US" sz="2000" dirty="0" smtClean="0"/>
              <a:t>N</a:t>
            </a:r>
            <a:r>
              <a:rPr lang="ru-RU" sz="2000" dirty="0" smtClean="0"/>
              <a:t>, </a:t>
            </a:r>
            <a:r>
              <a:rPr lang="en-US" sz="2000" dirty="0" smtClean="0"/>
              <a:t>K</a:t>
            </a:r>
            <a:r>
              <a:rPr lang="ru-RU" sz="2000" dirty="0" smtClean="0"/>
              <a:t> и </a:t>
            </a:r>
            <a:r>
              <a:rPr lang="en-US" sz="2000" dirty="0" smtClean="0"/>
              <a:t>T</a:t>
            </a:r>
            <a:r>
              <a:rPr lang="ru-RU" sz="2000" dirty="0" smtClean="0"/>
              <a:t>, разделенные пробелами (1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</a:t>
            </a:r>
            <a:r>
              <a:rPr lang="en-US" sz="2000" dirty="0" smtClean="0"/>
              <a:t>N </a:t>
            </a:r>
            <a:r>
              <a:rPr lang="en-US" sz="2000" dirty="0" smtClean="0">
                <a:sym typeface="Symbol"/>
              </a:rPr>
              <a:t></a:t>
            </a:r>
            <a:r>
              <a:rPr lang="ru-RU" sz="2000" dirty="0" smtClean="0"/>
              <a:t> 100, 1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</a:t>
            </a:r>
            <a:r>
              <a:rPr lang="en-US" sz="2000" dirty="0" smtClean="0"/>
              <a:t>K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100, 0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</a:t>
            </a:r>
            <a:r>
              <a:rPr lang="en-US" sz="2000" dirty="0" smtClean="0"/>
              <a:t>T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30000 ); вторая строка содержит моменты времени, в которые гангстеры подходят к ресторану </a:t>
            </a:r>
            <a:r>
              <a:rPr lang="en-US" sz="2000" dirty="0" smtClean="0"/>
              <a:t>T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, </a:t>
            </a:r>
            <a:r>
              <a:rPr lang="en-US" sz="2000" dirty="0" smtClean="0"/>
              <a:t>T</a:t>
            </a:r>
            <a:r>
              <a:rPr lang="ru-RU" sz="2000" baseline="-25000" dirty="0" smtClean="0"/>
              <a:t>2</a:t>
            </a:r>
            <a:r>
              <a:rPr lang="ru-RU" sz="2000" dirty="0" smtClean="0"/>
              <a:t>, ... ,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N</a:t>
            </a:r>
            <a:r>
              <a:rPr lang="ru-RU" sz="2000" dirty="0" smtClean="0"/>
              <a:t>, разделенные пробелами (0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</a:t>
            </a:r>
            <a:r>
              <a:rPr lang="en-US" sz="2000" dirty="0" smtClean="0"/>
              <a:t>T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</a:t>
            </a:r>
            <a:r>
              <a:rPr lang="en-US" sz="2000" dirty="0" smtClean="0"/>
              <a:t>T</a:t>
            </a:r>
            <a:r>
              <a:rPr lang="ru-RU" sz="2000" dirty="0" smtClean="0"/>
              <a:t> для </a:t>
            </a:r>
            <a:r>
              <a:rPr lang="en-US" sz="2000" i="1" dirty="0" err="1" smtClean="0"/>
              <a:t>i</a:t>
            </a:r>
            <a:r>
              <a:rPr lang="ru-RU" sz="2000" dirty="0" smtClean="0"/>
              <a:t> = 1, 2. ..., </a:t>
            </a:r>
            <a:r>
              <a:rPr lang="en-US" sz="2000" dirty="0" smtClean="0"/>
              <a:t>N</a:t>
            </a:r>
            <a:r>
              <a:rPr lang="ru-RU" sz="2000" dirty="0" smtClean="0"/>
              <a:t>);в третьей строке записаны суммы денег каждого гангстера </a:t>
            </a:r>
            <a:r>
              <a:rPr lang="en-US" sz="2000" dirty="0" smtClean="0"/>
              <a:t>P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, </a:t>
            </a:r>
            <a:r>
              <a:rPr lang="en-US" sz="2000" dirty="0" smtClean="0"/>
              <a:t>P</a:t>
            </a:r>
            <a:r>
              <a:rPr lang="ru-RU" sz="2000" baseline="-25000" dirty="0" smtClean="0"/>
              <a:t>2</a:t>
            </a:r>
            <a:r>
              <a:rPr lang="ru-RU" sz="2000" dirty="0" smtClean="0"/>
              <a:t>, ... ,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N</a:t>
            </a:r>
            <a:r>
              <a:rPr lang="ru-RU" sz="2000" dirty="0" smtClean="0"/>
              <a:t>, разделенные пробелами ( 0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</a:t>
            </a:r>
            <a:r>
              <a:rPr lang="en-US" sz="2000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300,  для </a:t>
            </a:r>
            <a:r>
              <a:rPr lang="en-US" sz="2000" i="1" dirty="0" err="1" smtClean="0"/>
              <a:t>i</a:t>
            </a:r>
            <a:r>
              <a:rPr lang="ru-RU" sz="2000" dirty="0" smtClean="0"/>
              <a:t> = 1, 2. ..., </a:t>
            </a:r>
            <a:r>
              <a:rPr lang="en-US" sz="2000" dirty="0" smtClean="0"/>
              <a:t>N</a:t>
            </a:r>
            <a:r>
              <a:rPr lang="ru-RU" sz="2000" dirty="0" smtClean="0"/>
              <a:t>); четвертая строка содержит значения ширины плеч каждого гангстера, разделенные пробелами (0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</a:t>
            </a:r>
            <a:r>
              <a:rPr lang="en-US" sz="2000" dirty="0" smtClean="0"/>
              <a:t>S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>
                <a:sym typeface="Symbol"/>
              </a:rPr>
              <a:t></a:t>
            </a:r>
            <a:r>
              <a:rPr lang="ru-RU" sz="2000" dirty="0" smtClean="0"/>
              <a:t> </a:t>
            </a:r>
            <a:r>
              <a:rPr lang="en-US" sz="2000" dirty="0" smtClean="0"/>
              <a:t>K</a:t>
            </a:r>
            <a:r>
              <a:rPr lang="ru-RU" sz="2000" dirty="0" smtClean="0"/>
              <a:t> для </a:t>
            </a:r>
            <a:r>
              <a:rPr lang="en-US" sz="2000" i="1" dirty="0" err="1" smtClean="0"/>
              <a:t>i</a:t>
            </a:r>
            <a:r>
              <a:rPr lang="ru-RU" sz="2000" dirty="0" smtClean="0"/>
              <a:t> = 1, 2. ..., </a:t>
            </a:r>
            <a:r>
              <a:rPr lang="en-US" sz="2000" dirty="0" smtClean="0"/>
              <a:t>N</a:t>
            </a:r>
            <a:r>
              <a:rPr lang="ru-RU" sz="2000" dirty="0" smtClean="0"/>
              <a:t>). Все значения целые.</a:t>
            </a:r>
          </a:p>
          <a:p>
            <a:pPr>
              <a:buNone/>
            </a:pPr>
            <a:r>
              <a:rPr lang="ru-RU" sz="2000" b="1" dirty="0" smtClean="0"/>
              <a:t>Выходные данные</a:t>
            </a:r>
            <a:r>
              <a:rPr lang="ru-RU" sz="2000" dirty="0" smtClean="0"/>
              <a:t>: В выходной файл выдать одно целое число — максимальное значение достатка всех гангстеров, собранных в ресторане. Если ни один гангстер не может попасть в ресторан, выдать 0.</a:t>
            </a:r>
          </a:p>
          <a:p>
            <a:pPr>
              <a:buNone/>
            </a:pPr>
            <a:r>
              <a:rPr lang="ru-RU" sz="2000" b="1" dirty="0" smtClean="0"/>
              <a:t>Пример </a:t>
            </a:r>
            <a:r>
              <a:rPr lang="ru-RU" sz="2000" dirty="0" smtClean="0"/>
              <a:t>1				</a:t>
            </a:r>
            <a:r>
              <a:rPr lang="ru-RU" sz="2000" b="1" dirty="0" smtClean="0"/>
              <a:t>Пример</a:t>
            </a:r>
            <a:r>
              <a:rPr lang="ru-RU" sz="2000" dirty="0" smtClean="0"/>
              <a:t> 2</a:t>
            </a:r>
          </a:p>
          <a:p>
            <a:pPr>
              <a:buNone/>
            </a:pPr>
            <a:r>
              <a:rPr lang="ru-RU" sz="2000" dirty="0" smtClean="0"/>
              <a:t>Вход:		Выход:			Вход:			Выход:</a:t>
            </a:r>
          </a:p>
          <a:p>
            <a:pPr>
              <a:buNone/>
            </a:pPr>
            <a:r>
              <a:rPr lang="ru-RU" sz="2000" dirty="0" smtClean="0"/>
              <a:t>4 10 20		26			2 17 100			0</a:t>
            </a:r>
          </a:p>
          <a:p>
            <a:pPr>
              <a:buNone/>
            </a:pPr>
            <a:r>
              <a:rPr lang="ru-RU" sz="2000" dirty="0" smtClean="0"/>
              <a:t>10 16 8 16				5 0</a:t>
            </a:r>
          </a:p>
          <a:p>
            <a:pPr>
              <a:buNone/>
            </a:pPr>
            <a:r>
              <a:rPr lang="ru-RU" sz="2000" dirty="0" smtClean="0"/>
              <a:t>10 11 15 1				50 33</a:t>
            </a:r>
          </a:p>
          <a:p>
            <a:pPr>
              <a:buNone/>
            </a:pPr>
            <a:r>
              <a:rPr lang="ru-RU" sz="2000" dirty="0" smtClean="0"/>
              <a:t>10 7 1 8					6 1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				</a:t>
            </a:r>
          </a:p>
          <a:p>
            <a:pPr>
              <a:buNone/>
            </a:pPr>
            <a:r>
              <a:rPr lang="ru-RU" sz="20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92986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smtClean="0"/>
              <a:t>Пример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sz="half" idx="1"/>
          </p:nvPr>
        </p:nvSpPr>
        <p:spPr>
          <a:xfrm>
            <a:off x="2627313" y="692150"/>
            <a:ext cx="4752975" cy="15128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smtClean="0"/>
              <a:t>t = 1  2  3  4  5  6</a:t>
            </a:r>
          </a:p>
          <a:p>
            <a:pPr>
              <a:buFont typeface="Arial" charset="0"/>
              <a:buNone/>
            </a:pPr>
            <a:r>
              <a:rPr lang="en-US" sz="2400" smtClean="0"/>
              <a:t>S = 1  2  3  4  5  1</a:t>
            </a:r>
          </a:p>
          <a:p>
            <a:pPr>
              <a:buFont typeface="Arial" charset="0"/>
              <a:buNone/>
            </a:pPr>
            <a:r>
              <a:rPr lang="en-US" sz="2400" smtClean="0"/>
              <a:t>P = 1  1  1  1  1  100 </a:t>
            </a:r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endParaRPr lang="ru-RU" sz="2000" smtClean="0"/>
          </a:p>
        </p:txBody>
      </p:sp>
      <p:graphicFrame>
        <p:nvGraphicFramePr>
          <p:cNvPr id="98385" name="Group 81"/>
          <p:cNvGraphicFramePr>
            <a:graphicFrameLocks noGrp="1"/>
          </p:cNvGraphicFramePr>
          <p:nvPr>
            <p:ph sz="half" idx="2"/>
          </p:nvPr>
        </p:nvGraphicFramePr>
        <p:xfrm>
          <a:off x="1692275" y="2420938"/>
          <a:ext cx="4967288" cy="230505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8378" name="Line 74"/>
          <p:cNvSpPr>
            <a:spLocks noChangeShapeType="1"/>
          </p:cNvSpPr>
          <p:nvPr/>
        </p:nvSpPr>
        <p:spPr bwMode="auto">
          <a:xfrm flipH="1">
            <a:off x="6732588" y="450850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8379" name="Text Box 75"/>
          <p:cNvSpPr txBox="1">
            <a:spLocks noChangeArrowheads="1"/>
          </p:cNvSpPr>
          <p:nvPr/>
        </p:nvSpPr>
        <p:spPr bwMode="auto">
          <a:xfrm>
            <a:off x="7235825" y="42926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гангстеры</a:t>
            </a:r>
          </a:p>
        </p:txBody>
      </p:sp>
      <p:sp>
        <p:nvSpPr>
          <p:cNvPr id="98380" name="Line 76"/>
          <p:cNvSpPr>
            <a:spLocks noChangeShapeType="1"/>
          </p:cNvSpPr>
          <p:nvPr/>
        </p:nvSpPr>
        <p:spPr bwMode="auto">
          <a:xfrm>
            <a:off x="1908175" y="19891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6023" name="Text Box 77"/>
          <p:cNvSpPr txBox="1">
            <a:spLocks noChangeArrowheads="1"/>
          </p:cNvSpPr>
          <p:nvPr/>
        </p:nvSpPr>
        <p:spPr bwMode="auto">
          <a:xfrm>
            <a:off x="2392363" y="53927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98382" name="Text Box 78"/>
          <p:cNvSpPr txBox="1">
            <a:spLocks noChangeArrowheads="1"/>
          </p:cNvSpPr>
          <p:nvPr/>
        </p:nvSpPr>
        <p:spPr bwMode="auto">
          <a:xfrm>
            <a:off x="1763713" y="16287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endParaRPr lang="ru-RU" b="1"/>
          </a:p>
        </p:txBody>
      </p:sp>
      <p:sp>
        <p:nvSpPr>
          <p:cNvPr id="98383" name="Text Box 79"/>
          <p:cNvSpPr txBox="1">
            <a:spLocks noChangeArrowheads="1"/>
          </p:cNvSpPr>
          <p:nvPr/>
        </p:nvSpPr>
        <p:spPr bwMode="auto">
          <a:xfrm>
            <a:off x="1908175" y="1989138"/>
            <a:ext cx="2166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– </a:t>
            </a:r>
            <a:r>
              <a:rPr lang="ru-RU"/>
              <a:t>состояние двери</a:t>
            </a:r>
          </a:p>
        </p:txBody>
      </p:sp>
      <p:sp>
        <p:nvSpPr>
          <p:cNvPr id="98386" name="Line 82"/>
          <p:cNvSpPr>
            <a:spLocks noChangeShapeType="1"/>
          </p:cNvSpPr>
          <p:nvPr/>
        </p:nvSpPr>
        <p:spPr bwMode="auto">
          <a:xfrm>
            <a:off x="2339975" y="2420938"/>
            <a:ext cx="0" cy="2303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6027" name="Line 83"/>
          <p:cNvSpPr>
            <a:spLocks noChangeShapeType="1"/>
          </p:cNvSpPr>
          <p:nvPr/>
        </p:nvSpPr>
        <p:spPr bwMode="auto">
          <a:xfrm>
            <a:off x="1763713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89" name="Line 85"/>
          <p:cNvSpPr>
            <a:spLocks noChangeShapeType="1"/>
          </p:cNvSpPr>
          <p:nvPr/>
        </p:nvSpPr>
        <p:spPr bwMode="auto">
          <a:xfrm>
            <a:off x="1692275" y="4365625"/>
            <a:ext cx="4967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90" name="Text Box 86"/>
          <p:cNvSpPr txBox="1">
            <a:spLocks noChangeArrowheads="1"/>
          </p:cNvSpPr>
          <p:nvPr/>
        </p:nvSpPr>
        <p:spPr bwMode="auto">
          <a:xfrm>
            <a:off x="900113" y="5013325"/>
            <a:ext cx="6337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dirty="0" err="1"/>
              <a:t>m</a:t>
            </a:r>
            <a:r>
              <a:rPr lang="en-US" sz="2800" i="1" baseline="-25000" dirty="0" err="1"/>
              <a:t>i,j</a:t>
            </a:r>
            <a:r>
              <a:rPr lang="en-US" sz="2800" baseline="-25000" dirty="0"/>
              <a:t> </a:t>
            </a:r>
            <a:r>
              <a:rPr lang="en-US" sz="2800" dirty="0"/>
              <a:t>= max { [</a:t>
            </a:r>
            <a:r>
              <a:rPr lang="en-US" sz="2800" i="1" dirty="0"/>
              <a:t>m</a:t>
            </a:r>
            <a:r>
              <a:rPr lang="en-US" sz="2800" baseline="-25000" dirty="0"/>
              <a:t>i-1,</a:t>
            </a:r>
            <a:r>
              <a:rPr lang="en-US" sz="2800" i="1" baseline="-25000" dirty="0"/>
              <a:t>j</a:t>
            </a:r>
            <a:r>
              <a:rPr lang="en-US" sz="2800" baseline="-25000" dirty="0"/>
              <a:t>-1</a:t>
            </a:r>
            <a:r>
              <a:rPr lang="en-US" sz="2800" dirty="0"/>
              <a:t>, </a:t>
            </a:r>
            <a:r>
              <a:rPr lang="en-US" sz="2800" i="1" dirty="0"/>
              <a:t>m</a:t>
            </a:r>
            <a:r>
              <a:rPr lang="en-US" sz="2800" i="1" baseline="-25000" dirty="0"/>
              <a:t>i</a:t>
            </a:r>
            <a:r>
              <a:rPr lang="en-US" sz="2800" baseline="-25000" dirty="0"/>
              <a:t>-1,</a:t>
            </a:r>
            <a:r>
              <a:rPr lang="en-US" sz="2800" i="1" baseline="-25000" dirty="0"/>
              <a:t>j</a:t>
            </a:r>
            <a:r>
              <a:rPr lang="en-US" sz="2800" dirty="0"/>
              <a:t>, </a:t>
            </a:r>
            <a:r>
              <a:rPr lang="en-US" sz="2800" i="1" dirty="0"/>
              <a:t>m</a:t>
            </a:r>
            <a:r>
              <a:rPr lang="en-US" sz="2800" i="1" baseline="-25000" dirty="0"/>
              <a:t>i</a:t>
            </a:r>
            <a:r>
              <a:rPr lang="en-US" sz="2800" baseline="-25000" dirty="0"/>
              <a:t>-1,</a:t>
            </a:r>
            <a:r>
              <a:rPr lang="en-US" sz="2800" i="1" baseline="-25000" dirty="0"/>
              <a:t>j</a:t>
            </a:r>
            <a:r>
              <a:rPr lang="en-US" sz="2800" baseline="-25000" dirty="0"/>
              <a:t>+1</a:t>
            </a:r>
            <a:r>
              <a:rPr lang="en-US" sz="2800" dirty="0"/>
              <a:t>] + </a:t>
            </a:r>
            <a:r>
              <a:rPr lang="en-US" sz="2800" i="1" dirty="0"/>
              <a:t>f</a:t>
            </a:r>
            <a:r>
              <a:rPr lang="en-US" sz="2800" i="1" baseline="-25000" dirty="0"/>
              <a:t>i </a:t>
            </a:r>
            <a:r>
              <a:rPr lang="en-US" sz="2800" dirty="0"/>
              <a:t>}</a:t>
            </a:r>
          </a:p>
          <a:p>
            <a:r>
              <a:rPr lang="en-US" sz="2800" i="1" dirty="0"/>
              <a:t>   </a:t>
            </a:r>
            <a:r>
              <a:rPr lang="ru-RU" sz="2800" i="1" dirty="0"/>
              <a:t>      </a:t>
            </a:r>
            <a:r>
              <a:rPr lang="ru-RU" sz="2800" dirty="0"/>
              <a:t>где</a:t>
            </a:r>
            <a:r>
              <a:rPr lang="ru-RU" sz="2800" i="1" dirty="0"/>
              <a:t>                  </a:t>
            </a:r>
            <a:r>
              <a:rPr lang="en-US" sz="2800" i="1" dirty="0"/>
              <a:t>p</a:t>
            </a:r>
            <a:r>
              <a:rPr lang="en-US" sz="2800" i="1" baseline="-25000" dirty="0"/>
              <a:t>i</a:t>
            </a:r>
            <a:r>
              <a:rPr lang="en-US" sz="2800" i="1" dirty="0"/>
              <a:t>, </a:t>
            </a:r>
            <a:r>
              <a:rPr lang="ru-RU" sz="2800" dirty="0"/>
              <a:t>если</a:t>
            </a:r>
            <a:r>
              <a:rPr lang="ru-RU" sz="2800" i="1" dirty="0"/>
              <a:t> </a:t>
            </a:r>
            <a:r>
              <a:rPr lang="en-US" sz="2800" i="1" dirty="0"/>
              <a:t>L =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i</a:t>
            </a:r>
            <a:endParaRPr lang="ru-RU" sz="2800" i="1" baseline="-25000" dirty="0"/>
          </a:p>
          <a:p>
            <a:r>
              <a:rPr lang="ru-RU" sz="2800" i="1" baseline="-25000" dirty="0"/>
              <a:t>			       </a:t>
            </a:r>
            <a:r>
              <a:rPr lang="en-US" sz="2800" dirty="0"/>
              <a:t>0</a:t>
            </a:r>
            <a:endParaRPr lang="ru-RU" sz="2800" dirty="0"/>
          </a:p>
          <a:p>
            <a:endParaRPr lang="ru-RU" sz="2800" b="1" dirty="0"/>
          </a:p>
        </p:txBody>
      </p:sp>
      <p:sp>
        <p:nvSpPr>
          <p:cNvPr id="4" name="Левая фигурная скобка 3"/>
          <p:cNvSpPr>
            <a:spLocks/>
          </p:cNvSpPr>
          <p:nvPr/>
        </p:nvSpPr>
        <p:spPr bwMode="auto">
          <a:xfrm>
            <a:off x="3995738" y="5589588"/>
            <a:ext cx="211137" cy="719137"/>
          </a:xfrm>
          <a:prstGeom prst="leftBrace">
            <a:avLst>
              <a:gd name="adj1" fmla="val 5848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98393" name="Text Box 89"/>
          <p:cNvSpPr txBox="1">
            <a:spLocks noChangeArrowheads="1"/>
          </p:cNvSpPr>
          <p:nvPr/>
        </p:nvSpPr>
        <p:spPr bwMode="auto">
          <a:xfrm>
            <a:off x="3203575" y="5661025"/>
            <a:ext cx="64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f</a:t>
            </a:r>
            <a:r>
              <a:rPr lang="en-US" sz="2800" i="1" baseline="-25000"/>
              <a:t>i</a:t>
            </a:r>
            <a:r>
              <a:rPr lang="en-US" sz="2800" i="1"/>
              <a:t> =</a:t>
            </a:r>
            <a:endParaRPr lang="ru-RU" sz="2800" i="1"/>
          </a:p>
        </p:txBody>
      </p:sp>
    </p:spTree>
    <p:extLst>
      <p:ext uri="{BB962C8B-B14F-4D97-AF65-F5344CB8AC3E}">
        <p14:creationId xmlns:p14="http://schemas.microsoft.com/office/powerpoint/2010/main" val="28289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uiExpand="1" build="p"/>
      <p:bldP spid="98378" grpId="0" animBg="1"/>
      <p:bldP spid="98379" grpId="0"/>
      <p:bldP spid="98380" grpId="0" animBg="1"/>
      <p:bldP spid="98382" grpId="0"/>
      <p:bldP spid="98383" grpId="0"/>
      <p:bldP spid="98386" grpId="0" animBg="1"/>
      <p:bldP spid="98389" grpId="0" animBg="1"/>
      <p:bldP spid="98390" grpId="0"/>
      <p:bldP spid="4" grpId="0" animBg="1"/>
      <p:bldP spid="983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582612" y="332656"/>
            <a:ext cx="8229600" cy="561975"/>
          </a:xfrm>
        </p:spPr>
        <p:txBody>
          <a:bodyPr/>
          <a:lstStyle/>
          <a:p>
            <a:pPr algn="l"/>
            <a:r>
              <a:rPr lang="ru-RU" sz="2400" b="1" dirty="0"/>
              <a:t>Пример </a:t>
            </a:r>
            <a:r>
              <a:rPr lang="ru-RU" sz="2400" b="1" dirty="0" smtClean="0"/>
              <a:t>7. </a:t>
            </a:r>
            <a:r>
              <a:rPr lang="ru-RU" sz="2400" b="1" dirty="0"/>
              <a:t> </a:t>
            </a:r>
            <a:r>
              <a:rPr lang="ru-RU" sz="2400" b="1" dirty="0" smtClean="0"/>
              <a:t>Рюкзак 1</a:t>
            </a:r>
            <a:endParaRPr lang="ru-RU" sz="2400" b="1" dirty="0" smtClean="0"/>
          </a:p>
        </p:txBody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>
          <a:xfrm>
            <a:off x="250825" y="765175"/>
            <a:ext cx="8893175" cy="58324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Имеется </a:t>
            </a:r>
            <a:r>
              <a:rPr lang="en-US" sz="2200" i="1" dirty="0" smtClean="0"/>
              <a:t>n </a:t>
            </a:r>
            <a:r>
              <a:rPr lang="ru-RU" sz="2200" dirty="0" smtClean="0"/>
              <a:t>неделимых</a:t>
            </a:r>
            <a:r>
              <a:rPr lang="en-US" sz="2200" dirty="0" smtClean="0"/>
              <a:t> </a:t>
            </a:r>
            <a:r>
              <a:rPr lang="ru-RU" sz="2200" dirty="0" smtClean="0"/>
              <a:t>предметов, вес  </a:t>
            </a:r>
            <a:r>
              <a:rPr lang="en-US" sz="2200" i="1" dirty="0" err="1" smtClean="0"/>
              <a:t>i</a:t>
            </a:r>
            <a:r>
              <a:rPr lang="ru-RU" sz="2200" dirty="0" smtClean="0"/>
              <a:t>-го предмета есть </a:t>
            </a:r>
            <a:r>
              <a:rPr lang="ru-RU" sz="2200" i="1" dirty="0" err="1" smtClean="0"/>
              <a:t>w</a:t>
            </a:r>
            <a:r>
              <a:rPr lang="ru-RU" sz="2200" i="1" baseline="-25000" dirty="0" err="1" smtClean="0"/>
              <a:t>i</a:t>
            </a:r>
            <a:r>
              <a:rPr lang="ru-RU" sz="2200" dirty="0" smtClean="0"/>
              <a:t> 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Определить, существует</a:t>
            </a:r>
            <a:r>
              <a:rPr lang="en-US" sz="2200" dirty="0" smtClean="0"/>
              <a:t> </a:t>
            </a:r>
            <a:r>
              <a:rPr lang="ru-RU" sz="2200" dirty="0" smtClean="0"/>
              <a:t>ли набор предметов, </a:t>
            </a:r>
            <a:r>
              <a:rPr lang="ru-RU" sz="2200" dirty="0" smtClean="0"/>
              <a:t>суммарный вес которого равен </a:t>
            </a:r>
            <a:r>
              <a:rPr lang="ru-RU" sz="2200" i="1" dirty="0" smtClean="0"/>
              <a:t>W </a:t>
            </a:r>
            <a:r>
              <a:rPr lang="ru-RU" sz="2200" dirty="0" smtClean="0"/>
              <a:t>килограммам. </a:t>
            </a:r>
            <a:endParaRPr lang="ru-RU" sz="2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Если </a:t>
            </a:r>
            <a:r>
              <a:rPr lang="ru-RU" sz="2200" dirty="0" smtClean="0"/>
              <a:t>такой набор существует, то определить список предметов в наборе.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Обозначим через </a:t>
            </a: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smtClean="0"/>
              <a:t>n</a:t>
            </a:r>
            <a:r>
              <a:rPr lang="ru-RU" sz="2200" dirty="0" smtClean="0"/>
              <a:t>, </a:t>
            </a:r>
            <a:r>
              <a:rPr lang="en-US" sz="2200" i="1" dirty="0" smtClean="0"/>
              <a:t>W</a:t>
            </a:r>
            <a:r>
              <a:rPr lang="ru-RU" sz="2200" dirty="0" smtClean="0"/>
              <a:t>) функцию, значение которой равно 1, если</a:t>
            </a:r>
            <a:endParaRPr lang="en-US" sz="2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искомый</a:t>
            </a:r>
            <a:r>
              <a:rPr lang="en-US" sz="2200" dirty="0" smtClean="0"/>
              <a:t> </a:t>
            </a:r>
            <a:r>
              <a:rPr lang="ru-RU" sz="2200" dirty="0" smtClean="0"/>
              <a:t>набор имеется, и  равно 0, если набора нет. Аргументами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функции будут количество предметов </a:t>
            </a:r>
            <a:r>
              <a:rPr lang="en-US" sz="2200" i="1" dirty="0" smtClean="0"/>
              <a:t>n</a:t>
            </a:r>
            <a:r>
              <a:rPr lang="ru-RU" sz="2200" dirty="0" smtClean="0"/>
              <a:t>, по которому можно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определить вес каждого предмета, и суммарный вес набора </a:t>
            </a:r>
            <a:r>
              <a:rPr lang="en-US" sz="2200" i="1" dirty="0" smtClean="0"/>
              <a:t>W</a:t>
            </a:r>
            <a:r>
              <a:rPr lang="ru-RU" sz="2200" i="1" dirty="0" smtClean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200" i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Определим подзадачи, решением которых будут функции </a:t>
            </a: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err="1" smtClean="0"/>
              <a:t>i</a:t>
            </a:r>
            <a:r>
              <a:rPr lang="ru-RU" sz="2200" dirty="0" smtClean="0"/>
              <a:t>, </a:t>
            </a:r>
            <a:r>
              <a:rPr lang="en-US" sz="2200" i="1" dirty="0" smtClean="0"/>
              <a:t>j</a:t>
            </a:r>
            <a:r>
              <a:rPr lang="ru-RU" sz="2200" dirty="0" smtClean="0"/>
              <a:t>), где </a:t>
            </a:r>
            <a:r>
              <a:rPr lang="en-US" sz="2200" i="1" dirty="0" err="1" smtClean="0"/>
              <a:t>i</a:t>
            </a:r>
            <a:endParaRPr lang="ru-RU" sz="2200" i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обозначает количество начальных предметов, </a:t>
            </a:r>
            <a:r>
              <a:rPr lang="en-US" sz="2200" i="1" dirty="0" smtClean="0"/>
              <a:t>j</a:t>
            </a:r>
            <a:r>
              <a:rPr lang="ru-RU" sz="2200" i="1" dirty="0" smtClean="0"/>
              <a:t> – </a:t>
            </a:r>
            <a:r>
              <a:rPr lang="ru-RU" sz="2200" dirty="0" smtClean="0"/>
              <a:t>требуемый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суммарный вес, где 0</a:t>
            </a:r>
            <a:r>
              <a:rPr lang="ru-RU" sz="2200" i="1" dirty="0" smtClean="0"/>
              <a:t> ≤ 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 ≤  </a:t>
            </a:r>
            <a:r>
              <a:rPr lang="en-US" sz="2200" i="1" dirty="0" smtClean="0"/>
              <a:t>n</a:t>
            </a:r>
            <a:r>
              <a:rPr lang="ru-RU" sz="2200" i="1" dirty="0" smtClean="0"/>
              <a:t>, 1 ≤  </a:t>
            </a:r>
            <a:r>
              <a:rPr lang="en-US" sz="2200" i="1" dirty="0" smtClean="0"/>
              <a:t>j</a:t>
            </a:r>
            <a:r>
              <a:rPr lang="ru-RU" sz="2200" i="1" dirty="0" smtClean="0"/>
              <a:t> ≤ </a:t>
            </a:r>
            <a:r>
              <a:rPr lang="en-US" sz="2200" i="1" dirty="0" smtClean="0"/>
              <a:t>W</a:t>
            </a:r>
            <a:r>
              <a:rPr lang="ru-RU" sz="2200" dirty="0" smtClean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Определим начальные значения функции </a:t>
            </a:r>
            <a:r>
              <a:rPr lang="en-US" sz="2200" i="1" dirty="0" smtClean="0"/>
              <a:t>T: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en-US" sz="2200" i="1" dirty="0" smtClean="0"/>
              <a:t>j</a:t>
            </a:r>
            <a:r>
              <a:rPr lang="ru-RU" sz="2200" dirty="0" smtClean="0"/>
              <a:t>) = 0 при  </a:t>
            </a:r>
            <a:r>
              <a:rPr lang="en-US" sz="2200" i="1" dirty="0" smtClean="0"/>
              <a:t>j</a:t>
            </a:r>
            <a:r>
              <a:rPr lang="ru-RU" sz="2200" i="1" dirty="0" smtClean="0"/>
              <a:t> ≥ </a:t>
            </a:r>
            <a:r>
              <a:rPr lang="ru-RU" sz="2200" dirty="0" smtClean="0"/>
              <a:t>1 (нельзя без предметов набрать массу </a:t>
            </a:r>
            <a:r>
              <a:rPr lang="en-US" sz="2200" i="1" dirty="0" smtClean="0"/>
              <a:t>j </a:t>
            </a:r>
            <a:r>
              <a:rPr lang="en-US" sz="2200" dirty="0" smtClean="0"/>
              <a:t>&gt;</a:t>
            </a:r>
            <a:r>
              <a:rPr lang="ru-RU" sz="2200" dirty="0" smtClean="0"/>
              <a:t> 0), </a:t>
            </a:r>
            <a:endParaRPr lang="en-US" sz="2200" i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err="1" smtClean="0"/>
              <a:t>i</a:t>
            </a:r>
            <a:r>
              <a:rPr lang="ru-RU" sz="2200" dirty="0" smtClean="0"/>
              <a:t>, 0) = </a:t>
            </a:r>
            <a:r>
              <a:rPr lang="en-US" sz="2200" dirty="0" smtClean="0"/>
              <a:t>1</a:t>
            </a:r>
            <a:r>
              <a:rPr lang="ru-RU" sz="2200" dirty="0" smtClean="0"/>
              <a:t> при 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 ≥ </a:t>
            </a:r>
            <a:r>
              <a:rPr lang="ru-RU" sz="2200" dirty="0" smtClean="0"/>
              <a:t>1 (всегда можно набрать вес, равный 0).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/>
          </p:cNvSpPr>
          <p:nvPr>
            <p:ph type="body" idx="1"/>
          </p:nvPr>
        </p:nvSpPr>
        <p:spPr>
          <a:xfrm>
            <a:off x="323850" y="404813"/>
            <a:ext cx="8569325" cy="611981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Для решения подзадачи, соответствующей функции</a:t>
            </a:r>
            <a:r>
              <a:rPr lang="en-US" sz="2200" dirty="0" smtClean="0"/>
              <a:t> </a:t>
            </a: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,</a:t>
            </a:r>
            <a:r>
              <a:rPr lang="ru-RU" sz="2200" dirty="0" smtClean="0"/>
              <a:t> </a:t>
            </a:r>
            <a:r>
              <a:rPr lang="en-US" sz="2200" i="1" dirty="0" smtClean="0"/>
              <a:t>j</a:t>
            </a:r>
            <a:r>
              <a:rPr lang="ru-RU" sz="2200" dirty="0" smtClean="0"/>
              <a:t>), </a:t>
            </a:r>
            <a:endParaRPr lang="en-US" sz="2200" dirty="0" smtClean="0"/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рассмотрим два случая. </a:t>
            </a:r>
            <a:endParaRPr lang="en-US" sz="2200" dirty="0" smtClean="0"/>
          </a:p>
          <a:p>
            <a:pPr marL="457200" indent="-457200">
              <a:lnSpc>
                <a:spcPct val="80000"/>
              </a:lnSpc>
              <a:buFont typeface="Arial" charset="0"/>
              <a:buAutoNum type="arabicParenR"/>
            </a:pPr>
            <a:r>
              <a:rPr lang="en-US" sz="2200" i="1" dirty="0" err="1" smtClean="0"/>
              <a:t>i</a:t>
            </a:r>
            <a:r>
              <a:rPr lang="ru-RU" sz="2200" i="1" dirty="0" smtClean="0"/>
              <a:t>-</a:t>
            </a:r>
            <a:r>
              <a:rPr lang="ru-RU" sz="2200" dirty="0" err="1" smtClean="0"/>
              <a:t>ый</a:t>
            </a:r>
            <a:r>
              <a:rPr lang="ru-RU" sz="2200" dirty="0" smtClean="0"/>
              <a:t> предмет в набор не берется. </a:t>
            </a:r>
            <a:endParaRPr lang="ru-RU" sz="2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ru-RU" sz="2200" dirty="0" smtClean="0"/>
              <a:t>Решение </a:t>
            </a:r>
            <a:r>
              <a:rPr lang="ru-RU" sz="2200" dirty="0" smtClean="0"/>
              <a:t>задачи с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 </a:t>
            </a:r>
            <a:r>
              <a:rPr lang="ru-RU" sz="2200" dirty="0" smtClean="0"/>
              <a:t>предметами сводится </a:t>
            </a:r>
            <a:r>
              <a:rPr lang="ru-RU" sz="2200" dirty="0" smtClean="0"/>
              <a:t>к решению задачи с 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 </a:t>
            </a:r>
            <a:r>
              <a:rPr lang="ru-RU" sz="2200" i="1" dirty="0" smtClean="0"/>
              <a:t>– </a:t>
            </a:r>
            <a:r>
              <a:rPr lang="ru-RU" sz="2200" dirty="0" smtClean="0"/>
              <a:t>1 предметом</a:t>
            </a:r>
            <a:r>
              <a:rPr lang="en-US" sz="2200" dirty="0" smtClean="0"/>
              <a:t>:</a:t>
            </a:r>
            <a:r>
              <a:rPr lang="ru-RU" sz="2200" dirty="0" smtClean="0"/>
              <a:t> </a:t>
            </a:r>
            <a:endParaRPr lang="ru-RU" sz="2200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ru-RU" sz="2200" dirty="0" smtClean="0"/>
              <a:t> </a:t>
            </a: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,</a:t>
            </a:r>
            <a:r>
              <a:rPr lang="ru-RU" sz="2200" dirty="0" smtClean="0"/>
              <a:t>  </a:t>
            </a:r>
            <a:r>
              <a:rPr lang="en-US" sz="2200" i="1" dirty="0" smtClean="0"/>
              <a:t>j</a:t>
            </a:r>
            <a:r>
              <a:rPr lang="ru-RU" sz="2200" dirty="0" smtClean="0"/>
              <a:t>) =</a:t>
            </a:r>
            <a:r>
              <a:rPr lang="ru-RU" sz="2200" i="1" dirty="0" smtClean="0"/>
              <a:t> </a:t>
            </a: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 - </a:t>
            </a:r>
            <a:r>
              <a:rPr lang="ru-RU" sz="2200" dirty="0" smtClean="0"/>
              <a:t>1</a:t>
            </a:r>
            <a:r>
              <a:rPr lang="ru-RU" sz="2200" i="1" dirty="0" smtClean="0"/>
              <a:t>,</a:t>
            </a:r>
            <a:r>
              <a:rPr lang="ru-RU" sz="2200" dirty="0" smtClean="0"/>
              <a:t>  </a:t>
            </a:r>
            <a:r>
              <a:rPr lang="en-US" sz="2200" i="1" dirty="0" smtClean="0"/>
              <a:t>j</a:t>
            </a:r>
            <a:r>
              <a:rPr lang="ru-RU" sz="2200" dirty="0" smtClean="0"/>
              <a:t>). </a:t>
            </a:r>
            <a:endParaRPr lang="en-US" sz="2200" dirty="0" smtClean="0"/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en-US" sz="2200" dirty="0" smtClean="0"/>
              <a:t>2)</a:t>
            </a:r>
            <a:r>
              <a:rPr lang="ru-RU" sz="2200" dirty="0" smtClean="0"/>
              <a:t> 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-</a:t>
            </a:r>
            <a:r>
              <a:rPr lang="ru-RU" sz="2200" dirty="0" err="1" smtClean="0"/>
              <a:t>ый</a:t>
            </a:r>
            <a:r>
              <a:rPr lang="ru-RU" sz="2200" dirty="0" smtClean="0"/>
              <a:t> предмет в набор берется.  </a:t>
            </a:r>
            <a:r>
              <a:rPr lang="ru-RU" sz="2200" dirty="0" smtClean="0"/>
              <a:t>Вес </a:t>
            </a:r>
            <a:r>
              <a:rPr lang="ru-RU" sz="2200" dirty="0" smtClean="0"/>
              <a:t>оставшихся предметов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уменьшается на величину </a:t>
            </a:r>
            <a:r>
              <a:rPr lang="ru-RU" sz="2200" i="1" dirty="0" err="1" smtClean="0"/>
              <a:t>w</a:t>
            </a:r>
            <a:r>
              <a:rPr lang="ru-RU" sz="2200" i="1" baseline="-25000" dirty="0" err="1" smtClean="0"/>
              <a:t>i</a:t>
            </a:r>
            <a:r>
              <a:rPr lang="en-US" sz="2200" dirty="0" smtClean="0"/>
              <a:t>: </a:t>
            </a:r>
            <a:endParaRPr lang="ru-RU" sz="2200" dirty="0" smtClean="0"/>
          </a:p>
          <a:p>
            <a:pPr marL="457200" indent="-457200" algn="ctr">
              <a:lnSpc>
                <a:spcPct val="80000"/>
              </a:lnSpc>
              <a:buFont typeface="Arial" charset="0"/>
              <a:buNone/>
            </a:pP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,</a:t>
            </a:r>
            <a:r>
              <a:rPr lang="ru-RU" sz="2200" dirty="0" smtClean="0"/>
              <a:t>  </a:t>
            </a:r>
            <a:r>
              <a:rPr lang="en-US" sz="2200" i="1" dirty="0" smtClean="0"/>
              <a:t>j</a:t>
            </a:r>
            <a:r>
              <a:rPr lang="ru-RU" sz="2200" dirty="0" smtClean="0"/>
              <a:t>) =</a:t>
            </a:r>
            <a:r>
              <a:rPr lang="ru-RU" sz="2200" i="1" dirty="0" smtClean="0"/>
              <a:t> </a:t>
            </a: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 -</a:t>
            </a:r>
            <a:r>
              <a:rPr lang="ru-RU" sz="2200" dirty="0" smtClean="0"/>
              <a:t>1</a:t>
            </a:r>
            <a:r>
              <a:rPr lang="ru-RU" sz="2200" i="1" dirty="0" smtClean="0"/>
              <a:t>,</a:t>
            </a:r>
            <a:r>
              <a:rPr lang="ru-RU" sz="2200" dirty="0" smtClean="0"/>
              <a:t>  </a:t>
            </a:r>
            <a:r>
              <a:rPr lang="en-US" sz="2200" i="1" dirty="0" smtClean="0"/>
              <a:t>j</a:t>
            </a:r>
            <a:r>
              <a:rPr lang="ru-RU" sz="2200" i="1" dirty="0" smtClean="0"/>
              <a:t> - </a:t>
            </a:r>
            <a:r>
              <a:rPr lang="ru-RU" sz="2200" i="1" dirty="0" err="1" smtClean="0"/>
              <a:t>w</a:t>
            </a:r>
            <a:r>
              <a:rPr lang="ru-RU" sz="2200" i="1" baseline="-25000" dirty="0" err="1" smtClean="0"/>
              <a:t>i</a:t>
            </a:r>
            <a:r>
              <a:rPr lang="ru-RU" sz="2200" dirty="0" smtClean="0"/>
              <a:t>). </a:t>
            </a:r>
            <a:endParaRPr lang="en-US" sz="2200" dirty="0" smtClean="0"/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При </a:t>
            </a:r>
            <a:r>
              <a:rPr lang="ru-RU" sz="2200" dirty="0" smtClean="0"/>
              <a:t>этом нужно учитывать, что эта ситуация возможна только</a:t>
            </a:r>
            <a:r>
              <a:rPr lang="en-US" sz="2200" dirty="0" smtClean="0"/>
              <a:t> </a:t>
            </a:r>
            <a:r>
              <a:rPr lang="ru-RU" sz="2200" dirty="0" smtClean="0"/>
              <a:t>тогда,</a:t>
            </a:r>
            <a:endParaRPr lang="en-US" sz="2200" dirty="0" smtClean="0"/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когда масса 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-</a:t>
            </a:r>
            <a:r>
              <a:rPr lang="ru-RU" sz="2200" dirty="0" smtClean="0"/>
              <a:t>го предмета не больше значения </a:t>
            </a:r>
            <a:r>
              <a:rPr lang="en-US" sz="2200" i="1" dirty="0" smtClean="0"/>
              <a:t>j</a:t>
            </a:r>
            <a:r>
              <a:rPr lang="ru-RU" sz="2200" dirty="0" smtClean="0"/>
              <a:t>. </a:t>
            </a:r>
            <a:endParaRPr lang="en-US" sz="2200" dirty="0" smtClean="0"/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endParaRPr lang="ru-RU" sz="2200" dirty="0" smtClean="0"/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Для оптимального решения из двух возможных вариантов нужно</a:t>
            </a:r>
            <a:endParaRPr lang="en-US" sz="2200" dirty="0" smtClean="0"/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выбрать наилучший. Рекуррентное соотношение при 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 ≥ </a:t>
            </a:r>
            <a:r>
              <a:rPr lang="ru-RU" sz="2200" dirty="0" smtClean="0"/>
              <a:t>1 и  </a:t>
            </a:r>
            <a:r>
              <a:rPr lang="en-US" sz="2200" i="1" dirty="0" smtClean="0"/>
              <a:t>j</a:t>
            </a:r>
            <a:r>
              <a:rPr lang="ru-RU" sz="2200" i="1" dirty="0" smtClean="0"/>
              <a:t> ≥ </a:t>
            </a:r>
            <a:r>
              <a:rPr lang="ru-RU" sz="2200" dirty="0" smtClean="0"/>
              <a:t>1:</a:t>
            </a:r>
            <a:endParaRPr lang="en-US" sz="2200" i="1" dirty="0" smtClean="0"/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200" i="1" dirty="0" smtClean="0"/>
              <a:t>	</a:t>
            </a:r>
            <a:endParaRPr lang="en-US" sz="2200" i="1" dirty="0" smtClean="0"/>
          </a:p>
          <a:p>
            <a:pPr marL="457200" indent="-457200">
              <a:lnSpc>
                <a:spcPct val="80000"/>
              </a:lnSpc>
              <a:buNone/>
            </a:pPr>
            <a:r>
              <a:rPr lang="en-US" sz="2200" i="1" dirty="0" smtClean="0"/>
              <a:t>		</a:t>
            </a:r>
            <a:r>
              <a:rPr lang="en-US" sz="2200" i="1" dirty="0" smtClean="0">
                <a:solidFill>
                  <a:srgbClr val="FF0000"/>
                </a:solidFill>
              </a:rPr>
              <a:t>T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err="1" smtClean="0">
                <a:solidFill>
                  <a:srgbClr val="FF0000"/>
                </a:solidFill>
              </a:rPr>
              <a:t>i</a:t>
            </a:r>
            <a:r>
              <a:rPr lang="en-US" sz="2200" i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>
                <a:solidFill>
                  <a:srgbClr val="FF0000"/>
                </a:solidFill>
              </a:rPr>
              <a:t>  </a:t>
            </a:r>
            <a:r>
              <a:rPr lang="en-US" sz="2200" i="1" dirty="0" smtClean="0">
                <a:solidFill>
                  <a:srgbClr val="FF0000"/>
                </a:solidFill>
              </a:rPr>
              <a:t>j</a:t>
            </a:r>
            <a:r>
              <a:rPr lang="en-US" sz="2200" dirty="0" smtClean="0">
                <a:solidFill>
                  <a:srgbClr val="FF0000"/>
                </a:solidFill>
              </a:rPr>
              <a:t>) =</a:t>
            </a:r>
            <a:r>
              <a:rPr lang="en-US" sz="2200" i="1" dirty="0" smtClean="0">
                <a:solidFill>
                  <a:srgbClr val="FF0000"/>
                </a:solidFill>
              </a:rPr>
              <a:t> T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err="1" smtClean="0">
                <a:solidFill>
                  <a:srgbClr val="FF0000"/>
                </a:solidFill>
              </a:rPr>
              <a:t>i</a:t>
            </a:r>
            <a:r>
              <a:rPr lang="en-US" sz="2200" i="1" dirty="0" smtClean="0">
                <a:solidFill>
                  <a:srgbClr val="FF0000"/>
                </a:solidFill>
              </a:rPr>
              <a:t> −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i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>
                <a:solidFill>
                  <a:srgbClr val="FF0000"/>
                </a:solidFill>
              </a:rPr>
              <a:t>  </a:t>
            </a:r>
            <a:r>
              <a:rPr lang="en-US" sz="2200" i="1" dirty="0" smtClean="0">
                <a:solidFill>
                  <a:srgbClr val="FF0000"/>
                </a:solidFill>
              </a:rPr>
              <a:t>j</a:t>
            </a:r>
            <a:r>
              <a:rPr lang="en-US" sz="2200" dirty="0" smtClean="0">
                <a:solidFill>
                  <a:srgbClr val="FF0000"/>
                </a:solidFill>
              </a:rPr>
              <a:t>) </a:t>
            </a:r>
            <a:r>
              <a:rPr lang="ru-RU" sz="2200" dirty="0" smtClean="0">
                <a:solidFill>
                  <a:srgbClr val="FF0000"/>
                </a:solidFill>
              </a:rPr>
              <a:t>при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</a:rPr>
              <a:t> j &lt; </a:t>
            </a:r>
            <a:r>
              <a:rPr lang="en-US" sz="2200" i="1" dirty="0" err="1" smtClean="0">
                <a:solidFill>
                  <a:srgbClr val="FF0000"/>
                </a:solidFill>
              </a:rPr>
              <a:t>w</a:t>
            </a:r>
            <a:r>
              <a:rPr lang="en-US" sz="22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200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200" i="1" dirty="0" smtClean="0">
                <a:solidFill>
                  <a:srgbClr val="FF0000"/>
                </a:solidFill>
              </a:rPr>
              <a:t>	</a:t>
            </a:r>
            <a:r>
              <a:rPr lang="en-US" sz="2200" i="1" dirty="0" smtClean="0">
                <a:solidFill>
                  <a:srgbClr val="FF0000"/>
                </a:solidFill>
              </a:rPr>
              <a:t>	T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err="1" smtClean="0">
                <a:solidFill>
                  <a:srgbClr val="FF0000"/>
                </a:solidFill>
              </a:rPr>
              <a:t>i</a:t>
            </a:r>
            <a:r>
              <a:rPr lang="en-US" sz="2200" i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>
                <a:solidFill>
                  <a:srgbClr val="FF0000"/>
                </a:solidFill>
              </a:rPr>
              <a:t>  </a:t>
            </a:r>
            <a:r>
              <a:rPr lang="en-US" sz="2200" i="1" dirty="0" smtClean="0">
                <a:solidFill>
                  <a:srgbClr val="FF0000"/>
                </a:solidFill>
              </a:rPr>
              <a:t>j</a:t>
            </a:r>
            <a:r>
              <a:rPr lang="en-US" sz="2200" dirty="0" smtClean="0">
                <a:solidFill>
                  <a:srgbClr val="FF0000"/>
                </a:solidFill>
              </a:rPr>
              <a:t>) =</a:t>
            </a:r>
            <a:r>
              <a:rPr lang="en-US" sz="2200" i="1" dirty="0" smtClean="0">
                <a:solidFill>
                  <a:srgbClr val="FF0000"/>
                </a:solidFill>
              </a:rPr>
              <a:t> max (T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err="1" smtClean="0">
                <a:solidFill>
                  <a:srgbClr val="FF0000"/>
                </a:solidFill>
              </a:rPr>
              <a:t>i</a:t>
            </a:r>
            <a:r>
              <a:rPr lang="en-US" sz="2200" i="1" dirty="0" smtClean="0">
                <a:solidFill>
                  <a:srgbClr val="FF0000"/>
                </a:solidFill>
              </a:rPr>
              <a:t> −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i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>
                <a:solidFill>
                  <a:srgbClr val="FF0000"/>
                </a:solidFill>
              </a:rPr>
              <a:t>  </a:t>
            </a:r>
            <a:r>
              <a:rPr lang="en-US" sz="2200" i="1" dirty="0" smtClean="0">
                <a:solidFill>
                  <a:srgbClr val="FF0000"/>
                </a:solidFill>
              </a:rPr>
              <a:t>j</a:t>
            </a:r>
            <a:r>
              <a:rPr lang="en-US" sz="2200" dirty="0" smtClean="0">
                <a:solidFill>
                  <a:srgbClr val="FF0000"/>
                </a:solidFill>
              </a:rPr>
              <a:t>), </a:t>
            </a:r>
            <a:r>
              <a:rPr lang="en-US" sz="2200" i="1" dirty="0" smtClean="0">
                <a:solidFill>
                  <a:srgbClr val="FF0000"/>
                </a:solidFill>
              </a:rPr>
              <a:t> T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i="1" dirty="0" err="1" smtClean="0">
                <a:solidFill>
                  <a:srgbClr val="FF0000"/>
                </a:solidFill>
              </a:rPr>
              <a:t>i</a:t>
            </a:r>
            <a:r>
              <a:rPr lang="en-US" sz="2200" i="1" dirty="0" smtClean="0">
                <a:solidFill>
                  <a:srgbClr val="FF0000"/>
                </a:solidFill>
              </a:rPr>
              <a:t> − 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i="1" dirty="0" smtClean="0">
                <a:solidFill>
                  <a:srgbClr val="FF0000"/>
                </a:solidFill>
              </a:rPr>
              <a:t>,</a:t>
            </a:r>
            <a:r>
              <a:rPr lang="en-US" sz="2200" dirty="0" smtClean="0">
                <a:solidFill>
                  <a:srgbClr val="FF0000"/>
                </a:solidFill>
              </a:rPr>
              <a:t>  </a:t>
            </a:r>
            <a:r>
              <a:rPr lang="en-US" sz="2200" i="1" dirty="0" smtClean="0">
                <a:solidFill>
                  <a:srgbClr val="FF0000"/>
                </a:solidFill>
              </a:rPr>
              <a:t>j − </a:t>
            </a:r>
            <a:r>
              <a:rPr lang="en-US" sz="2200" i="1" dirty="0" err="1" smtClean="0">
                <a:solidFill>
                  <a:srgbClr val="FF0000"/>
                </a:solidFill>
              </a:rPr>
              <a:t>w</a:t>
            </a:r>
            <a:r>
              <a:rPr lang="en-US" sz="22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200" dirty="0" smtClean="0">
                <a:solidFill>
                  <a:srgbClr val="FF0000"/>
                </a:solidFill>
              </a:rPr>
              <a:t>))  </a:t>
            </a:r>
            <a:r>
              <a:rPr lang="ru-RU" sz="2200" dirty="0" smtClean="0">
                <a:solidFill>
                  <a:srgbClr val="FF0000"/>
                </a:solidFill>
              </a:rPr>
              <a:t>при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</a:rPr>
              <a:t> j ≥  </a:t>
            </a:r>
            <a:r>
              <a:rPr lang="en-US" sz="2200" i="1" dirty="0" err="1" smtClean="0">
                <a:solidFill>
                  <a:srgbClr val="FF0000"/>
                </a:solidFill>
              </a:rPr>
              <a:t>w</a:t>
            </a:r>
            <a:r>
              <a:rPr lang="en-US" sz="22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200" i="1" dirty="0" smtClean="0">
                <a:solidFill>
                  <a:srgbClr val="FF0000"/>
                </a:solidFill>
              </a:rPr>
              <a:t>.</a:t>
            </a:r>
            <a:endParaRPr lang="ru-RU" sz="2200" i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endParaRPr lang="ru-RU" sz="2200" dirty="0" smtClean="0"/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endParaRPr lang="ru-RU" sz="2200" dirty="0" smtClean="0"/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1619672" y="6181174"/>
            <a:ext cx="64436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400" smtClean="0"/>
              <a:t>W =</a:t>
            </a:r>
            <a:r>
              <a:rPr lang="ru-RU" sz="2400" smtClean="0"/>
              <a:t> 16</a:t>
            </a:r>
            <a:r>
              <a:rPr lang="en-US" sz="2400" smtClean="0"/>
              <a:t>; </a:t>
            </a:r>
            <a:r>
              <a:rPr lang="en-US" sz="2400" i="1" smtClean="0"/>
              <a:t>w</a:t>
            </a:r>
            <a:r>
              <a:rPr lang="en-US" sz="2400" i="1" baseline="-25000" smtClean="0"/>
              <a:t>1</a:t>
            </a:r>
            <a:r>
              <a:rPr lang="en-US" sz="2400" i="1" smtClean="0"/>
              <a:t> </a:t>
            </a:r>
            <a:r>
              <a:rPr lang="en-US" sz="2400" smtClean="0"/>
              <a:t>= 4; </a:t>
            </a:r>
            <a:r>
              <a:rPr lang="en-US" sz="2400" i="1" smtClean="0"/>
              <a:t>w</a:t>
            </a:r>
            <a:r>
              <a:rPr lang="en-US" sz="2400" i="1" baseline="-25000" smtClean="0"/>
              <a:t>2</a:t>
            </a:r>
            <a:r>
              <a:rPr lang="en-US" sz="2400" i="1" smtClean="0"/>
              <a:t> </a:t>
            </a:r>
            <a:r>
              <a:rPr lang="en-US" sz="2400" smtClean="0"/>
              <a:t>= 5; </a:t>
            </a:r>
            <a:r>
              <a:rPr lang="en-US" sz="2400" i="1" smtClean="0"/>
              <a:t>w</a:t>
            </a:r>
            <a:r>
              <a:rPr lang="en-US" sz="2400" i="1" baseline="-25000" smtClean="0"/>
              <a:t>3 </a:t>
            </a:r>
            <a:r>
              <a:rPr lang="en-US" sz="2400" smtClean="0"/>
              <a:t>= 3;  </a:t>
            </a:r>
            <a:r>
              <a:rPr lang="en-US" sz="2400" i="1" smtClean="0"/>
              <a:t>w</a:t>
            </a:r>
            <a:r>
              <a:rPr lang="en-US" sz="2400" i="1" baseline="-25000" smtClean="0"/>
              <a:t>4</a:t>
            </a:r>
            <a:r>
              <a:rPr lang="en-US" sz="2400" i="1" smtClean="0"/>
              <a:t> </a:t>
            </a:r>
            <a:r>
              <a:rPr lang="en-US" sz="2400" smtClean="0"/>
              <a:t>= 7; </a:t>
            </a:r>
            <a:r>
              <a:rPr lang="en-US" sz="2400" i="1" smtClean="0"/>
              <a:t>w</a:t>
            </a:r>
            <a:r>
              <a:rPr lang="en-US" sz="2400" i="1" baseline="-25000" smtClean="0"/>
              <a:t>5</a:t>
            </a:r>
            <a:r>
              <a:rPr lang="en-US" sz="2400" i="1" smtClean="0"/>
              <a:t> </a:t>
            </a:r>
            <a:r>
              <a:rPr lang="en-US" sz="2400" smtClean="0"/>
              <a:t>= 6</a:t>
            </a:r>
            <a:r>
              <a:rPr lang="ru-RU" sz="2400" smtClean="0"/>
              <a:t>.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6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6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6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6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6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6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6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6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00113" y="260350"/>
            <a:ext cx="6443662" cy="6477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/>
              <a:t>W =</a:t>
            </a:r>
            <a:r>
              <a:rPr lang="ru-RU" sz="2400" dirty="0" smtClean="0"/>
              <a:t> 16</a:t>
            </a:r>
            <a:r>
              <a:rPr lang="en-US" sz="2400" dirty="0" smtClean="0"/>
              <a:t>;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 </a:t>
            </a:r>
            <a:r>
              <a:rPr lang="en-US" sz="2400" dirty="0" smtClean="0"/>
              <a:t>= 4;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dirty="0" smtClean="0"/>
              <a:t>= 5;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3 </a:t>
            </a:r>
            <a:r>
              <a:rPr lang="en-US" sz="2400" dirty="0" smtClean="0"/>
              <a:t>= 3; 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 </a:t>
            </a:r>
            <a:r>
              <a:rPr lang="en-US" sz="2400" dirty="0" smtClean="0"/>
              <a:t>= 7;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5</a:t>
            </a:r>
            <a:r>
              <a:rPr lang="en-US" sz="2400" i="1" dirty="0" smtClean="0"/>
              <a:t> </a:t>
            </a:r>
            <a:r>
              <a:rPr lang="en-US" sz="2400" dirty="0" smtClean="0"/>
              <a:t>= 6</a:t>
            </a:r>
            <a:r>
              <a:rPr lang="ru-RU" sz="2400" dirty="0" smtClean="0"/>
              <a:t>.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</p:txBody>
      </p:sp>
      <p:graphicFrame>
        <p:nvGraphicFramePr>
          <p:cNvPr id="31902" name="Group 158"/>
          <p:cNvGraphicFramePr>
            <a:graphicFrameLocks noGrp="1"/>
          </p:cNvGraphicFramePr>
          <p:nvPr>
            <p:ph sz="half" idx="4294967295"/>
          </p:nvPr>
        </p:nvGraphicFramePr>
        <p:xfrm>
          <a:off x="323850" y="1052513"/>
          <a:ext cx="8353425" cy="2968627"/>
        </p:xfrm>
        <a:graphic>
          <a:graphicData uri="http://schemas.openxmlformats.org/drawingml/2006/table">
            <a:tbl>
              <a:tblPr/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\j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900" name="Rectangle 158"/>
          <p:cNvSpPr>
            <a:spLocks noChangeArrowheads="1"/>
          </p:cNvSpPr>
          <p:nvPr/>
        </p:nvSpPr>
        <p:spPr bwMode="auto">
          <a:xfrm>
            <a:off x="323850" y="4292600"/>
            <a:ext cx="8351838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/>
              <a:t>Решение нашего примера определяется  </a:t>
            </a:r>
            <a:r>
              <a:rPr lang="en-US" sz="2000" i="1" dirty="0"/>
              <a:t>T</a:t>
            </a:r>
            <a:r>
              <a:rPr lang="ru-RU" sz="2000" dirty="0"/>
              <a:t>[5, 16] = 1. </a:t>
            </a:r>
          </a:p>
          <a:p>
            <a:r>
              <a:rPr lang="en-US" i="1" dirty="0"/>
              <a:t>T</a:t>
            </a:r>
            <a:r>
              <a:rPr lang="ru-RU" dirty="0"/>
              <a:t>[5, 16] = </a:t>
            </a:r>
            <a:r>
              <a:rPr lang="en-US" i="1" dirty="0"/>
              <a:t>T</a:t>
            </a:r>
            <a:r>
              <a:rPr lang="ru-RU" dirty="0"/>
              <a:t>[4, 16], то 5-ый предмет можно в набор не включать. </a:t>
            </a:r>
          </a:p>
          <a:p>
            <a:r>
              <a:rPr lang="en-US" i="1" dirty="0"/>
              <a:t>T</a:t>
            </a:r>
            <a:r>
              <a:rPr lang="ru-RU" dirty="0"/>
              <a:t>[4, 16] </a:t>
            </a:r>
            <a:r>
              <a:rPr lang="ru-RU" dirty="0">
                <a:cs typeface="Arial" charset="0"/>
              </a:rPr>
              <a:t>≠</a:t>
            </a:r>
            <a:r>
              <a:rPr lang="ru-RU" dirty="0"/>
              <a:t> </a:t>
            </a:r>
            <a:r>
              <a:rPr lang="en-US" i="1" dirty="0"/>
              <a:t>T</a:t>
            </a:r>
            <a:r>
              <a:rPr lang="ru-RU" dirty="0"/>
              <a:t>[3, 16] </a:t>
            </a:r>
            <a:r>
              <a:rPr lang="en-US" dirty="0"/>
              <a:t>–&gt; 4</a:t>
            </a:r>
            <a:r>
              <a:rPr lang="ru-RU" dirty="0"/>
              <a:t>-</a:t>
            </a:r>
            <a:r>
              <a:rPr lang="ru-RU" dirty="0" err="1"/>
              <a:t>ый</a:t>
            </a:r>
            <a:r>
              <a:rPr lang="ru-RU" dirty="0"/>
              <a:t> предмет включается. Оставшаяся масса равна </a:t>
            </a:r>
            <a:endParaRPr lang="en-US" dirty="0"/>
          </a:p>
          <a:p>
            <a:r>
              <a:rPr lang="ru-RU" dirty="0"/>
              <a:t>16-</a:t>
            </a:r>
            <a:r>
              <a:rPr lang="en-US" dirty="0"/>
              <a:t>w</a:t>
            </a:r>
            <a:r>
              <a:rPr lang="en-US" baseline="-25000" dirty="0"/>
              <a:t>4 </a:t>
            </a:r>
            <a:r>
              <a:rPr lang="en-US" dirty="0"/>
              <a:t>= 16-7 = 9. </a:t>
            </a:r>
          </a:p>
          <a:p>
            <a:r>
              <a:rPr lang="en-US" i="1" dirty="0"/>
              <a:t>T</a:t>
            </a:r>
            <a:r>
              <a:rPr lang="ru-RU" dirty="0"/>
              <a:t>[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9</a:t>
            </a:r>
            <a:r>
              <a:rPr lang="ru-RU" dirty="0"/>
              <a:t>] </a:t>
            </a:r>
            <a:r>
              <a:rPr lang="en-US" dirty="0"/>
              <a:t>=</a:t>
            </a:r>
            <a:r>
              <a:rPr lang="en-US" i="1" dirty="0"/>
              <a:t>T</a:t>
            </a:r>
            <a:r>
              <a:rPr lang="ru-RU" dirty="0"/>
              <a:t>[</a:t>
            </a:r>
            <a:r>
              <a:rPr lang="en-US" dirty="0"/>
              <a:t>2</a:t>
            </a:r>
            <a:r>
              <a:rPr lang="ru-RU" dirty="0"/>
              <a:t>, </a:t>
            </a:r>
            <a:r>
              <a:rPr lang="en-US" dirty="0"/>
              <a:t>9</a:t>
            </a:r>
            <a:r>
              <a:rPr lang="ru-RU" dirty="0"/>
              <a:t>]</a:t>
            </a:r>
            <a:r>
              <a:rPr lang="en-US" dirty="0"/>
              <a:t> –&gt; 3</a:t>
            </a:r>
            <a:r>
              <a:rPr lang="ru-RU" dirty="0"/>
              <a:t>-</a:t>
            </a:r>
            <a:r>
              <a:rPr lang="ru-RU" dirty="0" err="1"/>
              <a:t>ый</a:t>
            </a:r>
            <a:r>
              <a:rPr lang="ru-RU" dirty="0"/>
              <a:t> предмет в набор не включаем.</a:t>
            </a:r>
          </a:p>
          <a:p>
            <a:r>
              <a:rPr lang="en-US" i="1" dirty="0"/>
              <a:t>T</a:t>
            </a:r>
            <a:r>
              <a:rPr lang="ru-RU" dirty="0"/>
              <a:t>[2, </a:t>
            </a:r>
            <a:r>
              <a:rPr lang="en-US" dirty="0"/>
              <a:t>9</a:t>
            </a:r>
            <a:r>
              <a:rPr lang="ru-RU" dirty="0"/>
              <a:t>] ≠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ru-RU" dirty="0"/>
              <a:t>[1, </a:t>
            </a:r>
            <a:r>
              <a:rPr lang="en-US" dirty="0"/>
              <a:t>9</a:t>
            </a:r>
            <a:r>
              <a:rPr lang="ru-RU" dirty="0"/>
              <a:t>] ]</a:t>
            </a:r>
            <a:r>
              <a:rPr lang="en-US" dirty="0"/>
              <a:t> –&gt; </a:t>
            </a:r>
            <a:r>
              <a:rPr lang="ru-RU" dirty="0"/>
              <a:t>2-</a:t>
            </a:r>
            <a:r>
              <a:rPr lang="en-US" dirty="0"/>
              <a:t>o</a:t>
            </a:r>
            <a:r>
              <a:rPr lang="ru-RU" dirty="0" err="1"/>
              <a:t>й</a:t>
            </a:r>
            <a:r>
              <a:rPr lang="ru-RU" dirty="0"/>
              <a:t> предмет включается. Оставшаяся масса равна </a:t>
            </a:r>
            <a:endParaRPr lang="en-US" dirty="0"/>
          </a:p>
          <a:p>
            <a:r>
              <a:rPr lang="en-US" dirty="0"/>
              <a:t>9</a:t>
            </a:r>
            <a:r>
              <a:rPr lang="ru-RU" dirty="0"/>
              <a:t>-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= 9 - 5 = 4. </a:t>
            </a:r>
          </a:p>
          <a:p>
            <a:r>
              <a:rPr lang="en-US" i="1" dirty="0"/>
              <a:t>T</a:t>
            </a:r>
            <a:r>
              <a:rPr lang="ru-RU" dirty="0"/>
              <a:t>[</a:t>
            </a:r>
            <a:r>
              <a:rPr lang="en-US" dirty="0"/>
              <a:t>1</a:t>
            </a:r>
            <a:r>
              <a:rPr lang="ru-RU" dirty="0"/>
              <a:t>, </a:t>
            </a:r>
            <a:r>
              <a:rPr lang="en-US" dirty="0"/>
              <a:t>4</a:t>
            </a:r>
            <a:r>
              <a:rPr lang="ru-RU" dirty="0"/>
              <a:t>] ≠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ru-RU" dirty="0"/>
              <a:t>[</a:t>
            </a:r>
            <a:r>
              <a:rPr lang="en-US" dirty="0"/>
              <a:t>0</a:t>
            </a:r>
            <a:r>
              <a:rPr lang="ru-RU" dirty="0"/>
              <a:t>, </a:t>
            </a:r>
            <a:r>
              <a:rPr lang="en-US" dirty="0"/>
              <a:t>4</a:t>
            </a:r>
            <a:r>
              <a:rPr lang="ru-RU" dirty="0"/>
              <a:t>] </a:t>
            </a:r>
            <a:r>
              <a:rPr lang="en-US" dirty="0"/>
              <a:t>–&gt;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-</a:t>
            </a:r>
            <a:r>
              <a:rPr lang="en-US" dirty="0"/>
              <a:t>o</a:t>
            </a:r>
            <a:r>
              <a:rPr lang="ru-RU" dirty="0"/>
              <a:t>й предмет включается, оставшаяся масса равна 0.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body" idx="1"/>
          </p:nvPr>
        </p:nvSpPr>
        <p:spPr>
          <a:xfrm>
            <a:off x="468312" y="332656"/>
            <a:ext cx="8280151" cy="6264696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В общем случае мы можем решить задачу, в которой присутствует оптимальная подструктура, проделывая следующие три шага:</a:t>
            </a:r>
          </a:p>
          <a:p>
            <a:pPr marL="609600" indent="-609600">
              <a:lnSpc>
                <a:spcPct val="80000"/>
              </a:lnSpc>
            </a:pPr>
            <a:r>
              <a:rPr lang="ru-RU" sz="2800" dirty="0" smtClean="0"/>
              <a:t>Разбиение задачи на подзадачи меньшего размера. </a:t>
            </a:r>
          </a:p>
          <a:p>
            <a:pPr marL="609600" indent="-609600">
              <a:lnSpc>
                <a:spcPct val="80000"/>
              </a:lnSpc>
            </a:pPr>
            <a:r>
              <a:rPr lang="ru-RU" sz="2800" dirty="0" smtClean="0"/>
              <a:t>Нахождение оптимального решения подзадач рекурсивно, проделывая такой же трехшаговый алгоритм. </a:t>
            </a:r>
          </a:p>
          <a:p>
            <a:pPr marL="609600" indent="-609600">
              <a:lnSpc>
                <a:spcPct val="80000"/>
              </a:lnSpc>
            </a:pPr>
            <a:r>
              <a:rPr lang="ru-RU" sz="2800" dirty="0" smtClean="0"/>
              <a:t>Использование полученного решения подзадач для конструирования решения исходной задачи. </a:t>
            </a: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 marL="92075" indent="533400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Подзадачи решаются делением их на подзадачи ещё меньшего размера и т. д., пока не приходят к тривиальному случаю задачи, решаемой за константное время (ответ можно сказать сразу). К примеру, если нам нужно найти </a:t>
            </a:r>
            <a:r>
              <a:rPr lang="ru-RU" sz="2800" dirty="0" err="1" smtClean="0"/>
              <a:t>n</a:t>
            </a:r>
            <a:r>
              <a:rPr lang="ru-RU" sz="2800" dirty="0" smtClean="0"/>
              <a:t>!, то тривиальной задачей будет 1! = 1 (или 0! = 1). </a:t>
            </a:r>
          </a:p>
          <a:p>
            <a:pPr marL="92075" indent="533400">
              <a:lnSpc>
                <a:spcPct val="80000"/>
              </a:lnSpc>
              <a:buFont typeface="Arial" charset="0"/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marL="838200" indent="-838200" algn="l"/>
            <a:r>
              <a:rPr lang="ru-RU" sz="2400" b="1" dirty="0" smtClean="0"/>
              <a:t>Пример 8. Задача </a:t>
            </a:r>
            <a:r>
              <a:rPr lang="ru-RU" sz="2400" b="1" dirty="0" smtClean="0"/>
              <a:t>о рюкзаке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>
          <a:xfrm>
            <a:off x="395288" y="836613"/>
            <a:ext cx="8569325" cy="5761037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Задача состоит в том, чтобы определить наиболее ценную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выборку из </a:t>
            </a:r>
            <a:r>
              <a:rPr lang="en-US" sz="2400" i="1" dirty="0" smtClean="0"/>
              <a:t>n</a:t>
            </a:r>
            <a:r>
              <a:rPr lang="ru-RU" sz="2400" dirty="0" smtClean="0"/>
              <a:t> предметов, подлежащих упаковке в рюкзак,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имеющий ограничение по весу, равное </a:t>
            </a:r>
            <a:r>
              <a:rPr lang="ru-RU" sz="2400" i="1" dirty="0" smtClean="0"/>
              <a:t>W</a:t>
            </a:r>
            <a:r>
              <a:rPr lang="ru-RU" sz="2400" dirty="0" smtClean="0"/>
              <a:t> килограмм.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При этом </a:t>
            </a:r>
            <a:r>
              <a:rPr lang="en-US" sz="2400" i="1" dirty="0" err="1" smtClean="0"/>
              <a:t>i</a:t>
            </a:r>
            <a:r>
              <a:rPr lang="ru-RU" sz="2400" dirty="0" smtClean="0"/>
              <a:t>-</a:t>
            </a:r>
            <a:r>
              <a:rPr lang="ru-RU" sz="2400" dirty="0" err="1" smtClean="0"/>
              <a:t>ый</a:t>
            </a:r>
            <a:r>
              <a:rPr lang="ru-RU" sz="2400" dirty="0" smtClean="0"/>
              <a:t> предмет характеризуется стоимостью </a:t>
            </a:r>
            <a:r>
              <a:rPr lang="ru-RU" sz="2400" i="1" dirty="0" err="1" smtClean="0"/>
              <a:t>с</a:t>
            </a:r>
            <a:r>
              <a:rPr lang="ru-RU" sz="2400" i="1" baseline="-25000" dirty="0" err="1" smtClean="0"/>
              <a:t>i</a:t>
            </a:r>
            <a:r>
              <a:rPr lang="ru-RU" sz="2400" baseline="-25000" dirty="0" smtClean="0"/>
              <a:t> </a:t>
            </a:r>
            <a:r>
              <a:rPr lang="ru-RU" sz="2400" dirty="0" smtClean="0"/>
              <a:t> и весом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i="1" dirty="0" err="1" smtClean="0"/>
              <a:t>w</a:t>
            </a:r>
            <a:r>
              <a:rPr lang="ru-RU" sz="2400" i="1" baseline="-25000" dirty="0" err="1" smtClean="0"/>
              <a:t>i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Итак, необходимо выбрать из этих предметов такой набор,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чтобы суммарная масса не превосходила заданной величины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i="1" dirty="0" smtClean="0"/>
              <a:t>W</a:t>
            </a:r>
            <a:r>
              <a:rPr lang="ru-RU" sz="2400" dirty="0" smtClean="0"/>
              <a:t>, а суммарная стоимость была максимальна.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Если перебирать всевозможные подмножества данного набора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из </a:t>
            </a:r>
            <a:r>
              <a:rPr lang="en-US" sz="2400" i="1" dirty="0" smtClean="0"/>
              <a:t>n</a:t>
            </a:r>
            <a:r>
              <a:rPr lang="ru-RU" sz="2400" dirty="0" smtClean="0"/>
              <a:t> предметов, то получится решение сложности не менее чем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i="1" dirty="0" smtClean="0"/>
              <a:t>O</a:t>
            </a:r>
            <a:r>
              <a:rPr lang="ru-RU" sz="2400" dirty="0" smtClean="0"/>
              <a:t>(2</a:t>
            </a:r>
            <a:r>
              <a:rPr lang="en-US" sz="2400" i="1" baseline="30000" dirty="0" smtClean="0"/>
              <a:t>n</a:t>
            </a:r>
            <a:r>
              <a:rPr lang="ru-RU" sz="2400" dirty="0" smtClean="0"/>
              <a:t>). </a:t>
            </a:r>
            <a:endParaRPr lang="en-US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В настоящее время неизвестен алгоритм решения этой задачи,</a:t>
            </a:r>
            <a:endParaRPr lang="en-US" sz="2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сложность которого является полиномиальной. Мы</a:t>
            </a:r>
            <a:r>
              <a:rPr lang="en-US" sz="2200" dirty="0" smtClean="0"/>
              <a:t> </a:t>
            </a:r>
            <a:r>
              <a:rPr lang="ru-RU" sz="2200" dirty="0" smtClean="0"/>
              <a:t>рассмотрим  </a:t>
            </a:r>
            <a:endParaRPr lang="en-US" sz="2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алгоритм решения данной задачи для случая,</a:t>
            </a:r>
            <a:r>
              <a:rPr lang="en-US" sz="2200" dirty="0" smtClean="0"/>
              <a:t> </a:t>
            </a:r>
            <a:r>
              <a:rPr lang="ru-RU" sz="2200" dirty="0" smtClean="0"/>
              <a:t> когда все входные </a:t>
            </a:r>
            <a:endParaRPr lang="en-US" sz="2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dirty="0" smtClean="0"/>
              <a:t>данные – целые числа. Его быстродействие есть </a:t>
            </a:r>
            <a:r>
              <a:rPr lang="ru-RU" sz="2200" i="1" dirty="0" smtClean="0"/>
              <a:t>O</a:t>
            </a:r>
            <a:r>
              <a:rPr lang="ru-RU" sz="2200" dirty="0" smtClean="0"/>
              <a:t>(</a:t>
            </a:r>
            <a:r>
              <a:rPr lang="en-US" sz="2200" i="1" dirty="0" smtClean="0"/>
              <a:t>n</a:t>
            </a:r>
            <a:r>
              <a:rPr lang="ru-RU" sz="2200" i="1" dirty="0" smtClean="0"/>
              <a:t>W</a:t>
            </a:r>
            <a:r>
              <a:rPr lang="ru-RU" sz="22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179388" y="260350"/>
            <a:ext cx="8229600" cy="561975"/>
          </a:xfrm>
        </p:spPr>
        <p:txBody>
          <a:bodyPr/>
          <a:lstStyle/>
          <a:p>
            <a:pPr algn="l"/>
            <a:r>
              <a:rPr lang="ru-RU" sz="2800" b="1" smtClean="0"/>
              <a:t>Решение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>
          <a:xfrm>
            <a:off x="0" y="836613"/>
            <a:ext cx="8820150" cy="568801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Обозначим через </a:t>
            </a: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smtClean="0"/>
              <a:t>n</a:t>
            </a:r>
            <a:r>
              <a:rPr lang="ru-RU" sz="2200" dirty="0" smtClean="0"/>
              <a:t>, </a:t>
            </a:r>
            <a:r>
              <a:rPr lang="en-US" sz="2200" i="1" dirty="0" smtClean="0"/>
              <a:t>W</a:t>
            </a:r>
            <a:r>
              <a:rPr lang="ru-RU" sz="2200" dirty="0" smtClean="0"/>
              <a:t>) функцию, значение которой  соответствует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решению нашей задачи.  Аргументами функции является количество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предметов </a:t>
            </a:r>
            <a:r>
              <a:rPr lang="en-US" sz="2200" i="1" dirty="0" smtClean="0"/>
              <a:t>n</a:t>
            </a:r>
            <a:r>
              <a:rPr lang="ru-RU" sz="2200" dirty="0" smtClean="0"/>
              <a:t>, по которому можно определить стоимость и массу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каждого предмета, и ограничение по весу </a:t>
            </a:r>
            <a:r>
              <a:rPr lang="en-US" sz="2200" i="1" dirty="0" smtClean="0"/>
              <a:t>W</a:t>
            </a:r>
            <a:r>
              <a:rPr lang="ru-RU" sz="2200" i="1" dirty="0" smtClean="0"/>
              <a:t>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i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Определим подзадачи, решением которых будут функции </a:t>
            </a: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err="1" smtClean="0"/>
              <a:t>i</a:t>
            </a:r>
            <a:r>
              <a:rPr lang="ru-RU" sz="2200" dirty="0" smtClean="0"/>
              <a:t>, </a:t>
            </a:r>
            <a:r>
              <a:rPr lang="en-US" sz="2200" i="1" dirty="0" smtClean="0"/>
              <a:t>j</a:t>
            </a:r>
            <a:r>
              <a:rPr lang="ru-RU" sz="2200" dirty="0" smtClean="0"/>
              <a:t>),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а именно, определим максимальную стоимость предметов, которые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можно уложить в рюкзак с ограничением по весу </a:t>
            </a:r>
            <a:r>
              <a:rPr lang="en-US" sz="2200" i="1" dirty="0" smtClean="0"/>
              <a:t>j</a:t>
            </a:r>
            <a:r>
              <a:rPr lang="ru-RU" sz="2200" i="1" dirty="0" smtClean="0"/>
              <a:t> </a:t>
            </a:r>
            <a:r>
              <a:rPr lang="ru-RU" sz="2200" dirty="0" smtClean="0"/>
              <a:t>килограмм, если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можно использовать только первые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 </a:t>
            </a:r>
            <a:r>
              <a:rPr lang="ru-RU" sz="2200" dirty="0" smtClean="0"/>
              <a:t>предметов из заданных,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где 0</a:t>
            </a:r>
            <a:r>
              <a:rPr lang="ru-RU" sz="2200" i="1" dirty="0" smtClean="0"/>
              <a:t> ≤ 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 ≤  </a:t>
            </a:r>
            <a:r>
              <a:rPr lang="en-US" sz="2200" i="1" dirty="0" smtClean="0"/>
              <a:t>n</a:t>
            </a:r>
            <a:r>
              <a:rPr lang="ru-RU" sz="2200" i="1" dirty="0" smtClean="0"/>
              <a:t>, 0 ≤  </a:t>
            </a:r>
            <a:r>
              <a:rPr lang="en-US" sz="2200" i="1" dirty="0" smtClean="0"/>
              <a:t>j</a:t>
            </a:r>
            <a:r>
              <a:rPr lang="ru-RU" sz="2200" i="1" dirty="0" smtClean="0"/>
              <a:t> ≤  </a:t>
            </a:r>
            <a:r>
              <a:rPr lang="en-US" sz="2200" i="1" dirty="0" smtClean="0"/>
              <a:t>W</a:t>
            </a:r>
            <a:r>
              <a:rPr lang="ru-RU" sz="2200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Определим начальные значения функции </a:t>
            </a:r>
            <a:r>
              <a:rPr lang="en-US" sz="2200" i="1" dirty="0" smtClean="0"/>
              <a:t>T : T</a:t>
            </a:r>
            <a:r>
              <a:rPr lang="ru-RU" sz="2200" dirty="0" smtClean="0"/>
              <a:t>(0, 0) = 0,  </a:t>
            </a:r>
            <a:endParaRPr lang="en-US" sz="2200" i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i="1" dirty="0" smtClean="0"/>
              <a:t>T</a:t>
            </a:r>
            <a:r>
              <a:rPr lang="ru-RU" sz="2200" dirty="0" smtClean="0"/>
              <a:t>(0, </a:t>
            </a:r>
            <a:r>
              <a:rPr lang="en-US" sz="2200" i="1" dirty="0" smtClean="0"/>
              <a:t>j</a:t>
            </a:r>
            <a:r>
              <a:rPr lang="ru-RU" sz="2200" dirty="0" smtClean="0"/>
              <a:t>) = 0 при  </a:t>
            </a:r>
            <a:r>
              <a:rPr lang="en-US" sz="2200" i="1" dirty="0" smtClean="0"/>
              <a:t>j</a:t>
            </a:r>
            <a:r>
              <a:rPr lang="ru-RU" sz="2200" i="1" dirty="0" smtClean="0"/>
              <a:t> ≥ </a:t>
            </a:r>
            <a:r>
              <a:rPr lang="ru-RU" sz="2200" dirty="0" smtClean="0"/>
              <a:t>1 (нет предметов, максимальная стоимость равна 0), </a:t>
            </a:r>
            <a:endParaRPr lang="en-US" sz="2200" i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i="1" dirty="0" smtClean="0"/>
              <a:t>T</a:t>
            </a:r>
            <a:r>
              <a:rPr lang="ru-RU" sz="2200" dirty="0" smtClean="0"/>
              <a:t>(</a:t>
            </a:r>
            <a:r>
              <a:rPr lang="en-US" sz="2200" i="1" dirty="0" err="1" smtClean="0"/>
              <a:t>i</a:t>
            </a:r>
            <a:r>
              <a:rPr lang="ru-RU" sz="2200" dirty="0" smtClean="0"/>
              <a:t>, 0) = 0 при </a:t>
            </a:r>
            <a:r>
              <a:rPr lang="en-US" sz="2200" i="1" dirty="0" err="1" smtClean="0"/>
              <a:t>i</a:t>
            </a:r>
            <a:r>
              <a:rPr lang="ru-RU" sz="2200" i="1" dirty="0" smtClean="0"/>
              <a:t> ≥ </a:t>
            </a:r>
            <a:r>
              <a:rPr lang="ru-RU" sz="2200" dirty="0" smtClean="0"/>
              <a:t>1 (можно брать любые из первых </a:t>
            </a:r>
            <a:r>
              <a:rPr lang="en-US" sz="2200" i="1" dirty="0" err="1" smtClean="0"/>
              <a:t>i</a:t>
            </a:r>
            <a:r>
              <a:rPr lang="ru-RU" sz="2200" dirty="0" smtClean="0"/>
              <a:t> предметов, но 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ограничение по весу равно 0).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8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8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/>
          </p:cNvSpPr>
          <p:nvPr>
            <p:ph type="body" idx="1"/>
          </p:nvPr>
        </p:nvSpPr>
        <p:spPr>
          <a:xfrm>
            <a:off x="395288" y="476250"/>
            <a:ext cx="8748712" cy="5832475"/>
          </a:xfrm>
        </p:spPr>
        <p:txBody>
          <a:bodyPr/>
          <a:lstStyle/>
          <a:p>
            <a:pPr marL="533400" indent="-533400">
              <a:buFont typeface="Arial" charset="0"/>
              <a:buNone/>
            </a:pPr>
            <a:r>
              <a:rPr lang="ru-RU" sz="2400" dirty="0" smtClean="0"/>
              <a:t>Для решения подзадачи, соответствующей функции</a:t>
            </a:r>
            <a:r>
              <a:rPr lang="en-US" sz="2400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(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,</a:t>
            </a:r>
            <a:r>
              <a:rPr lang="ru-RU" sz="2400" dirty="0" smtClean="0"/>
              <a:t> </a:t>
            </a:r>
            <a:r>
              <a:rPr lang="en-US" sz="2400" i="1" dirty="0" smtClean="0"/>
              <a:t>j</a:t>
            </a:r>
            <a:r>
              <a:rPr lang="ru-RU" sz="2400" dirty="0" smtClean="0"/>
              <a:t>), </a:t>
            </a:r>
            <a:endParaRPr lang="en-US" sz="2400" dirty="0" smtClean="0"/>
          </a:p>
          <a:p>
            <a:pPr marL="533400" indent="-533400">
              <a:buFont typeface="Arial" charset="0"/>
              <a:buNone/>
            </a:pPr>
            <a:r>
              <a:rPr lang="ru-RU" sz="2400" dirty="0" smtClean="0"/>
              <a:t>рассмотрим два случая. </a:t>
            </a:r>
            <a:endParaRPr lang="en-US" sz="2400" dirty="0" smtClean="0"/>
          </a:p>
          <a:p>
            <a:pPr marL="533400" indent="-533400">
              <a:buFont typeface="Arial" charset="0"/>
              <a:buNone/>
            </a:pPr>
            <a:r>
              <a:rPr lang="en-US" sz="2400" dirty="0" smtClean="0"/>
              <a:t>1) 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-</a:t>
            </a:r>
            <a:r>
              <a:rPr lang="ru-RU" sz="2400" dirty="0" err="1" smtClean="0"/>
              <a:t>ый</a:t>
            </a:r>
            <a:r>
              <a:rPr lang="ru-RU" sz="2400" dirty="0" smtClean="0"/>
              <a:t> предмет не упаковывается в рюкзак. Решение задачи с</a:t>
            </a:r>
          </a:p>
          <a:p>
            <a:pPr marL="533400" indent="-533400">
              <a:buFont typeface="Arial" charset="0"/>
              <a:buNone/>
            </a:pP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ru-RU" sz="2400" dirty="0" smtClean="0"/>
              <a:t>предметами сводится к решению задачи с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ru-RU" sz="2400" i="1" dirty="0" smtClean="0"/>
              <a:t>– </a:t>
            </a:r>
            <a:r>
              <a:rPr lang="ru-RU" sz="2400" dirty="0" smtClean="0"/>
              <a:t>1 предметом</a:t>
            </a:r>
            <a:r>
              <a:rPr lang="en-US" sz="2400" dirty="0" smtClean="0"/>
              <a:t>:</a:t>
            </a:r>
            <a:r>
              <a:rPr lang="ru-RU" sz="2400" dirty="0" smtClean="0"/>
              <a:t>  </a:t>
            </a:r>
            <a:endParaRPr lang="en-US" sz="2400" dirty="0" smtClean="0"/>
          </a:p>
          <a:p>
            <a:pPr marL="533400" indent="-533400" algn="ctr">
              <a:buFont typeface="Arial" charset="0"/>
              <a:buNone/>
            </a:pPr>
            <a:r>
              <a:rPr lang="en-US" sz="2400" i="1" dirty="0" smtClean="0"/>
              <a:t>T</a:t>
            </a:r>
            <a:r>
              <a:rPr lang="ru-RU" sz="2400" dirty="0" smtClean="0"/>
              <a:t>(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,</a:t>
            </a:r>
            <a:r>
              <a:rPr lang="ru-RU" sz="2400" dirty="0" smtClean="0"/>
              <a:t>  </a:t>
            </a:r>
            <a:r>
              <a:rPr lang="en-US" sz="2400" i="1" dirty="0" smtClean="0"/>
              <a:t>j</a:t>
            </a:r>
            <a:r>
              <a:rPr lang="ru-RU" sz="2400" dirty="0" smtClean="0"/>
              <a:t>) =</a:t>
            </a:r>
            <a:r>
              <a:rPr lang="ru-RU" sz="2400" i="1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(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 - </a:t>
            </a:r>
            <a:r>
              <a:rPr lang="ru-RU" sz="2400" dirty="0" smtClean="0"/>
              <a:t>1</a:t>
            </a:r>
            <a:r>
              <a:rPr lang="ru-RU" sz="2400" i="1" dirty="0" smtClean="0"/>
              <a:t>,</a:t>
            </a:r>
            <a:r>
              <a:rPr lang="ru-RU" sz="2400" dirty="0" smtClean="0"/>
              <a:t>  </a:t>
            </a:r>
            <a:r>
              <a:rPr lang="en-US" sz="2400" i="1" dirty="0" smtClean="0"/>
              <a:t>j</a:t>
            </a:r>
            <a:r>
              <a:rPr lang="ru-RU" sz="2400" dirty="0" smtClean="0"/>
              <a:t>). </a:t>
            </a:r>
            <a:endParaRPr lang="en-US" sz="2400" dirty="0" smtClean="0"/>
          </a:p>
          <a:p>
            <a:pPr marL="533400" indent="-533400">
              <a:buFont typeface="Arial" charset="0"/>
              <a:buNone/>
            </a:pPr>
            <a:r>
              <a:rPr lang="en-US" sz="2400" dirty="0" smtClean="0"/>
              <a:t>2)</a:t>
            </a:r>
            <a:r>
              <a:rPr lang="ru-RU" sz="2400" dirty="0" smtClean="0"/>
              <a:t> 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-</a:t>
            </a:r>
            <a:r>
              <a:rPr lang="ru-RU" sz="2400" dirty="0" err="1" smtClean="0"/>
              <a:t>ый</a:t>
            </a:r>
            <a:r>
              <a:rPr lang="ru-RU" sz="2400" dirty="0" smtClean="0"/>
              <a:t> предмет упаковывается в рюкзак.  Масса оставшихся</a:t>
            </a:r>
          </a:p>
          <a:p>
            <a:pPr marL="533400" indent="-533400">
              <a:buFont typeface="Arial" charset="0"/>
              <a:buNone/>
            </a:pPr>
            <a:r>
              <a:rPr lang="ru-RU" sz="2400" dirty="0" smtClean="0"/>
              <a:t>предметов  уменьшается на величину </a:t>
            </a:r>
            <a:r>
              <a:rPr lang="ru-RU" sz="2400" i="1" dirty="0" err="1" smtClean="0"/>
              <a:t>w</a:t>
            </a:r>
            <a:r>
              <a:rPr lang="ru-RU" sz="2400" i="1" baseline="-25000" dirty="0" err="1" smtClean="0"/>
              <a:t>i</a:t>
            </a:r>
            <a:r>
              <a:rPr lang="ru-RU" sz="2400" dirty="0" smtClean="0"/>
              <a:t>, а при добавлении 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-</a:t>
            </a:r>
            <a:r>
              <a:rPr lang="ru-RU" sz="2400" dirty="0" smtClean="0"/>
              <a:t>го</a:t>
            </a:r>
          </a:p>
          <a:p>
            <a:pPr marL="533400" indent="-533400">
              <a:buFont typeface="Arial" charset="0"/>
              <a:buNone/>
            </a:pPr>
            <a:r>
              <a:rPr lang="ru-RU" sz="2400" dirty="0" smtClean="0"/>
              <a:t>предмета  стоимость выборки увеличивается на 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 </a:t>
            </a:r>
          </a:p>
          <a:p>
            <a:pPr marL="533400" indent="-533400" algn="ctr">
              <a:buFont typeface="Arial" charset="0"/>
              <a:buNone/>
            </a:pPr>
            <a:r>
              <a:rPr lang="en-US" sz="2400" i="1" dirty="0" smtClean="0"/>
              <a:t>T</a:t>
            </a:r>
            <a:r>
              <a:rPr lang="ru-RU" sz="2400" dirty="0" smtClean="0"/>
              <a:t>(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,</a:t>
            </a:r>
            <a:r>
              <a:rPr lang="ru-RU" sz="2400" dirty="0" smtClean="0"/>
              <a:t>  </a:t>
            </a:r>
            <a:r>
              <a:rPr lang="en-US" sz="2400" i="1" dirty="0" smtClean="0"/>
              <a:t>j</a:t>
            </a:r>
            <a:r>
              <a:rPr lang="ru-RU" sz="2400" dirty="0" smtClean="0"/>
              <a:t>) =</a:t>
            </a:r>
            <a:r>
              <a:rPr lang="ru-RU" sz="2400" i="1" dirty="0" smtClean="0"/>
              <a:t> </a:t>
            </a:r>
            <a:r>
              <a:rPr lang="en-US" sz="2400" i="1" dirty="0" smtClean="0"/>
              <a:t>T</a:t>
            </a:r>
            <a:r>
              <a:rPr lang="ru-RU" sz="2400" dirty="0" smtClean="0"/>
              <a:t>(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 -</a:t>
            </a:r>
            <a:r>
              <a:rPr lang="ru-RU" sz="2400" dirty="0" smtClean="0"/>
              <a:t>1</a:t>
            </a:r>
            <a:r>
              <a:rPr lang="ru-RU" sz="2400" i="1" dirty="0" smtClean="0"/>
              <a:t>,</a:t>
            </a:r>
            <a:r>
              <a:rPr lang="ru-RU" sz="2400" dirty="0" smtClean="0"/>
              <a:t>  </a:t>
            </a:r>
            <a:r>
              <a:rPr lang="en-US" sz="2400" i="1" dirty="0" smtClean="0"/>
              <a:t>j</a:t>
            </a:r>
            <a:r>
              <a:rPr lang="ru-RU" sz="2400" i="1" dirty="0" smtClean="0"/>
              <a:t> - </a:t>
            </a:r>
            <a:r>
              <a:rPr lang="ru-RU" sz="2400" i="1" dirty="0" err="1" smtClean="0"/>
              <a:t>w</a:t>
            </a:r>
            <a:r>
              <a:rPr lang="ru-RU" sz="2400" i="1" baseline="-25000" dirty="0" err="1" smtClean="0"/>
              <a:t>i</a:t>
            </a:r>
            <a:r>
              <a:rPr lang="ru-RU" sz="2400" dirty="0" smtClean="0"/>
              <a:t>) + 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marL="533400" indent="-533400">
              <a:buFont typeface="Arial" charset="0"/>
              <a:buNone/>
            </a:pPr>
            <a:endParaRPr lang="en-US" sz="2400" dirty="0" smtClean="0"/>
          </a:p>
          <a:p>
            <a:pPr marL="533400" indent="-533400">
              <a:buFont typeface="Arial" charset="0"/>
              <a:buNone/>
            </a:pPr>
            <a:r>
              <a:rPr lang="ru-RU" sz="2400" dirty="0" smtClean="0"/>
              <a:t>При этом нужно учитывать, что эта ситуация возможна только</a:t>
            </a:r>
            <a:endParaRPr lang="en-US" sz="2400" dirty="0" smtClean="0"/>
          </a:p>
          <a:p>
            <a:pPr marL="533400" indent="-533400">
              <a:buFont typeface="Arial" charset="0"/>
              <a:buNone/>
            </a:pPr>
            <a:r>
              <a:rPr lang="ru-RU" sz="2400" dirty="0" smtClean="0"/>
              <a:t>тогда, когда масса 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-</a:t>
            </a:r>
            <a:r>
              <a:rPr lang="ru-RU" sz="2400" dirty="0" smtClean="0"/>
              <a:t>го предмета не больше значения </a:t>
            </a:r>
            <a:r>
              <a:rPr lang="en-US" sz="2400" i="1" dirty="0" smtClean="0"/>
              <a:t>j</a:t>
            </a:r>
            <a:r>
              <a:rPr lang="ru-RU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/>
          </p:cNvSpPr>
          <p:nvPr>
            <p:ph type="body" idx="1"/>
          </p:nvPr>
        </p:nvSpPr>
        <p:spPr>
          <a:xfrm>
            <a:off x="323851" y="404813"/>
            <a:ext cx="7920558" cy="3384227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Для оптимального решения из двух возможных вариантов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упаковки рюкзака нужно выбрать наилучший.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Рекуррентное соотношение при 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 ≥ </a:t>
            </a:r>
            <a:r>
              <a:rPr lang="ru-RU" sz="2400" dirty="0" smtClean="0"/>
              <a:t>1 и  </a:t>
            </a:r>
            <a:r>
              <a:rPr lang="en-US" sz="2400" i="1" dirty="0" smtClean="0"/>
              <a:t>j</a:t>
            </a:r>
            <a:r>
              <a:rPr lang="ru-RU" sz="2400" i="1" dirty="0" smtClean="0"/>
              <a:t> ≥ </a:t>
            </a:r>
            <a:r>
              <a:rPr lang="ru-RU" sz="2400" dirty="0" smtClean="0"/>
              <a:t>1:</a:t>
            </a:r>
            <a:endParaRPr lang="en-US" sz="2400" i="1" dirty="0" smtClean="0"/>
          </a:p>
          <a:p>
            <a:pPr>
              <a:buFont typeface="Arial" charset="0"/>
              <a:buNone/>
            </a:pPr>
            <a:r>
              <a:rPr lang="ru-RU" sz="2400" i="1" dirty="0" smtClean="0"/>
              <a:t>	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smtClean="0"/>
              <a:t>T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</a:t>
            </a:r>
            <a:r>
              <a:rPr lang="en-US" sz="2400" dirty="0" smtClean="0"/>
              <a:t>  </a:t>
            </a:r>
            <a:r>
              <a:rPr lang="en-US" sz="2400" i="1" dirty="0" smtClean="0"/>
              <a:t>j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 T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− </a:t>
            </a:r>
            <a:r>
              <a:rPr lang="en-US" sz="2400" dirty="0" smtClean="0"/>
              <a:t>1</a:t>
            </a:r>
            <a:r>
              <a:rPr lang="en-US" sz="2400" i="1" dirty="0" smtClean="0"/>
              <a:t>,</a:t>
            </a:r>
            <a:r>
              <a:rPr lang="en-US" sz="2400" dirty="0" smtClean="0"/>
              <a:t>  </a:t>
            </a:r>
            <a:r>
              <a:rPr lang="en-US" sz="2400" i="1" dirty="0" smtClean="0"/>
              <a:t>j</a:t>
            </a:r>
            <a:r>
              <a:rPr lang="en-US" sz="2400" dirty="0" smtClean="0"/>
              <a:t>) </a:t>
            </a:r>
            <a:r>
              <a:rPr lang="ru-RU" sz="2400" dirty="0" smtClean="0"/>
              <a:t>при</a:t>
            </a:r>
            <a:r>
              <a:rPr lang="en-US" sz="2400" dirty="0" smtClean="0"/>
              <a:t> </a:t>
            </a:r>
            <a:r>
              <a:rPr lang="en-US" sz="2400" i="1" dirty="0" smtClean="0"/>
              <a:t> j &lt;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ru-RU" sz="2400" i="1" dirty="0" smtClean="0"/>
              <a:t>	</a:t>
            </a:r>
            <a:r>
              <a:rPr lang="en-US" sz="2400" i="1" dirty="0" smtClean="0"/>
              <a:t>T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</a:t>
            </a:r>
            <a:r>
              <a:rPr lang="en-US" sz="2400" dirty="0" smtClean="0"/>
              <a:t>  </a:t>
            </a:r>
            <a:r>
              <a:rPr lang="en-US" sz="2400" i="1" dirty="0" smtClean="0"/>
              <a:t>j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 max (T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− </a:t>
            </a:r>
            <a:r>
              <a:rPr lang="en-US" sz="2400" dirty="0" smtClean="0"/>
              <a:t>1</a:t>
            </a:r>
            <a:r>
              <a:rPr lang="en-US" sz="2400" i="1" dirty="0" smtClean="0"/>
              <a:t>,</a:t>
            </a:r>
            <a:r>
              <a:rPr lang="en-US" sz="2400" dirty="0" smtClean="0"/>
              <a:t>  </a:t>
            </a:r>
            <a:r>
              <a:rPr lang="en-US" sz="2400" i="1" dirty="0" smtClean="0"/>
              <a:t>j</a:t>
            </a:r>
            <a:r>
              <a:rPr lang="en-US" sz="2400" dirty="0" smtClean="0"/>
              <a:t>), </a:t>
            </a:r>
            <a:r>
              <a:rPr lang="en-US" sz="2400" i="1" dirty="0" smtClean="0"/>
              <a:t> T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− </a:t>
            </a:r>
            <a:r>
              <a:rPr lang="en-US" sz="2400" dirty="0" smtClean="0"/>
              <a:t>1</a:t>
            </a:r>
            <a:r>
              <a:rPr lang="en-US" sz="2400" i="1" dirty="0" smtClean="0"/>
              <a:t>,</a:t>
            </a:r>
            <a:r>
              <a:rPr lang="en-US" sz="2400" dirty="0" smtClean="0"/>
              <a:t>  </a:t>
            </a:r>
            <a:r>
              <a:rPr lang="en-US" sz="2400" i="1" dirty="0" smtClean="0"/>
              <a:t>j −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) + 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)  </a:t>
            </a:r>
            <a:r>
              <a:rPr lang="ru-RU" sz="2400" dirty="0" smtClean="0"/>
              <a:t>при</a:t>
            </a:r>
            <a:r>
              <a:rPr lang="en-US" sz="2400" dirty="0" smtClean="0"/>
              <a:t> </a:t>
            </a:r>
            <a:r>
              <a:rPr lang="en-US" sz="2400" i="1" dirty="0" smtClean="0"/>
              <a:t> j ≥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.</a:t>
            </a:r>
            <a:endParaRPr lang="ru-RU" sz="2400" i="1" dirty="0" smtClean="0"/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7996693" y="2420888"/>
            <a:ext cx="9715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000" smtClean="0">
                <a:solidFill>
                  <a:schemeClr val="folHlink"/>
                </a:solidFill>
              </a:rPr>
              <a:t>W =</a:t>
            </a:r>
            <a:r>
              <a:rPr lang="ru-RU" sz="2000" smtClean="0">
                <a:solidFill>
                  <a:schemeClr val="folHlink"/>
                </a:solidFill>
              </a:rPr>
              <a:t> 16</a:t>
            </a:r>
            <a:r>
              <a:rPr lang="ru-RU" sz="2000" smtClean="0"/>
              <a:t>,</a:t>
            </a:r>
            <a:endParaRPr lang="en-US" sz="2000" i="1" smtClean="0"/>
          </a:p>
          <a:p>
            <a:pPr>
              <a:buFont typeface="Arial" charset="0"/>
              <a:buNone/>
            </a:pPr>
            <a:r>
              <a:rPr lang="en-US" sz="2000" i="1" smtClean="0"/>
              <a:t>c</a:t>
            </a:r>
            <a:r>
              <a:rPr lang="en-US" sz="2000" smtClean="0"/>
              <a:t>1  = 5,</a:t>
            </a:r>
            <a:r>
              <a:rPr lang="en-US" sz="2000" i="1" smtClean="0"/>
              <a:t>   </a:t>
            </a:r>
            <a:endParaRPr lang="ru-RU" sz="2000" i="1" smtClean="0"/>
          </a:p>
          <a:p>
            <a:pPr>
              <a:buFont typeface="Arial" charset="0"/>
              <a:buNone/>
            </a:pPr>
            <a:r>
              <a:rPr lang="en-US" sz="2000" i="1" smtClean="0">
                <a:solidFill>
                  <a:schemeClr val="folHlink"/>
                </a:solidFill>
              </a:rPr>
              <a:t>w1 </a:t>
            </a:r>
            <a:r>
              <a:rPr lang="en-US" sz="2000" smtClean="0">
                <a:solidFill>
                  <a:schemeClr val="folHlink"/>
                </a:solidFill>
              </a:rPr>
              <a:t>= 4;</a:t>
            </a:r>
            <a:endParaRPr lang="en-US" sz="2000" i="1" smtClean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smtClean="0"/>
              <a:t>c</a:t>
            </a:r>
            <a:r>
              <a:rPr lang="en-US" sz="2000" smtClean="0"/>
              <a:t>2 </a:t>
            </a:r>
            <a:r>
              <a:rPr lang="en-US" sz="2000" i="1" smtClean="0"/>
              <a:t>  </a:t>
            </a:r>
            <a:r>
              <a:rPr lang="en-US" sz="2000" smtClean="0"/>
              <a:t>= 7,</a:t>
            </a:r>
            <a:r>
              <a:rPr lang="en-US" sz="2000" i="1" smtClean="0"/>
              <a:t>  </a:t>
            </a:r>
            <a:endParaRPr lang="ru-RU" sz="2000" i="1" smtClean="0"/>
          </a:p>
          <a:p>
            <a:pPr>
              <a:buFont typeface="Arial" charset="0"/>
              <a:buNone/>
            </a:pPr>
            <a:r>
              <a:rPr lang="en-US" sz="2000" i="1" smtClean="0">
                <a:solidFill>
                  <a:schemeClr val="folHlink"/>
                </a:solidFill>
              </a:rPr>
              <a:t>w2 </a:t>
            </a:r>
            <a:r>
              <a:rPr lang="en-US" sz="2000" smtClean="0">
                <a:solidFill>
                  <a:schemeClr val="folHlink"/>
                </a:solidFill>
              </a:rPr>
              <a:t>= 5;</a:t>
            </a:r>
          </a:p>
          <a:p>
            <a:pPr>
              <a:buFont typeface="Arial" charset="0"/>
              <a:buNone/>
            </a:pPr>
            <a:r>
              <a:rPr lang="en-US" sz="2000" smtClean="0"/>
              <a:t>c3</a:t>
            </a:r>
            <a:r>
              <a:rPr lang="en-US" sz="2000" i="1" smtClean="0"/>
              <a:t>   </a:t>
            </a:r>
            <a:r>
              <a:rPr lang="en-US" sz="2000" smtClean="0"/>
              <a:t>= 4,</a:t>
            </a:r>
            <a:r>
              <a:rPr lang="en-US" sz="2000" i="1" smtClean="0"/>
              <a:t>  </a:t>
            </a:r>
            <a:endParaRPr lang="ru-RU" sz="2000" i="1" smtClean="0"/>
          </a:p>
          <a:p>
            <a:pPr>
              <a:buFont typeface="Arial" charset="0"/>
              <a:buNone/>
            </a:pPr>
            <a:r>
              <a:rPr lang="en-US" sz="2000" i="1" smtClean="0">
                <a:solidFill>
                  <a:schemeClr val="folHlink"/>
                </a:solidFill>
              </a:rPr>
              <a:t>w3 </a:t>
            </a:r>
            <a:r>
              <a:rPr lang="en-US" sz="2000" smtClean="0">
                <a:solidFill>
                  <a:schemeClr val="folHlink"/>
                </a:solidFill>
              </a:rPr>
              <a:t>= 3;</a:t>
            </a:r>
            <a:endParaRPr lang="en-US" sz="2000" i="1" smtClean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smtClean="0"/>
              <a:t>c</a:t>
            </a:r>
            <a:r>
              <a:rPr lang="en-US" sz="2000" smtClean="0"/>
              <a:t>4</a:t>
            </a:r>
            <a:r>
              <a:rPr lang="en-US" sz="2000" i="1" smtClean="0"/>
              <a:t>  </a:t>
            </a:r>
            <a:r>
              <a:rPr lang="en-US" sz="2000" smtClean="0"/>
              <a:t>= 9,  </a:t>
            </a:r>
            <a:endParaRPr lang="ru-RU" sz="2000" smtClean="0"/>
          </a:p>
          <a:p>
            <a:pPr>
              <a:buFont typeface="Arial" charset="0"/>
              <a:buNone/>
            </a:pPr>
            <a:r>
              <a:rPr lang="en-US" sz="2000" i="1" smtClean="0">
                <a:solidFill>
                  <a:schemeClr val="folHlink"/>
                </a:solidFill>
              </a:rPr>
              <a:t>w4 </a:t>
            </a:r>
            <a:r>
              <a:rPr lang="en-US" sz="2000" smtClean="0">
                <a:solidFill>
                  <a:schemeClr val="folHlink"/>
                </a:solidFill>
              </a:rPr>
              <a:t>= 7;</a:t>
            </a:r>
            <a:endParaRPr lang="en-US" sz="2000" i="1" smtClean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smtClean="0"/>
              <a:t>c</a:t>
            </a:r>
            <a:r>
              <a:rPr lang="en-US" sz="2000" smtClean="0"/>
              <a:t>5</a:t>
            </a:r>
            <a:r>
              <a:rPr lang="en-US" sz="2000" i="1" smtClean="0"/>
              <a:t>  </a:t>
            </a:r>
            <a:r>
              <a:rPr lang="en-US" sz="2000" smtClean="0"/>
              <a:t>= 8,  </a:t>
            </a:r>
            <a:endParaRPr lang="ru-RU" sz="2000" smtClean="0"/>
          </a:p>
          <a:p>
            <a:pPr>
              <a:buFont typeface="Arial" charset="0"/>
              <a:buNone/>
            </a:pPr>
            <a:r>
              <a:rPr lang="en-US" sz="2000" i="1" smtClean="0">
                <a:solidFill>
                  <a:schemeClr val="folHlink"/>
                </a:solidFill>
              </a:rPr>
              <a:t>w5 </a:t>
            </a:r>
            <a:r>
              <a:rPr lang="en-US" sz="2000" smtClean="0">
                <a:solidFill>
                  <a:schemeClr val="folHlink"/>
                </a:solidFill>
              </a:rPr>
              <a:t>= 6</a:t>
            </a:r>
            <a:r>
              <a:rPr lang="ru-RU" sz="2000" smtClean="0">
                <a:solidFill>
                  <a:schemeClr val="folHlink"/>
                </a:solidFill>
              </a:rPr>
              <a:t>.</a:t>
            </a:r>
          </a:p>
          <a:p>
            <a:pPr>
              <a:buFont typeface="Arial" charset="0"/>
              <a:buNone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400" b="1" smtClean="0"/>
              <a:t>Пример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971550" cy="41767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folHlink"/>
                </a:solidFill>
              </a:rPr>
              <a:t>W =</a:t>
            </a:r>
            <a:r>
              <a:rPr lang="ru-RU" sz="2000" dirty="0" smtClean="0">
                <a:solidFill>
                  <a:schemeClr val="folHlink"/>
                </a:solidFill>
              </a:rPr>
              <a:t> 16</a:t>
            </a:r>
            <a:r>
              <a:rPr lang="ru-RU" sz="2000" dirty="0" smtClean="0"/>
              <a:t>,</a:t>
            </a:r>
            <a:endParaRPr lang="en-US" sz="2000" i="1" dirty="0" smtClean="0"/>
          </a:p>
          <a:p>
            <a:pPr>
              <a:buFont typeface="Arial" charset="0"/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1  = 5,</a:t>
            </a:r>
            <a:r>
              <a:rPr lang="en-US" sz="2000" i="1" dirty="0" smtClean="0"/>
              <a:t>   </a:t>
            </a:r>
            <a:endParaRPr lang="ru-RU" sz="2000" i="1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w1 </a:t>
            </a:r>
            <a:r>
              <a:rPr lang="en-US" sz="2000" dirty="0" smtClean="0">
                <a:solidFill>
                  <a:schemeClr val="folHlink"/>
                </a:solidFill>
              </a:rPr>
              <a:t>= 4;</a:t>
            </a:r>
            <a:endParaRPr lang="en-US" sz="2000" i="1" dirty="0" smtClean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2 </a:t>
            </a:r>
            <a:r>
              <a:rPr lang="en-US" sz="2000" i="1" dirty="0" smtClean="0"/>
              <a:t>  </a:t>
            </a:r>
            <a:r>
              <a:rPr lang="en-US" sz="2000" dirty="0" smtClean="0"/>
              <a:t>= 7,</a:t>
            </a:r>
            <a:r>
              <a:rPr lang="en-US" sz="2000" i="1" dirty="0" smtClean="0"/>
              <a:t>  </a:t>
            </a:r>
            <a:endParaRPr lang="ru-RU" sz="2000" i="1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w2 </a:t>
            </a:r>
            <a:r>
              <a:rPr lang="en-US" sz="2000" dirty="0" smtClean="0">
                <a:solidFill>
                  <a:schemeClr val="folHlink"/>
                </a:solidFill>
              </a:rPr>
              <a:t>= 5;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c3</a:t>
            </a:r>
            <a:r>
              <a:rPr lang="en-US" sz="2000" i="1" dirty="0" smtClean="0"/>
              <a:t>   </a:t>
            </a:r>
            <a:r>
              <a:rPr lang="en-US" sz="2000" dirty="0" smtClean="0"/>
              <a:t>= 4,</a:t>
            </a:r>
            <a:r>
              <a:rPr lang="en-US" sz="2000" i="1" dirty="0" smtClean="0"/>
              <a:t>  </a:t>
            </a:r>
            <a:endParaRPr lang="ru-RU" sz="2000" i="1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w3 </a:t>
            </a:r>
            <a:r>
              <a:rPr lang="en-US" sz="2000" dirty="0" smtClean="0">
                <a:solidFill>
                  <a:schemeClr val="folHlink"/>
                </a:solidFill>
              </a:rPr>
              <a:t>= 3;</a:t>
            </a:r>
            <a:endParaRPr lang="en-US" sz="2000" i="1" dirty="0" smtClean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4</a:t>
            </a:r>
            <a:r>
              <a:rPr lang="en-US" sz="2000" i="1" dirty="0" smtClean="0"/>
              <a:t>  </a:t>
            </a:r>
            <a:r>
              <a:rPr lang="en-US" sz="2000" dirty="0" smtClean="0"/>
              <a:t>= 9,  </a:t>
            </a:r>
            <a:endParaRPr lang="ru-RU" sz="2000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w4 </a:t>
            </a:r>
            <a:r>
              <a:rPr lang="en-US" sz="2000" dirty="0" smtClean="0">
                <a:solidFill>
                  <a:schemeClr val="folHlink"/>
                </a:solidFill>
              </a:rPr>
              <a:t>= 7;</a:t>
            </a:r>
            <a:endParaRPr lang="en-US" sz="2000" i="1" dirty="0" smtClean="0">
              <a:solidFill>
                <a:schemeClr val="folHlink"/>
              </a:solidFill>
            </a:endParaRPr>
          </a:p>
          <a:p>
            <a:pPr>
              <a:buFont typeface="Arial" charset="0"/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5</a:t>
            </a:r>
            <a:r>
              <a:rPr lang="en-US" sz="2000" i="1" dirty="0" smtClean="0"/>
              <a:t>  </a:t>
            </a:r>
            <a:r>
              <a:rPr lang="en-US" sz="2000" dirty="0" smtClean="0"/>
              <a:t>= 8,  </a:t>
            </a:r>
            <a:endParaRPr lang="ru-RU" sz="2000" dirty="0" smtClean="0"/>
          </a:p>
          <a:p>
            <a:pPr>
              <a:buFont typeface="Arial" charset="0"/>
              <a:buNone/>
            </a:pPr>
            <a:r>
              <a:rPr lang="en-US" sz="2000" i="1" dirty="0" smtClean="0">
                <a:solidFill>
                  <a:schemeClr val="folHlink"/>
                </a:solidFill>
              </a:rPr>
              <a:t>w5 </a:t>
            </a:r>
            <a:r>
              <a:rPr lang="en-US" sz="2000" dirty="0" smtClean="0">
                <a:solidFill>
                  <a:schemeClr val="folHlink"/>
                </a:solidFill>
              </a:rPr>
              <a:t>= 6</a:t>
            </a:r>
            <a:r>
              <a:rPr lang="ru-RU" sz="2000" dirty="0" smtClean="0">
                <a:solidFill>
                  <a:schemeClr val="folHlink"/>
                </a:solidFill>
              </a:rPr>
              <a:t>.</a:t>
            </a:r>
          </a:p>
          <a:p>
            <a:pPr>
              <a:buFont typeface="Arial" charset="0"/>
              <a:buNone/>
            </a:pPr>
            <a:endParaRPr lang="ru-RU" sz="2000" dirty="0" smtClean="0"/>
          </a:p>
        </p:txBody>
      </p:sp>
      <p:graphicFrame>
        <p:nvGraphicFramePr>
          <p:cNvPr id="37245" name="Group 381"/>
          <p:cNvGraphicFramePr>
            <a:graphicFrameLocks noGrp="1"/>
          </p:cNvGraphicFramePr>
          <p:nvPr>
            <p:ph sz="half" idx="2"/>
          </p:nvPr>
        </p:nvGraphicFramePr>
        <p:xfrm>
          <a:off x="1042988" y="1125538"/>
          <a:ext cx="7921625" cy="3024188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i\j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141" name="Rectangle 158"/>
          <p:cNvSpPr>
            <a:spLocks noChangeArrowheads="1"/>
          </p:cNvSpPr>
          <p:nvPr/>
        </p:nvSpPr>
        <p:spPr bwMode="auto">
          <a:xfrm>
            <a:off x="1042988" y="4437063"/>
            <a:ext cx="78120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/>
              <a:t>Решение примера определяется  </a:t>
            </a:r>
            <a:r>
              <a:rPr lang="en-US" sz="2000" i="1" dirty="0"/>
              <a:t>T</a:t>
            </a:r>
            <a:r>
              <a:rPr lang="ru-RU" sz="2000" dirty="0"/>
              <a:t>[5, 16] = 21. </a:t>
            </a:r>
            <a:endParaRPr lang="en-US" sz="2000" dirty="0"/>
          </a:p>
          <a:p>
            <a:r>
              <a:rPr lang="ru-RU" sz="2000" dirty="0"/>
              <a:t>В примере суммарная масса предметов, подлежащих</a:t>
            </a:r>
            <a:r>
              <a:rPr lang="en-US" sz="2000" dirty="0"/>
              <a:t> </a:t>
            </a:r>
            <a:r>
              <a:rPr lang="ru-RU" sz="2000" dirty="0"/>
              <a:t>упаковке</a:t>
            </a:r>
          </a:p>
          <a:p>
            <a:r>
              <a:rPr lang="ru-RU" sz="2000" dirty="0"/>
              <a:t>в рюкзак, совпадает с</a:t>
            </a:r>
            <a:r>
              <a:rPr lang="ru-RU" sz="2000" i="1" dirty="0"/>
              <a:t> </a:t>
            </a:r>
            <a:r>
              <a:rPr lang="en-US" sz="2000" i="1" dirty="0"/>
              <a:t>W</a:t>
            </a:r>
            <a:r>
              <a:rPr lang="ru-RU" sz="2000" dirty="0"/>
              <a:t>, в общем-же случае она не должна превосходить величину </a:t>
            </a:r>
            <a:r>
              <a:rPr lang="en-US" sz="2000" i="1" dirty="0"/>
              <a:t>W</a:t>
            </a:r>
            <a:r>
              <a:rPr lang="ru-RU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/>
      <p:bldP spid="4198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sz="2400" b="1" smtClean="0"/>
              <a:t>Обратный ход</a:t>
            </a:r>
          </a:p>
        </p:txBody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>
          <a:xfrm>
            <a:off x="323850" y="908050"/>
            <a:ext cx="8640763" cy="54006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Требуется определить набор предметов, которые подлежат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упаковке в рюкзак.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Сравним значение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</a:t>
            </a:r>
            <a:r>
              <a:rPr lang="ru-RU" sz="2400" dirty="0" smtClean="0"/>
              <a:t>,</a:t>
            </a:r>
            <a:r>
              <a:rPr lang="ru-RU" sz="2400" i="1" dirty="0" smtClean="0"/>
              <a:t> </a:t>
            </a:r>
            <a:r>
              <a:rPr lang="en-US" sz="2400" i="1" dirty="0" smtClean="0"/>
              <a:t>W</a:t>
            </a:r>
            <a:r>
              <a:rPr lang="ru-RU" sz="2400" dirty="0" smtClean="0"/>
              <a:t>] со значением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</a:t>
            </a:r>
            <a:r>
              <a:rPr lang="ru-RU" sz="2400" dirty="0" smtClean="0"/>
              <a:t>-1, </a:t>
            </a:r>
            <a:r>
              <a:rPr lang="en-US" sz="2400" i="1" dirty="0" smtClean="0"/>
              <a:t>W</a:t>
            </a:r>
            <a:r>
              <a:rPr lang="ru-RU" sz="2400" dirty="0" smtClean="0"/>
              <a:t>]. </a:t>
            </a:r>
          </a:p>
          <a:p>
            <a:pPr>
              <a:buNone/>
            </a:pPr>
            <a:r>
              <a:rPr lang="ru-RU" sz="2400" dirty="0" smtClean="0"/>
              <a:t>1) Если 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</a:t>
            </a:r>
            <a:r>
              <a:rPr lang="ru-RU" sz="2400" dirty="0" smtClean="0"/>
              <a:t>, </a:t>
            </a:r>
            <a:r>
              <a:rPr lang="en-US" sz="2400" i="1" dirty="0" smtClean="0"/>
              <a:t>W</a:t>
            </a:r>
            <a:r>
              <a:rPr lang="ru-RU" sz="2400" dirty="0" smtClean="0"/>
              <a:t>] ≠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 − </a:t>
            </a:r>
            <a:r>
              <a:rPr lang="ru-RU" sz="2400" dirty="0" smtClean="0"/>
              <a:t>1, </a:t>
            </a:r>
            <a:r>
              <a:rPr lang="en-US" sz="2400" i="1" dirty="0" smtClean="0"/>
              <a:t>W</a:t>
            </a:r>
            <a:r>
              <a:rPr lang="ru-RU" sz="2400" dirty="0" smtClean="0"/>
              <a:t>], то предмет </a:t>
            </a:r>
            <a:r>
              <a:rPr lang="ru-RU" sz="2400" dirty="0" err="1" smtClean="0"/>
              <a:t>c</a:t>
            </a:r>
            <a:r>
              <a:rPr lang="ru-RU" sz="2400" dirty="0" smtClean="0"/>
              <a:t> номером </a:t>
            </a:r>
            <a:r>
              <a:rPr lang="en-US" sz="2400" i="1" dirty="0" smtClean="0"/>
              <a:t>n</a:t>
            </a:r>
            <a:r>
              <a:rPr lang="ru-RU" sz="2400" dirty="0" smtClean="0"/>
              <a:t> </a:t>
            </a:r>
            <a:r>
              <a:rPr lang="ru-RU" sz="2400" dirty="0" smtClean="0"/>
              <a:t>обязательно упаковывается </a:t>
            </a:r>
            <a:r>
              <a:rPr lang="ru-RU" sz="2400" dirty="0" smtClean="0"/>
              <a:t>в рюкзак, после чего переходим к </a:t>
            </a:r>
            <a:r>
              <a:rPr lang="ru-RU" sz="2400" dirty="0" smtClean="0"/>
              <a:t>сравнению элементов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 − </a:t>
            </a:r>
            <a:r>
              <a:rPr lang="ru-RU" sz="2400" dirty="0" smtClean="0"/>
              <a:t>1, </a:t>
            </a:r>
            <a:r>
              <a:rPr lang="en-US" sz="2400" i="1" dirty="0" smtClean="0"/>
              <a:t>W</a:t>
            </a:r>
            <a:r>
              <a:rPr lang="ru-RU" sz="2400" i="1" dirty="0" smtClean="0"/>
              <a:t> </a:t>
            </a:r>
            <a:r>
              <a:rPr lang="en-US" sz="2400" i="1" dirty="0" smtClean="0"/>
              <a:t>−</a:t>
            </a:r>
            <a:r>
              <a:rPr lang="ru-RU" sz="2400" i="1" dirty="0" smtClean="0"/>
              <a:t>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n</a:t>
            </a:r>
            <a:r>
              <a:rPr lang="ru-RU" sz="2400" dirty="0" smtClean="0"/>
              <a:t>] и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 − </a:t>
            </a:r>
            <a:r>
              <a:rPr lang="ru-RU" sz="2400" dirty="0" smtClean="0"/>
              <a:t>2, </a:t>
            </a:r>
            <a:r>
              <a:rPr lang="en-US" sz="2400" i="1" dirty="0" smtClean="0"/>
              <a:t>W −</a:t>
            </a:r>
            <a:r>
              <a:rPr lang="ru-RU" sz="2400" i="1" dirty="0" smtClean="0"/>
              <a:t>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n</a:t>
            </a:r>
            <a:r>
              <a:rPr lang="ru-RU" sz="2400" dirty="0" smtClean="0"/>
              <a:t>]  и т.д. </a:t>
            </a:r>
          </a:p>
          <a:p>
            <a:pPr>
              <a:buNone/>
            </a:pPr>
            <a:r>
              <a:rPr lang="ru-RU" sz="2400" dirty="0" smtClean="0"/>
              <a:t>2) Если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 − </a:t>
            </a:r>
            <a:r>
              <a:rPr lang="ru-RU" sz="2400" dirty="0" smtClean="0"/>
              <a:t>1, </a:t>
            </a:r>
            <a:r>
              <a:rPr lang="en-US" sz="2400" i="1" dirty="0" smtClean="0"/>
              <a:t>W</a:t>
            </a:r>
            <a:r>
              <a:rPr lang="ru-RU" sz="2400" dirty="0" smtClean="0"/>
              <a:t>] =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 − </a:t>
            </a:r>
            <a:r>
              <a:rPr lang="ru-RU" sz="2400" dirty="0" smtClean="0"/>
              <a:t>1, </a:t>
            </a:r>
            <a:r>
              <a:rPr lang="en-US" sz="2400" i="1" dirty="0" smtClean="0"/>
              <a:t>W</a:t>
            </a:r>
            <a:r>
              <a:rPr lang="ru-RU" sz="2400" dirty="0" smtClean="0"/>
              <a:t>], то </a:t>
            </a:r>
            <a:r>
              <a:rPr lang="en-US" sz="2400" i="1" dirty="0" smtClean="0"/>
              <a:t>n</a:t>
            </a:r>
            <a:r>
              <a:rPr lang="ru-RU" sz="2400" dirty="0" smtClean="0"/>
              <a:t>-</a:t>
            </a:r>
            <a:r>
              <a:rPr lang="ru-RU" sz="2400" dirty="0" err="1" smtClean="0"/>
              <a:t>ый</a:t>
            </a:r>
            <a:r>
              <a:rPr lang="ru-RU" sz="2400" dirty="0" smtClean="0"/>
              <a:t> предмет можно не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упаковывать в рюкзак. В этом случае следует перейти к</a:t>
            </a:r>
          </a:p>
          <a:p>
            <a:pPr>
              <a:buNone/>
            </a:pPr>
            <a:r>
              <a:rPr lang="ru-RU" sz="2400" dirty="0" smtClean="0"/>
              <a:t>рассмотрению элементов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 − </a:t>
            </a:r>
            <a:r>
              <a:rPr lang="ru-RU" sz="2400" dirty="0" smtClean="0"/>
              <a:t>1, </a:t>
            </a:r>
            <a:r>
              <a:rPr lang="en-US" sz="2400" i="1" dirty="0" smtClean="0"/>
              <a:t>W</a:t>
            </a:r>
            <a:r>
              <a:rPr lang="ru-RU" sz="2400" dirty="0" smtClean="0"/>
              <a:t>] и </a:t>
            </a:r>
            <a:r>
              <a:rPr lang="en-US" sz="2400" i="1" dirty="0" smtClean="0"/>
              <a:t>T</a:t>
            </a:r>
            <a:r>
              <a:rPr lang="ru-RU" sz="2400" dirty="0" smtClean="0"/>
              <a:t>[</a:t>
            </a:r>
            <a:r>
              <a:rPr lang="en-US" sz="2400" i="1" dirty="0" smtClean="0"/>
              <a:t>n − </a:t>
            </a:r>
            <a:r>
              <a:rPr lang="ru-RU" sz="2400" dirty="0" smtClean="0"/>
              <a:t>2, </a:t>
            </a:r>
            <a:r>
              <a:rPr lang="en-US" sz="2400" i="1" dirty="0" smtClean="0"/>
              <a:t>W</a:t>
            </a:r>
            <a:r>
              <a:rPr lang="ru-RU" sz="2400" dirty="0" smtClean="0"/>
              <a:t>]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algn="l"/>
            <a:r>
              <a:rPr lang="ru-RU" sz="2400" b="1" smtClean="0"/>
              <a:t>Пример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964612" cy="56165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 примере </a:t>
            </a:r>
            <a:r>
              <a:rPr lang="en-US" sz="2400" i="1" smtClean="0"/>
              <a:t>T</a:t>
            </a:r>
            <a:r>
              <a:rPr lang="ru-RU" sz="2400" smtClean="0"/>
              <a:t>[5, 16] = </a:t>
            </a:r>
            <a:r>
              <a:rPr lang="en-US" sz="2400" i="1" smtClean="0"/>
              <a:t>T</a:t>
            </a:r>
            <a:r>
              <a:rPr lang="ru-RU" sz="2400" smtClean="0"/>
              <a:t>[4, 16], поэтому 5-ый предмет в рюкзак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не упаковывается. Переходим к сравнению элементов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таблицы </a:t>
            </a:r>
            <a:r>
              <a:rPr lang="en-US" sz="2400" i="1" smtClean="0"/>
              <a:t>T</a:t>
            </a:r>
            <a:r>
              <a:rPr lang="ru-RU" sz="2400" smtClean="0"/>
              <a:t>[4, 16] и </a:t>
            </a:r>
            <a:r>
              <a:rPr lang="en-US" sz="2400" i="1" smtClean="0"/>
              <a:t>T</a:t>
            </a:r>
            <a:r>
              <a:rPr lang="ru-RU" sz="2400" smtClean="0"/>
              <a:t>[3, 16].  Их значения не равны, следовательно,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четвертый предмет должен быть включен в искомый набор, а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ограничение на вес становится равным 16 –</a:t>
            </a:r>
            <a:r>
              <a:rPr lang="ru-RU" sz="2400" i="1" smtClean="0"/>
              <a:t> </a:t>
            </a:r>
            <a:r>
              <a:rPr lang="en-US" sz="2400" i="1" smtClean="0"/>
              <a:t>w</a:t>
            </a:r>
            <a:r>
              <a:rPr lang="ru-RU" sz="2400" baseline="-25000" smtClean="0"/>
              <a:t>4</a:t>
            </a:r>
            <a:r>
              <a:rPr lang="ru-RU" sz="2400" smtClean="0"/>
              <a:t>= 16 – 7 =</a:t>
            </a:r>
            <a:r>
              <a:rPr lang="ru-RU" sz="2400" smtClean="0">
                <a:solidFill>
                  <a:schemeClr val="hlink"/>
                </a:solidFill>
              </a:rPr>
              <a:t>9</a:t>
            </a:r>
            <a:r>
              <a:rPr lang="ru-RU" sz="2400" smtClean="0"/>
              <a:t>.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Далее сравним элементы </a:t>
            </a:r>
            <a:r>
              <a:rPr lang="en-US" sz="2400" i="1" smtClean="0"/>
              <a:t>T</a:t>
            </a:r>
            <a:r>
              <a:rPr lang="ru-RU" sz="2400" smtClean="0"/>
              <a:t>[3, 9] и </a:t>
            </a:r>
            <a:r>
              <a:rPr lang="en-US" sz="2400" i="1" smtClean="0"/>
              <a:t>T</a:t>
            </a:r>
            <a:r>
              <a:rPr lang="ru-RU" sz="2400" smtClean="0"/>
              <a:t>[2, 9], они равны, поэтому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третий предмет в рюкзак не упаковывается и сравниваем </a:t>
            </a:r>
            <a:r>
              <a:rPr lang="en-US" sz="2400" i="1" smtClean="0"/>
              <a:t>T</a:t>
            </a:r>
            <a:r>
              <a:rPr lang="ru-RU" sz="2400" smtClean="0"/>
              <a:t>[2, 9] и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smtClean="0"/>
              <a:t>T</a:t>
            </a:r>
            <a:r>
              <a:rPr lang="ru-RU" sz="2400" smtClean="0"/>
              <a:t>[1, 9], они не совпадают, следовательно, второй предмет должен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быть взят в рюкзак, а ограничение на вес становится равным 9 -</a:t>
            </a:r>
            <a:r>
              <a:rPr lang="ru-RU" sz="2400" i="1" smtClean="0"/>
              <a:t> </a:t>
            </a:r>
            <a:r>
              <a:rPr lang="en-US" sz="2400" i="1" smtClean="0"/>
              <a:t>w</a:t>
            </a:r>
            <a:r>
              <a:rPr lang="ru-RU" sz="2400" i="1" baseline="-25000" smtClean="0"/>
              <a:t>2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i="1" smtClean="0"/>
              <a:t> </a:t>
            </a:r>
            <a:r>
              <a:rPr lang="ru-RU" sz="2400" smtClean="0"/>
              <a:t>= 9 – 5 =</a:t>
            </a:r>
            <a:r>
              <a:rPr lang="ru-RU" sz="2400" smtClean="0">
                <a:solidFill>
                  <a:schemeClr val="hlink"/>
                </a:solidFill>
              </a:rPr>
              <a:t>4</a:t>
            </a:r>
            <a:r>
              <a:rPr lang="ru-RU" sz="2400" smtClean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 наконец сравниваем элементы </a:t>
            </a:r>
            <a:r>
              <a:rPr lang="en-US" sz="2400" i="1" smtClean="0"/>
              <a:t>T</a:t>
            </a:r>
            <a:r>
              <a:rPr lang="ru-RU" sz="2400" smtClean="0"/>
              <a:t>[1, 4] и </a:t>
            </a:r>
            <a:r>
              <a:rPr lang="en-US" sz="2400" i="1" smtClean="0"/>
              <a:t>T</a:t>
            </a:r>
            <a:r>
              <a:rPr lang="ru-RU" sz="2400" smtClean="0"/>
              <a:t>[0, 4],  они не равны,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поэтому второй предмет включатся в искомый набор, при этом,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ограничение по весу становится равным 0.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Итак, для нашего примера в рюкзак упакуются предметы с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номерами </a:t>
            </a:r>
            <a:r>
              <a:rPr lang="ru-RU" sz="2400" smtClean="0">
                <a:solidFill>
                  <a:schemeClr val="hlink"/>
                </a:solidFill>
              </a:rPr>
              <a:t>1, 2, 4.</a:t>
            </a:r>
            <a:r>
              <a:rPr lang="ru-RU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/>
          </p:cNvSpPr>
          <p:nvPr>
            <p:ph type="body" idx="1"/>
          </p:nvPr>
        </p:nvSpPr>
        <p:spPr>
          <a:xfrm>
            <a:off x="250825" y="333375"/>
            <a:ext cx="8675688" cy="5903913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Print_item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j)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]==0)  //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максимальный рюкзак для параметров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return;      //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имеет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нулевую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ценность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 if (T[i-1][j] == T[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][j])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_item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-1,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//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можно составить 						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рюкзак без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-го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предмета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lse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{                          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Print_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-1,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]); //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Предмет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				//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упаковывается в рюкзак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“,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печать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-го предмета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В программе нужно вызвать функцию </a:t>
            </a:r>
            <a:r>
              <a:rPr lang="en-US" sz="2000" b="1" dirty="0" smtClean="0">
                <a:latin typeface="Courier"/>
              </a:rPr>
              <a:t>Print</a:t>
            </a:r>
            <a:r>
              <a:rPr lang="ru-RU" sz="2000" b="1" dirty="0" smtClean="0">
                <a:latin typeface="Courier"/>
              </a:rPr>
              <a:t>_</a:t>
            </a:r>
            <a:r>
              <a:rPr lang="en-US" sz="2000" b="1" dirty="0" smtClean="0">
                <a:latin typeface="Courier"/>
              </a:rPr>
              <a:t>item</a:t>
            </a:r>
            <a:r>
              <a:rPr lang="en-US" sz="2000" b="1" dirty="0" smtClean="0"/>
              <a:t> </a:t>
            </a:r>
            <a:r>
              <a:rPr lang="ru-RU" sz="2000" dirty="0" smtClean="0"/>
              <a:t>с параметрами </a:t>
            </a:r>
            <a:r>
              <a:rPr lang="ru-RU" sz="2000" b="1" dirty="0" smtClean="0">
                <a:latin typeface="Courier"/>
              </a:rPr>
              <a:t>(</a:t>
            </a:r>
            <a:r>
              <a:rPr lang="en-US" sz="2000" b="1" i="1" dirty="0" smtClean="0">
                <a:latin typeface="Courier"/>
              </a:rPr>
              <a:t>n</a:t>
            </a:r>
            <a:r>
              <a:rPr lang="ru-RU" sz="2000" b="1" dirty="0" smtClean="0">
                <a:latin typeface="Courier"/>
              </a:rPr>
              <a:t>,</a:t>
            </a:r>
            <a:r>
              <a:rPr lang="ru-RU" sz="2000" b="1" i="1" dirty="0" smtClean="0">
                <a:latin typeface="Courier"/>
              </a:rPr>
              <a:t>W</a:t>
            </a:r>
            <a:r>
              <a:rPr lang="ru-RU" sz="2000" b="1" dirty="0" smtClean="0">
                <a:latin typeface="Courier"/>
              </a:rPr>
              <a:t>).</a:t>
            </a:r>
            <a:endParaRPr lang="en-US" sz="2000" b="1" dirty="0" smtClean="0">
              <a:latin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Заметим, что  рассуждения были приведены для случая, когда все предметы</a:t>
            </a: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различны.  Самостоятельно рассмотрите, какие изменения будут внесены в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 smtClean="0"/>
              <a:t>таблицу в противном случае.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1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1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1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1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marL="838200" indent="-838200" algn="l"/>
            <a:r>
              <a:rPr lang="ru-RU" sz="2400" b="1" dirty="0"/>
              <a:t>Пример </a:t>
            </a:r>
            <a:r>
              <a:rPr lang="ru-RU" sz="2400" b="1" dirty="0" smtClean="0"/>
              <a:t>9. </a:t>
            </a:r>
            <a:r>
              <a:rPr lang="ru-RU" sz="2400" b="1" dirty="0"/>
              <a:t>Задача </a:t>
            </a:r>
            <a:r>
              <a:rPr lang="ru-RU" sz="2400" b="1" dirty="0" smtClean="0"/>
              <a:t>о расстановке скобок</a:t>
            </a:r>
            <a:r>
              <a:rPr lang="en-US" sz="2400" dirty="0" smtClean="0"/>
              <a:t> </a:t>
            </a:r>
            <a:endParaRPr lang="ru-RU" sz="2400" dirty="0" smtClean="0"/>
          </a:p>
        </p:txBody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>
          <a:xfrm>
            <a:off x="250825" y="836613"/>
            <a:ext cx="8893175" cy="5329237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Рассмотрим вычисление произведения </a:t>
            </a:r>
            <a:r>
              <a:rPr lang="en-US" sz="2400" i="1" dirty="0" smtClean="0"/>
              <a:t>n</a:t>
            </a:r>
            <a:r>
              <a:rPr lang="ru-RU" sz="2400" dirty="0" smtClean="0"/>
              <a:t> матриц </a:t>
            </a:r>
            <a:endParaRPr lang="en-US" sz="2400" i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i="1" dirty="0" smtClean="0"/>
              <a:t>		M </a:t>
            </a:r>
            <a:r>
              <a:rPr lang="ru-RU" sz="2400" i="1" dirty="0" smtClean="0"/>
              <a:t>= </a:t>
            </a:r>
            <a:r>
              <a:rPr lang="en-US" sz="2400" i="1" dirty="0" smtClean="0"/>
              <a:t>M</a:t>
            </a:r>
            <a:r>
              <a:rPr lang="ru-RU" sz="2400" baseline="-25000" dirty="0" smtClean="0"/>
              <a:t>1</a:t>
            </a:r>
            <a:r>
              <a:rPr lang="ru-RU" sz="2400" i="1" dirty="0" smtClean="0"/>
              <a:t> </a:t>
            </a:r>
            <a:r>
              <a:rPr lang="en-US" sz="2400" dirty="0" smtClean="0"/>
              <a:t>x</a:t>
            </a:r>
            <a:r>
              <a:rPr lang="en-US" sz="2400" i="1" dirty="0" smtClean="0"/>
              <a:t> M</a:t>
            </a:r>
            <a:r>
              <a:rPr lang="ru-RU" sz="2400" baseline="-25000" dirty="0" smtClean="0"/>
              <a:t>2</a:t>
            </a:r>
            <a:r>
              <a:rPr lang="ru-RU" sz="2400" i="1" dirty="0" smtClean="0"/>
              <a:t> </a:t>
            </a:r>
            <a:r>
              <a:rPr lang="en-US" sz="2400" dirty="0" smtClean="0"/>
              <a:t>x</a:t>
            </a:r>
            <a:r>
              <a:rPr lang="en-US" sz="2400" i="1" dirty="0" smtClean="0"/>
              <a:t> </a:t>
            </a:r>
            <a:r>
              <a:rPr lang="ru-RU" sz="2400" i="1" dirty="0" smtClean="0"/>
              <a:t>... </a:t>
            </a:r>
            <a:r>
              <a:rPr lang="en-US" sz="2400" dirty="0" smtClean="0"/>
              <a:t>x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</a:t>
            </a:r>
            <a:r>
              <a:rPr lang="en-US" sz="2400" baseline="-25000" dirty="0" err="1" smtClean="0"/>
              <a:t>n</a:t>
            </a:r>
            <a:r>
              <a:rPr lang="ru-RU" sz="2400" i="1" dirty="0" smtClean="0"/>
              <a:t>.		</a:t>
            </a:r>
            <a:r>
              <a:rPr lang="ru-RU" sz="2400" dirty="0" smtClean="0"/>
              <a:t> (1)</a:t>
            </a: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Порядок, в котором матрицы перемножаются, может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существенно </a:t>
            </a:r>
            <a:r>
              <a:rPr lang="ru-RU" sz="2400" dirty="0" smtClean="0"/>
              <a:t>сказаться на общем числе операций, требуемых для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вычисления матрицы </a:t>
            </a:r>
            <a:r>
              <a:rPr lang="ru-RU" sz="2400" i="1" dirty="0" smtClean="0"/>
              <a:t>М,</a:t>
            </a:r>
            <a:r>
              <a:rPr lang="ru-RU" sz="2400" dirty="0" smtClean="0"/>
              <a:t> независимо от алгоритма, применяемого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для умножения матриц.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Умножение матрицы размера </a:t>
            </a:r>
            <a:r>
              <a:rPr lang="ru-RU" sz="2400" dirty="0" smtClean="0">
                <a:solidFill>
                  <a:srgbClr val="FF0000"/>
                </a:solidFill>
              </a:rPr>
              <a:t>[</a:t>
            </a:r>
            <a:r>
              <a:rPr lang="ru-RU" sz="2400" i="1" dirty="0" smtClean="0">
                <a:solidFill>
                  <a:srgbClr val="FF0000"/>
                </a:solidFill>
              </a:rPr>
              <a:t>р </a:t>
            </a:r>
            <a:r>
              <a:rPr lang="ru-RU" sz="2400" i="1" dirty="0" smtClean="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ru-RU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q</a:t>
            </a:r>
            <a:r>
              <a:rPr lang="ru-RU" sz="2400" dirty="0" smtClean="0">
                <a:solidFill>
                  <a:srgbClr val="FF0000"/>
                </a:solidFill>
              </a:rPr>
              <a:t>] </a:t>
            </a:r>
            <a:r>
              <a:rPr lang="ru-RU" sz="2400" dirty="0" smtClean="0"/>
              <a:t>на матрицу </a:t>
            </a:r>
            <a:r>
              <a:rPr lang="ru-RU" sz="2400" dirty="0" smtClean="0"/>
              <a:t>размера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[</a:t>
            </a:r>
            <a:r>
              <a:rPr lang="en-US" sz="2400" i="1" dirty="0" smtClean="0">
                <a:solidFill>
                  <a:srgbClr val="FF0000"/>
                </a:solidFill>
              </a:rPr>
              <a:t>q</a:t>
            </a:r>
            <a:r>
              <a:rPr lang="en-US" sz="2400" i="1" dirty="0" smtClean="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400" i="1" dirty="0" smtClean="0">
                <a:solidFill>
                  <a:srgbClr val="FF0000"/>
                </a:solidFill>
              </a:rPr>
              <a:t> r</a:t>
            </a:r>
            <a:r>
              <a:rPr lang="ru-RU" sz="2400" dirty="0" smtClean="0">
                <a:solidFill>
                  <a:srgbClr val="FF0000"/>
                </a:solidFill>
              </a:rPr>
              <a:t>]</a:t>
            </a:r>
            <a:r>
              <a:rPr lang="ru-RU" sz="2400" dirty="0" smtClean="0"/>
              <a:t> требует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pqr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операций.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algn="l"/>
            <a:r>
              <a:rPr lang="ru-RU" sz="2400" b="1" smtClean="0"/>
              <a:t>Пример</a:t>
            </a:r>
          </a:p>
        </p:txBody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>
          <a:xfrm>
            <a:off x="323850" y="836613"/>
            <a:ext cx="8640763" cy="576073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Рассмотрим произведение  матриц</a:t>
            </a:r>
            <a:r>
              <a:rPr lang="en-US" sz="2400" dirty="0" smtClean="0"/>
              <a:t>:</a:t>
            </a:r>
            <a:endParaRPr lang="ru-RU" sz="2400" i="1" dirty="0" smtClean="0"/>
          </a:p>
          <a:p>
            <a:pPr>
              <a:buFont typeface="Arial" charset="0"/>
              <a:buNone/>
            </a:pPr>
            <a:r>
              <a:rPr lang="en-US" sz="2400" i="1" dirty="0" smtClean="0"/>
              <a:t>    </a:t>
            </a:r>
            <a:r>
              <a:rPr lang="ru-RU" sz="2400" i="1" dirty="0" smtClean="0"/>
              <a:t>М   =   </a:t>
            </a:r>
            <a:r>
              <a:rPr lang="en-US" sz="2400" i="1" dirty="0" smtClean="0"/>
              <a:t>M</a:t>
            </a:r>
            <a:r>
              <a:rPr lang="ru-RU" sz="2400" baseline="-25000" dirty="0" smtClean="0"/>
              <a:t>1</a:t>
            </a:r>
            <a:r>
              <a:rPr lang="ru-RU" sz="2400" i="1" dirty="0" smtClean="0"/>
              <a:t>  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   </a:t>
            </a:r>
            <a:r>
              <a:rPr lang="ru-RU" sz="2400" i="1" dirty="0" smtClean="0"/>
              <a:t>М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   </a:t>
            </a:r>
            <a:r>
              <a:rPr lang="ru-RU" sz="2400" i="1" dirty="0" smtClean="0"/>
              <a:t>М</a:t>
            </a:r>
            <a:r>
              <a:rPr lang="ru-RU" sz="2400" baseline="-25000" dirty="0" smtClean="0"/>
              <a:t>3</a:t>
            </a:r>
            <a:r>
              <a:rPr lang="ru-RU" sz="2400" i="1" dirty="0" smtClean="0"/>
              <a:t> 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i="1" dirty="0" smtClean="0"/>
              <a:t>   М</a:t>
            </a:r>
            <a:r>
              <a:rPr lang="ru-RU" sz="2400" baseline="-25000" dirty="0" smtClean="0"/>
              <a:t>4</a:t>
            </a:r>
            <a:r>
              <a:rPr lang="ru-RU" sz="2400" dirty="0" smtClean="0"/>
              <a:t>     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       </a:t>
            </a:r>
            <a:r>
              <a:rPr lang="en-US" sz="2400" dirty="0" smtClean="0"/>
              <a:t>    </a:t>
            </a:r>
            <a:r>
              <a:rPr lang="ru-RU" sz="2400" dirty="0" smtClean="0"/>
              <a:t>[10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20] </a:t>
            </a:r>
            <a:r>
              <a:rPr lang="en-US" sz="2400" dirty="0" smtClean="0"/>
              <a:t> </a:t>
            </a:r>
            <a:r>
              <a:rPr lang="ru-RU" sz="2400" dirty="0" smtClean="0"/>
              <a:t>[20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50] </a:t>
            </a:r>
            <a:r>
              <a:rPr lang="en-US" sz="2400" dirty="0" smtClean="0"/>
              <a:t> </a:t>
            </a:r>
            <a:r>
              <a:rPr lang="ru-RU" sz="2400" dirty="0" smtClean="0"/>
              <a:t>[50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1]  [1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100]</a:t>
            </a:r>
          </a:p>
          <a:p>
            <a:pPr>
              <a:buFont typeface="Arial" charset="0"/>
              <a:buNone/>
            </a:pPr>
            <a:r>
              <a:rPr lang="ru-RU" sz="2200" dirty="0" smtClean="0"/>
              <a:t>Если вычислять матрицу </a:t>
            </a:r>
            <a:r>
              <a:rPr lang="ru-RU" sz="2200" i="1" dirty="0" smtClean="0"/>
              <a:t>М</a:t>
            </a:r>
            <a:r>
              <a:rPr lang="ru-RU" sz="2200" dirty="0" smtClean="0"/>
              <a:t> в порядке: </a:t>
            </a:r>
            <a:r>
              <a:rPr lang="ru-RU" sz="2200" i="1" dirty="0" smtClean="0"/>
              <a:t> </a:t>
            </a:r>
            <a:r>
              <a:rPr lang="en-US" sz="2200" i="1" dirty="0" smtClean="0"/>
              <a:t>M</a:t>
            </a:r>
            <a:r>
              <a:rPr lang="ru-RU" sz="2200" dirty="0" smtClean="0"/>
              <a:t>1</a:t>
            </a:r>
            <a:r>
              <a:rPr lang="ru-RU" sz="2200" i="1" dirty="0" smtClean="0"/>
              <a:t> 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dirty="0" smtClean="0"/>
              <a:t> ( </a:t>
            </a:r>
            <a:r>
              <a:rPr lang="ru-RU" sz="2200" i="1" dirty="0" smtClean="0"/>
              <a:t>М</a:t>
            </a:r>
            <a:r>
              <a:rPr lang="ru-RU" sz="2200" dirty="0" smtClean="0"/>
              <a:t>2 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dirty="0" smtClean="0"/>
              <a:t> ( </a:t>
            </a:r>
            <a:r>
              <a:rPr lang="ru-RU" sz="2200" i="1" dirty="0" smtClean="0"/>
              <a:t>М</a:t>
            </a:r>
            <a:r>
              <a:rPr lang="ru-RU" sz="2200" dirty="0" smtClean="0"/>
              <a:t>3</a:t>
            </a:r>
            <a:r>
              <a:rPr lang="ru-RU" sz="2200" i="1" dirty="0" smtClean="0"/>
              <a:t> 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i="1" dirty="0" smtClean="0"/>
              <a:t>  М</a:t>
            </a:r>
            <a:r>
              <a:rPr lang="ru-RU" sz="2200" dirty="0" smtClean="0"/>
              <a:t>4</a:t>
            </a:r>
            <a:r>
              <a:rPr lang="ru-RU" sz="2200" i="1" dirty="0" smtClean="0"/>
              <a:t>,</a:t>
            </a:r>
            <a:r>
              <a:rPr lang="ru-RU" sz="2200" dirty="0" smtClean="0"/>
              <a:t>))</a:t>
            </a:r>
            <a:r>
              <a:rPr lang="ru-RU" sz="2200" i="1" dirty="0" smtClean="0"/>
              <a:t>,</a:t>
            </a:r>
            <a:r>
              <a:rPr lang="ru-RU" sz="2200" dirty="0" smtClean="0"/>
              <a:t> то </a:t>
            </a:r>
          </a:p>
          <a:p>
            <a:pPr>
              <a:buFont typeface="Arial" charset="0"/>
              <a:buNone/>
            </a:pPr>
            <a:r>
              <a:rPr lang="ru-RU" sz="2200" dirty="0" smtClean="0"/>
              <a:t>потребуется </a:t>
            </a:r>
            <a:r>
              <a:rPr lang="ru-RU" sz="2200" dirty="0" smtClean="0">
                <a:solidFill>
                  <a:schemeClr val="hlink"/>
                </a:solidFill>
              </a:rPr>
              <a:t>125 000</a:t>
            </a:r>
            <a:r>
              <a:rPr lang="ru-RU" sz="2200" dirty="0" smtClean="0"/>
              <a:t> операций. </a:t>
            </a:r>
          </a:p>
          <a:p>
            <a:pPr>
              <a:buFont typeface="Arial" charset="0"/>
              <a:buNone/>
            </a:pPr>
            <a:r>
              <a:rPr lang="ru-RU" sz="2200" dirty="0" smtClean="0"/>
              <a:t>    (</a:t>
            </a:r>
            <a:r>
              <a:rPr lang="ru-RU" sz="2200" dirty="0" smtClean="0"/>
              <a:t>50*1*100) </a:t>
            </a:r>
            <a:r>
              <a:rPr lang="ru-RU" sz="2200" dirty="0" smtClean="0"/>
              <a:t>	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/>
              <a:t> </a:t>
            </a:r>
            <a:r>
              <a:rPr lang="en-US" sz="2200" dirty="0" smtClean="0"/>
              <a:t>[50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100], </a:t>
            </a:r>
            <a:r>
              <a:rPr lang="ru-RU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5000</a:t>
            </a:r>
            <a:r>
              <a:rPr lang="en-US" sz="2400" dirty="0" smtClean="0">
                <a:sym typeface="Symbol" pitchFamily="18" charset="2"/>
              </a:rPr>
              <a:t>;</a:t>
            </a:r>
            <a:endParaRPr lang="ru-RU" sz="24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ru-RU" sz="2400" dirty="0" smtClean="0">
                <a:sym typeface="Symbol" pitchFamily="18" charset="2"/>
              </a:rPr>
              <a:t>   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dirty="0" smtClean="0">
                <a:sym typeface="Symbol" pitchFamily="18" charset="2"/>
              </a:rPr>
              <a:t>20*50*100) 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>
                <a:sym typeface="Symbol" pitchFamily="18" charset="2"/>
              </a:rPr>
              <a:t> [20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en-US" sz="2200" dirty="0" smtClean="0">
                <a:sym typeface="Symbol" pitchFamily="18" charset="2"/>
              </a:rPr>
              <a:t>100], </a:t>
            </a:r>
            <a:r>
              <a:rPr lang="ru-RU" sz="2200" dirty="0" smtClean="0">
                <a:sym typeface="Symbol" pitchFamily="18" charset="2"/>
              </a:rPr>
              <a:t>	</a:t>
            </a:r>
            <a:r>
              <a:rPr lang="en-US" sz="2200" dirty="0" smtClean="0">
                <a:solidFill>
                  <a:schemeClr val="hlink"/>
                </a:solidFill>
                <a:sym typeface="Symbol" pitchFamily="18" charset="2"/>
              </a:rPr>
              <a:t>100000</a:t>
            </a:r>
            <a:r>
              <a:rPr lang="en-US" sz="2200" dirty="0" smtClean="0">
                <a:sym typeface="Symbol" pitchFamily="18" charset="2"/>
              </a:rPr>
              <a:t>;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ym typeface="Symbol" pitchFamily="18" charset="2"/>
              </a:rPr>
              <a:t>    </a:t>
            </a:r>
            <a:r>
              <a:rPr lang="en-US" sz="2200" dirty="0" smtClean="0">
                <a:sym typeface="Symbol" pitchFamily="18" charset="2"/>
              </a:rPr>
              <a:t>(</a:t>
            </a:r>
            <a:r>
              <a:rPr lang="en-US" sz="2200" dirty="0" smtClean="0">
                <a:sym typeface="Symbol" pitchFamily="18" charset="2"/>
              </a:rPr>
              <a:t>10*20*100) </a:t>
            </a:r>
            <a:r>
              <a:rPr lang="ru-RU" sz="2200" dirty="0" smtClean="0">
                <a:sym typeface="Symbol" pitchFamily="18" charset="2"/>
              </a:rPr>
              <a:t>	</a:t>
            </a:r>
            <a:r>
              <a:rPr lang="en-US" sz="2200" dirty="0" smtClean="0"/>
              <a:t> </a:t>
            </a:r>
            <a:r>
              <a:rPr lang="en-US" sz="2200" dirty="0" smtClean="0"/>
              <a:t>[10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100], </a:t>
            </a:r>
            <a:r>
              <a:rPr lang="ru-RU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20000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. </a:t>
            </a:r>
            <a:endParaRPr lang="ru-RU" sz="2200" dirty="0" smtClean="0">
              <a:solidFill>
                <a:schemeClr val="hlink"/>
              </a:solidFill>
            </a:endParaRPr>
          </a:p>
          <a:p>
            <a:pPr>
              <a:buFont typeface="Arial" charset="0"/>
              <a:buNone/>
            </a:pPr>
            <a:r>
              <a:rPr lang="ru-RU" sz="2200" dirty="0" smtClean="0"/>
              <a:t>Вычисление </a:t>
            </a:r>
            <a:r>
              <a:rPr lang="ru-RU" sz="2200" dirty="0" smtClean="0"/>
              <a:t>же в порядке: </a:t>
            </a:r>
            <a:r>
              <a:rPr lang="ru-RU" sz="2200" i="1" dirty="0" smtClean="0"/>
              <a:t>( </a:t>
            </a:r>
            <a:r>
              <a:rPr lang="en-US" sz="2200" i="1" dirty="0" smtClean="0"/>
              <a:t>M</a:t>
            </a:r>
            <a:r>
              <a:rPr lang="ru-RU" sz="2200" dirty="0" smtClean="0"/>
              <a:t>1</a:t>
            </a:r>
            <a:r>
              <a:rPr lang="ru-RU" sz="2200" i="1" dirty="0" smtClean="0"/>
              <a:t>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dirty="0" smtClean="0"/>
              <a:t> (</a:t>
            </a:r>
            <a:r>
              <a:rPr lang="ru-RU" sz="2200" i="1" dirty="0" smtClean="0"/>
              <a:t>М</a:t>
            </a:r>
            <a:r>
              <a:rPr lang="ru-RU" sz="2200" dirty="0" smtClean="0"/>
              <a:t>2 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dirty="0" smtClean="0"/>
              <a:t> </a:t>
            </a:r>
            <a:r>
              <a:rPr lang="ru-RU" sz="2200" i="1" dirty="0" smtClean="0"/>
              <a:t>М</a:t>
            </a:r>
            <a:r>
              <a:rPr lang="ru-RU" sz="2200" dirty="0" smtClean="0"/>
              <a:t>3</a:t>
            </a:r>
            <a:r>
              <a:rPr lang="ru-RU" sz="2200" i="1" dirty="0" smtClean="0"/>
              <a:t> </a:t>
            </a:r>
            <a:r>
              <a:rPr lang="ru-RU" sz="2200" dirty="0" smtClean="0"/>
              <a:t>))</a:t>
            </a:r>
            <a:r>
              <a:rPr lang="ru-RU" sz="2200" dirty="0" smtClean="0">
                <a:sym typeface="Symbol" pitchFamily="18" charset="2"/>
              </a:rPr>
              <a:t></a:t>
            </a:r>
            <a:r>
              <a:rPr lang="ru-RU" sz="2200" i="1" dirty="0" smtClean="0"/>
              <a:t> М</a:t>
            </a:r>
            <a:r>
              <a:rPr lang="ru-RU" sz="2200" dirty="0" smtClean="0"/>
              <a:t>4</a:t>
            </a:r>
            <a:r>
              <a:rPr lang="ru-RU" sz="2200" i="1" dirty="0" smtClean="0"/>
              <a:t>  </a:t>
            </a:r>
            <a:r>
              <a:rPr lang="ru-RU" sz="2200" dirty="0" smtClean="0"/>
              <a:t>требует  лишь 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chemeClr val="hlink"/>
                </a:solidFill>
              </a:rPr>
              <a:t>2 200</a:t>
            </a:r>
            <a:r>
              <a:rPr lang="ru-RU" sz="2200" dirty="0" smtClean="0"/>
              <a:t> операций.   </a:t>
            </a:r>
          </a:p>
          <a:p>
            <a:pPr>
              <a:buFont typeface="Arial" charset="0"/>
              <a:buNone/>
            </a:pPr>
            <a:r>
              <a:rPr lang="ru-RU" sz="2200" dirty="0" smtClean="0"/>
              <a:t>	</a:t>
            </a:r>
            <a:r>
              <a:rPr lang="en-US" sz="2200" dirty="0" smtClean="0"/>
              <a:t>(</a:t>
            </a:r>
            <a:r>
              <a:rPr lang="en-US" sz="2200" dirty="0" smtClean="0"/>
              <a:t>20*50*1) </a:t>
            </a:r>
            <a:r>
              <a:rPr lang="ru-RU" sz="2200" dirty="0" smtClean="0"/>
              <a:t>	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smtClean="0">
                <a:sym typeface="Symbol" pitchFamily="18" charset="2"/>
              </a:rPr>
              <a:t>[20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1], </a:t>
            </a:r>
            <a:r>
              <a:rPr lang="ru-RU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1000</a:t>
            </a:r>
            <a:r>
              <a:rPr lang="en-US" sz="2400" dirty="0" smtClean="0">
                <a:sym typeface="Symbol" pitchFamily="18" charset="2"/>
              </a:rPr>
              <a:t>;</a:t>
            </a:r>
            <a:endParaRPr lang="ru-RU" sz="24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ru-RU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dirty="0" smtClean="0">
                <a:sym typeface="Symbol" pitchFamily="18" charset="2"/>
              </a:rPr>
              <a:t>10*20*1) </a:t>
            </a:r>
            <a:r>
              <a:rPr lang="ru-RU" sz="2400" dirty="0" smtClean="0">
                <a:sym typeface="Symbol" pitchFamily="18" charset="2"/>
              </a:rPr>
              <a:t>	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smtClean="0">
                <a:sym typeface="Symbol" pitchFamily="18" charset="2"/>
              </a:rPr>
              <a:t>[10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1], </a:t>
            </a:r>
            <a:r>
              <a:rPr lang="ru-RU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200</a:t>
            </a:r>
            <a:r>
              <a:rPr lang="en-US" sz="2400" dirty="0" smtClean="0">
                <a:sym typeface="Symbol" pitchFamily="18" charset="2"/>
              </a:rPr>
              <a:t>;</a:t>
            </a:r>
          </a:p>
          <a:p>
            <a:pPr>
              <a:buFont typeface="Arial" charset="0"/>
              <a:buNone/>
            </a:pPr>
            <a:r>
              <a:rPr lang="ru-RU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dirty="0" smtClean="0">
                <a:sym typeface="Symbol" pitchFamily="18" charset="2"/>
              </a:rPr>
              <a:t>10*1*100) </a:t>
            </a:r>
            <a:r>
              <a:rPr lang="ru-RU" sz="2400" dirty="0" smtClean="0">
                <a:sym typeface="Symbol" pitchFamily="18" charset="2"/>
              </a:rPr>
              <a:t>	</a:t>
            </a:r>
            <a:r>
              <a:rPr lang="ru-RU" sz="2200" dirty="0" smtClean="0">
                <a:sym typeface="Symbol" pitchFamily="18" charset="2"/>
              </a:rPr>
              <a:t>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smtClean="0">
                <a:sym typeface="Symbol" pitchFamily="18" charset="2"/>
              </a:rPr>
              <a:t>[10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en-US" sz="2400" dirty="0" smtClean="0">
                <a:sym typeface="Symbol" pitchFamily="18" charset="2"/>
              </a:rPr>
              <a:t>100</a:t>
            </a:r>
            <a:r>
              <a:rPr lang="en-US" sz="2400" dirty="0" smtClean="0">
                <a:sym typeface="Symbol" pitchFamily="18" charset="2"/>
              </a:rPr>
              <a:t>],</a:t>
            </a:r>
            <a:r>
              <a:rPr lang="ru-RU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1000</a:t>
            </a:r>
            <a:r>
              <a:rPr lang="en-US" sz="2400" dirty="0" smtClean="0">
                <a:sym typeface="Symbol" pitchFamily="18" charset="2"/>
              </a:rPr>
              <a:t>.</a:t>
            </a:r>
            <a:endParaRPr lang="ru-RU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6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6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29600" cy="561717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Недостаток рекурсии</a:t>
            </a:r>
            <a:r>
              <a:rPr lang="ru-RU" sz="2800" dirty="0" smtClean="0"/>
              <a:t>:</a:t>
            </a:r>
          </a:p>
          <a:p>
            <a:pPr marL="0" indent="531813">
              <a:buFont typeface="Arial" charset="0"/>
              <a:buNone/>
            </a:pPr>
            <a:r>
              <a:rPr lang="ru-RU" sz="2800" dirty="0" smtClean="0"/>
              <a:t>Простой рекурсивный подход будет расходовать время на вычисление решение для задач, которые он уже решал.</a:t>
            </a:r>
          </a:p>
          <a:p>
            <a:pPr>
              <a:buFont typeface="Arial" charset="0"/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Что делать?</a:t>
            </a:r>
          </a:p>
          <a:p>
            <a:pPr marL="0" indent="358775">
              <a:buFont typeface="Arial" charset="0"/>
              <a:buNone/>
            </a:pPr>
            <a:r>
              <a:rPr lang="ru-RU" sz="2800" dirty="0" smtClean="0"/>
              <a:t>Чтобы избежать такого хода событий мы будем сохранять решения подзадач, которые мы уже решали, и когда нам снова потребуется решение подзадачи, мы вместо того, чтобы вычислять его заново, просто достанем его из памяти. Этот подход называется кэшированием.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Grp="1"/>
          </p:cNvSpPr>
          <p:nvPr>
            <p:ph type="body" idx="1"/>
          </p:nvPr>
        </p:nvSpPr>
        <p:spPr>
          <a:xfrm>
            <a:off x="0" y="333375"/>
            <a:ext cx="9144000" cy="60483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Перебор с целью минимизировать число операций имеет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экспоненциальную сложность.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На первом этапе определим за какое минимальное количество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операций можно получить матрицу </a:t>
            </a:r>
            <a:r>
              <a:rPr lang="ru-RU" sz="2400" i="1" dirty="0" smtClean="0"/>
              <a:t>М</a:t>
            </a:r>
            <a:r>
              <a:rPr lang="ru-RU" sz="2400" dirty="0" smtClean="0"/>
              <a:t> из равенства (1).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Будем считать подзадачами вычисление минимального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количества операций при перемножении меньшего, чем </a:t>
            </a:r>
            <a:r>
              <a:rPr lang="en-US" sz="2400" i="1" dirty="0" smtClean="0"/>
              <a:t>n</a:t>
            </a:r>
            <a:r>
              <a:rPr lang="ru-RU" sz="2400" i="1" dirty="0" smtClean="0"/>
              <a:t>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количества матриц. В качестве параметров рассматриваемой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задачи возьмем индексы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ru-RU" sz="2400" dirty="0" smtClean="0"/>
              <a:t>и  </a:t>
            </a:r>
            <a:r>
              <a:rPr lang="en-US" sz="2400" i="1" dirty="0" smtClean="0"/>
              <a:t>j</a:t>
            </a:r>
            <a:r>
              <a:rPr lang="ru-RU" sz="2400" dirty="0" smtClean="0"/>
              <a:t> (1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i="1" dirty="0" smtClean="0"/>
              <a:t>j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ru-RU" sz="2400" i="1" dirty="0" smtClean="0"/>
              <a:t>)</a:t>
            </a:r>
            <a:r>
              <a:rPr lang="ru-RU" sz="2400" dirty="0" smtClean="0"/>
              <a:t>,</a:t>
            </a:r>
            <a:r>
              <a:rPr lang="ru-RU" sz="2400" i="1" dirty="0" smtClean="0"/>
              <a:t> </a:t>
            </a:r>
            <a:r>
              <a:rPr lang="ru-RU" sz="2400" dirty="0" smtClean="0"/>
              <a:t> обозначающие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номера первой и последней матриц в цепочке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i="1" dirty="0" smtClean="0"/>
              <a:t>		</a:t>
            </a:r>
            <a:r>
              <a:rPr lang="en-US" sz="2400" i="1" dirty="0" smtClean="0"/>
              <a:t>M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 </a:t>
            </a:r>
            <a:r>
              <a:rPr lang="ru-RU" sz="2400" i="1" dirty="0" smtClean="0"/>
              <a:t>М</a:t>
            </a:r>
            <a:r>
              <a:rPr lang="en-US" sz="2400" i="1" baseline="-25000" dirty="0" err="1" smtClean="0"/>
              <a:t>i</a:t>
            </a:r>
            <a:r>
              <a:rPr lang="ru-RU" sz="2400" baseline="-25000" dirty="0" smtClean="0"/>
              <a:t>+1</a:t>
            </a:r>
            <a:r>
              <a:rPr lang="ru-RU" sz="2400" dirty="0" smtClean="0"/>
              <a:t>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...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</a:t>
            </a:r>
            <a:r>
              <a:rPr lang="ru-RU" sz="2400" i="1" dirty="0" smtClean="0"/>
              <a:t>М</a:t>
            </a:r>
            <a:r>
              <a:rPr lang="en-US" sz="2400" i="1" baseline="-25000" dirty="0" smtClean="0"/>
              <a:t>j</a:t>
            </a:r>
            <a:r>
              <a:rPr lang="en-US" sz="2400" i="1" dirty="0" smtClean="0"/>
              <a:t> 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Сначала решим подзадачи, когда </a:t>
            </a:r>
            <a:r>
              <a:rPr lang="en-US" sz="2400" i="1" dirty="0" smtClean="0"/>
              <a:t>j</a:t>
            </a:r>
            <a:r>
              <a:rPr lang="ru-RU" sz="2400" i="1" dirty="0" smtClean="0"/>
              <a:t> =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+</a:t>
            </a:r>
            <a:r>
              <a:rPr lang="ru-RU" sz="2400" dirty="0" smtClean="0"/>
              <a:t>1, т.е. когда перемножаются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две рядом стоящие матрицы. </a:t>
            </a: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Решения </a:t>
            </a:r>
            <a:r>
              <a:rPr lang="ru-RU" sz="2400" dirty="0" smtClean="0"/>
              <a:t>– количество </a:t>
            </a:r>
            <a:r>
              <a:rPr lang="ru-RU" sz="2400" dirty="0" smtClean="0"/>
              <a:t>затраченных операций</a:t>
            </a:r>
            <a:r>
              <a:rPr lang="ru-RU" sz="2400" dirty="0" smtClean="0"/>
              <a:t>, запишем в ячейке таблицы </a:t>
            </a:r>
            <a:r>
              <a:rPr lang="en-US" sz="2400" i="1" dirty="0" smtClean="0"/>
              <a:t>T</a:t>
            </a:r>
            <a:r>
              <a:rPr lang="ru-RU" sz="2400" dirty="0" smtClean="0"/>
              <a:t> с номерами (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. </a:t>
            </a:r>
            <a:r>
              <a:rPr lang="en-US" sz="2400" i="1" dirty="0" smtClean="0"/>
              <a:t>j</a:t>
            </a:r>
            <a:r>
              <a:rPr lang="ru-RU" sz="2400" dirty="0" smtClean="0"/>
              <a:t>). 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 </a:t>
            </a:r>
            <a:r>
              <a:rPr lang="ru-RU" sz="2400" dirty="0" smtClean="0">
                <a:sym typeface="Symbol" panose="05050102010706020507" pitchFamily="18" charset="2"/>
              </a:rPr>
              <a:t> </a:t>
            </a:r>
            <a:r>
              <a:rPr lang="ru-RU" sz="2400" dirty="0" smtClean="0"/>
              <a:t>число</a:t>
            </a:r>
            <a:r>
              <a:rPr lang="ru-RU" sz="2400" dirty="0" smtClean="0"/>
              <a:t>, равное количеству операций </a:t>
            </a:r>
            <a:r>
              <a:rPr lang="ru-RU" sz="2400" dirty="0" smtClean="0"/>
              <a:t>при умножении </a:t>
            </a:r>
            <a:r>
              <a:rPr lang="ru-RU" sz="2400" dirty="0" smtClean="0"/>
              <a:t>цепочки матриц </a:t>
            </a:r>
            <a:r>
              <a:rPr lang="ru-RU" sz="2400" dirty="0" smtClean="0"/>
              <a:t>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ru-RU" sz="2400" dirty="0" smtClean="0">
                <a:sym typeface="Symbol" pitchFamily="18" charset="2"/>
              </a:rPr>
              <a:t>…</a:t>
            </a:r>
            <a:r>
              <a:rPr lang="ru-RU" sz="2400" dirty="0" smtClean="0"/>
              <a:t> </a:t>
            </a:r>
            <a:r>
              <a:rPr lang="ru-RU" sz="2400" dirty="0">
                <a:sym typeface="Symbol" pitchFamily="18" charset="2"/>
              </a:rPr>
              <a:t> </a:t>
            </a:r>
            <a:r>
              <a:rPr lang="ru-RU" sz="2400" i="1" dirty="0" smtClean="0"/>
              <a:t>М</a:t>
            </a:r>
            <a:r>
              <a:rPr lang="en-US" sz="2400" i="1" baseline="-25000" dirty="0"/>
              <a:t>j</a:t>
            </a:r>
            <a:r>
              <a:rPr lang="ru-RU" sz="2400" dirty="0" smtClean="0"/>
              <a:t>,  </a:t>
            </a:r>
            <a:r>
              <a:rPr lang="ru-RU" sz="2400" dirty="0" smtClean="0"/>
              <a:t>где 1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i="1" dirty="0"/>
              <a:t> </a:t>
            </a:r>
            <a:r>
              <a:rPr lang="en-US" sz="2400" i="1" dirty="0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. 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7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7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7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7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7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7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7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7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7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27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3"/>
          <p:cNvSpPr>
            <a:spLocks noGrp="1"/>
          </p:cNvSpPr>
          <p:nvPr>
            <p:ph type="body" idx="1"/>
          </p:nvPr>
        </p:nvSpPr>
        <p:spPr>
          <a:xfrm>
            <a:off x="179388" y="549276"/>
            <a:ext cx="8785225" cy="136525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Обозначим через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ij</a:t>
            </a:r>
            <a:r>
              <a:rPr lang="ru-RU" sz="2400" dirty="0" smtClean="0"/>
              <a:t>  минимальную сложность вычисления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цепочки матриц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 </a:t>
            </a:r>
            <a:r>
              <a:rPr lang="ru-RU" sz="2400" i="1" dirty="0" smtClean="0"/>
              <a:t>М</a:t>
            </a:r>
            <a:r>
              <a:rPr lang="en-US" sz="2400" i="1" baseline="-25000" dirty="0" err="1" smtClean="0"/>
              <a:t>i</a:t>
            </a:r>
            <a:r>
              <a:rPr lang="ru-RU" sz="2400" i="1" baseline="-25000" dirty="0" smtClean="0"/>
              <a:t>+1</a:t>
            </a:r>
            <a:r>
              <a:rPr lang="ru-RU" sz="2400" dirty="0" smtClean="0"/>
              <a:t> 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... </a:t>
            </a:r>
            <a:r>
              <a:rPr lang="ru-RU" sz="2400" dirty="0" smtClean="0">
                <a:sym typeface="Symbol" pitchFamily="18" charset="2"/>
              </a:rPr>
              <a:t></a:t>
            </a:r>
            <a:r>
              <a:rPr lang="ru-RU" sz="2400" dirty="0" smtClean="0"/>
              <a:t> </a:t>
            </a:r>
            <a:r>
              <a:rPr lang="ru-RU" sz="2400" i="1" dirty="0" smtClean="0"/>
              <a:t>М</a:t>
            </a:r>
            <a:r>
              <a:rPr lang="en-US" sz="2400" i="1" baseline="-25000" dirty="0" smtClean="0"/>
              <a:t>j</a:t>
            </a:r>
            <a:r>
              <a:rPr lang="ru-RU" sz="2400" i="1" dirty="0" smtClean="0"/>
              <a:t> ,</a:t>
            </a:r>
            <a:r>
              <a:rPr lang="ru-RU" sz="2400" dirty="0" smtClean="0"/>
              <a:t>  где  1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i="1" dirty="0" smtClean="0"/>
              <a:t>j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ru-RU" sz="2400" dirty="0" smtClean="0"/>
              <a:t>.  </a:t>
            </a: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Ее можно получить </a:t>
            </a:r>
            <a:r>
              <a:rPr lang="ru-RU" sz="2400" dirty="0" smtClean="0"/>
              <a:t>следующим образом: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476375" y="1989138"/>
          <a:ext cx="56880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Equation" r:id="rId4" imgW="2450880" imgH="583920" progId="Equation.3">
                  <p:embed/>
                </p:oleObj>
              </mc:Choice>
              <mc:Fallback>
                <p:oleObj name="Equation" r:id="rId4" imgW="2450880" imgH="583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568801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201092" y="3486155"/>
            <a:ext cx="88931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400" dirty="0">
                <a:latin typeface="Calibri" pitchFamily="34" charset="0"/>
              </a:rPr>
              <a:t>Здесь </a:t>
            </a:r>
            <a:r>
              <a:rPr lang="en-US" sz="2400" i="1" dirty="0" err="1">
                <a:latin typeface="Calibri" pitchFamily="34" charset="0"/>
              </a:rPr>
              <a:t>t</a:t>
            </a:r>
            <a:r>
              <a:rPr lang="en-US" sz="2400" i="1" baseline="-25000" dirty="0" err="1">
                <a:latin typeface="Calibri" pitchFamily="34" charset="0"/>
              </a:rPr>
              <a:t>ik</a:t>
            </a:r>
            <a:r>
              <a:rPr lang="ru-RU" sz="2400" dirty="0">
                <a:latin typeface="Calibri" pitchFamily="34" charset="0"/>
              </a:rPr>
              <a:t> — минимальная сложность вычисления цепочки </a:t>
            </a:r>
          </a:p>
          <a:p>
            <a:pPr algn="ctr"/>
            <a:r>
              <a:rPr lang="ru-RU" sz="2400" i="1" dirty="0">
                <a:latin typeface="Calibri" pitchFamily="34" charset="0"/>
              </a:rPr>
              <a:t>М' =  </a:t>
            </a:r>
            <a:r>
              <a:rPr lang="en-US" sz="2400" i="1" dirty="0" err="1">
                <a:latin typeface="Calibri" pitchFamily="34" charset="0"/>
              </a:rPr>
              <a:t>M</a:t>
            </a:r>
            <a:r>
              <a:rPr lang="en-US" sz="2400" i="1" baseline="-25000" dirty="0" err="1">
                <a:latin typeface="Calibri" pitchFamily="34" charset="0"/>
              </a:rPr>
              <a:t>i</a:t>
            </a:r>
            <a:r>
              <a:rPr lang="en-US" sz="2400" i="1" baseline="-250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i="1" baseline="-25000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+1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</a:t>
            </a:r>
            <a:r>
              <a:rPr lang="ru-RU" sz="2400" dirty="0">
                <a:latin typeface="Calibri" pitchFamily="34" charset="0"/>
              </a:rPr>
              <a:t> ...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i="1" baseline="-25000" dirty="0">
                <a:latin typeface="Calibri" pitchFamily="34" charset="0"/>
                <a:sym typeface="Symbol" pitchFamily="18" charset="2"/>
              </a:rPr>
              <a:t>k</a:t>
            </a:r>
            <a:r>
              <a:rPr lang="en-US" sz="2400" i="1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, </a:t>
            </a:r>
          </a:p>
          <a:p>
            <a:pPr algn="just"/>
            <a:r>
              <a:rPr lang="en-US" sz="2400" dirty="0">
                <a:latin typeface="Calibri" pitchFamily="34" charset="0"/>
                <a:sym typeface="Symbol" pitchFamily="18" charset="2"/>
              </a:rPr>
              <a:t>a </a:t>
            </a:r>
            <a:r>
              <a:rPr lang="en-US" sz="2400" i="1" dirty="0" err="1">
                <a:latin typeface="Calibri" pitchFamily="34" charset="0"/>
                <a:sym typeface="Symbol" pitchFamily="18" charset="2"/>
              </a:rPr>
              <a:t>t</a:t>
            </a:r>
            <a:r>
              <a:rPr lang="en-US" sz="2400" i="1" baseline="-25000" dirty="0" err="1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i="1" baseline="-25000" dirty="0">
                <a:latin typeface="Calibri" pitchFamily="34" charset="0"/>
                <a:sym typeface="Symbol" pitchFamily="18" charset="2"/>
              </a:rPr>
              <a:t>+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400" i="1" baseline="-25000" dirty="0">
                <a:latin typeface="Calibri" pitchFamily="34" charset="0"/>
                <a:sym typeface="Symbol" pitchFamily="18" charset="2"/>
              </a:rPr>
              <a:t>,</a:t>
            </a:r>
            <a:r>
              <a:rPr lang="en-US" sz="2400" i="1" baseline="-25000" dirty="0">
                <a:latin typeface="Calibri" pitchFamily="34" charset="0"/>
                <a:sym typeface="Symbol" pitchFamily="18" charset="2"/>
              </a:rPr>
              <a:t>j</a:t>
            </a:r>
            <a:r>
              <a:rPr lang="en-US" sz="2400" i="1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—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минимальная сложность вычисления цепочки </a:t>
            </a:r>
          </a:p>
          <a:p>
            <a:pPr algn="ctr"/>
            <a:r>
              <a:rPr lang="ru-RU" sz="2400" i="1" dirty="0">
                <a:latin typeface="Calibri" pitchFamily="34" charset="0"/>
                <a:sym typeface="Symbol" pitchFamily="18" charset="2"/>
              </a:rPr>
              <a:t>М˝= </a:t>
            </a:r>
            <a:r>
              <a:rPr lang="en-US" sz="2400" i="1" dirty="0">
                <a:latin typeface="Calibri" pitchFamily="34" charset="0"/>
                <a:sym typeface="Symbol" pitchFamily="18" charset="2"/>
              </a:rPr>
              <a:t>M</a:t>
            </a:r>
            <a:r>
              <a:rPr lang="en-US" sz="2400" i="1" baseline="-25000" dirty="0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i="1" baseline="-25000" dirty="0">
                <a:latin typeface="Calibri" pitchFamily="34" charset="0"/>
                <a:sym typeface="Symbol" pitchFamily="18" charset="2"/>
              </a:rPr>
              <a:t>+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 </a:t>
            </a:r>
            <a:r>
              <a:rPr lang="ru-RU" sz="2400" dirty="0">
                <a:latin typeface="Calibri" pitchFamily="34" charset="0"/>
              </a:rPr>
              <a:t> 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i="1" baseline="-25000" dirty="0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baseline="-25000" dirty="0">
                <a:latin typeface="Calibri" pitchFamily="34" charset="0"/>
                <a:sym typeface="Symbol" pitchFamily="18" charset="2"/>
              </a:rPr>
              <a:t>+2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...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М</a:t>
            </a:r>
            <a:r>
              <a:rPr lang="en-US" sz="2400" i="1" baseline="-25000" dirty="0">
                <a:latin typeface="Calibri" pitchFamily="34" charset="0"/>
                <a:sym typeface="Symbol" pitchFamily="18" charset="2"/>
              </a:rPr>
              <a:t>j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. </a:t>
            </a:r>
          </a:p>
          <a:p>
            <a:pPr algn="just"/>
            <a:r>
              <a:rPr lang="ru-RU" sz="2400" dirty="0">
                <a:latin typeface="Calibri" pitchFamily="34" charset="0"/>
                <a:sym typeface="Symbol" pitchFamily="18" charset="2"/>
              </a:rPr>
              <a:t>Третье слагаемое </a:t>
            </a:r>
            <a:r>
              <a:rPr lang="en-US" sz="2400" i="1" dirty="0" err="1">
                <a:latin typeface="Calibri" pitchFamily="34" charset="0"/>
                <a:sym typeface="Symbol" pitchFamily="18" charset="2"/>
              </a:rPr>
              <a:t>r</a:t>
            </a:r>
            <a:r>
              <a:rPr lang="en-US" sz="2400" i="1" baseline="-25000" dirty="0" err="1">
                <a:latin typeface="Calibri" pitchFamily="34" charset="0"/>
                <a:sym typeface="Symbol" pitchFamily="18" charset="2"/>
              </a:rPr>
              <a:t>ikj</a:t>
            </a:r>
            <a:r>
              <a:rPr lang="en-US" sz="2400" i="1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равно сложности умножения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М'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на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М˝.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Утверждается, что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i="1" dirty="0" err="1">
                <a:latin typeface="Calibri" pitchFamily="34" charset="0"/>
                <a:sym typeface="Symbol" pitchFamily="18" charset="2"/>
              </a:rPr>
              <a:t>t</a:t>
            </a:r>
            <a:r>
              <a:rPr lang="en-US" sz="2400" i="1" baseline="-25000" dirty="0" err="1">
                <a:latin typeface="Calibri" pitchFamily="34" charset="0"/>
                <a:sym typeface="Symbol" pitchFamily="18" charset="2"/>
              </a:rPr>
              <a:t>ij</a:t>
            </a:r>
            <a:r>
              <a:rPr lang="en-US" sz="2400" i="1" baseline="-250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( </a:t>
            </a:r>
            <a:r>
              <a:rPr lang="en-US" sz="2400" i="1" dirty="0">
                <a:latin typeface="Calibri" pitchFamily="34" charset="0"/>
                <a:sym typeface="Symbol" pitchFamily="18" charset="2"/>
              </a:rPr>
              <a:t>j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&gt; </a:t>
            </a:r>
            <a:r>
              <a:rPr lang="en-US" sz="2400" i="1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) — наименьшая из сумм этих трех членов по всем возможным значениям </a:t>
            </a:r>
            <a:r>
              <a:rPr lang="en-US" sz="2400" i="1" dirty="0">
                <a:latin typeface="Calibri" pitchFamily="34" charset="0"/>
                <a:sym typeface="Symbol" pitchFamily="18" charset="2"/>
              </a:rPr>
              <a:t>k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,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лежащим между </a:t>
            </a:r>
            <a:r>
              <a:rPr lang="en-US" sz="2400" i="1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 и </a:t>
            </a:r>
            <a:r>
              <a:rPr lang="en-US" sz="2400" i="1" dirty="0">
                <a:latin typeface="Calibri" pitchFamily="34" charset="0"/>
                <a:sym typeface="Symbol" pitchFamily="18" charset="2"/>
              </a:rPr>
              <a:t>j</a:t>
            </a:r>
            <a:r>
              <a:rPr lang="ru-RU" sz="2400" i="1" dirty="0">
                <a:latin typeface="Calibri" pitchFamily="34" charset="0"/>
                <a:sym typeface="Symbol" pitchFamily="18" charset="2"/>
              </a:rPr>
              <a:t> - 1.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188913"/>
            <a:ext cx="8496300" cy="9366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Для примера из четырех матриц в таблице будут определены</a:t>
            </a:r>
          </a:p>
          <a:p>
            <a:pPr>
              <a:buFont typeface="Arial" charset="0"/>
              <a:buNone/>
            </a:pPr>
            <a:r>
              <a:rPr lang="ru-RU" sz="2400" smtClean="0"/>
              <a:t>следующие элементы </a:t>
            </a:r>
            <a:r>
              <a:rPr lang="en-US" sz="2400" i="1" smtClean="0"/>
              <a:t>T</a:t>
            </a:r>
            <a:r>
              <a:rPr lang="ru-RU" sz="2400" smtClean="0"/>
              <a:t>: </a:t>
            </a:r>
            <a:r>
              <a:rPr lang="en-US" sz="2400" i="1" smtClean="0"/>
              <a:t>t</a:t>
            </a:r>
            <a:r>
              <a:rPr lang="ru-RU" sz="2400" baseline="-25000" smtClean="0"/>
              <a:t>1,2</a:t>
            </a:r>
            <a:r>
              <a:rPr lang="ru-RU" sz="2400" smtClean="0"/>
              <a:t>,  </a:t>
            </a:r>
            <a:r>
              <a:rPr lang="en-US" sz="2400" i="1" smtClean="0"/>
              <a:t>t</a:t>
            </a:r>
            <a:r>
              <a:rPr lang="ru-RU" sz="2400" baseline="-25000" smtClean="0"/>
              <a:t>2,3</a:t>
            </a:r>
            <a:r>
              <a:rPr lang="ru-RU" sz="2400" smtClean="0"/>
              <a:t> и</a:t>
            </a:r>
            <a:r>
              <a:rPr lang="ru-RU" sz="2400" i="1" smtClean="0"/>
              <a:t> </a:t>
            </a:r>
            <a:r>
              <a:rPr lang="en-US" sz="2400" i="1" smtClean="0"/>
              <a:t>t</a:t>
            </a:r>
            <a:r>
              <a:rPr lang="ru-RU" sz="2400" baseline="-25000" smtClean="0"/>
              <a:t>3,4</a:t>
            </a:r>
            <a:r>
              <a:rPr lang="ru-RU" sz="2400" smtClean="0"/>
              <a:t>. </a:t>
            </a:r>
          </a:p>
        </p:txBody>
      </p:sp>
      <p:graphicFrame>
        <p:nvGraphicFramePr>
          <p:cNvPr id="76840" name="Group 4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6297067"/>
              </p:ext>
            </p:extLst>
          </p:nvPr>
        </p:nvGraphicFramePr>
        <p:xfrm>
          <a:off x="332416" y="1302766"/>
          <a:ext cx="4105275" cy="1828800"/>
        </p:xfrm>
        <a:graphic>
          <a:graphicData uri="http://schemas.openxmlformats.org/drawingml/2006/table">
            <a:tbl>
              <a:tblPr/>
              <a:tblGrid>
                <a:gridCol w="102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781" name="Rectangle 41"/>
          <p:cNvSpPr>
            <a:spLocks noChangeArrowheads="1"/>
          </p:cNvSpPr>
          <p:nvPr/>
        </p:nvSpPr>
        <p:spPr bwMode="auto">
          <a:xfrm>
            <a:off x="5254625" y="1268413"/>
            <a:ext cx="388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i="1"/>
              <a:t> </a:t>
            </a:r>
            <a:r>
              <a:rPr lang="en-US" i="1"/>
              <a:t>   M</a:t>
            </a:r>
            <a:r>
              <a:rPr lang="ru-RU" baseline="-25000"/>
              <a:t>1</a:t>
            </a:r>
            <a:r>
              <a:rPr lang="ru-RU" i="1"/>
              <a:t> </a:t>
            </a:r>
            <a:r>
              <a:rPr lang="en-US" i="1"/>
              <a:t> </a:t>
            </a:r>
            <a:r>
              <a:rPr lang="ru-RU" i="1"/>
              <a:t> </a:t>
            </a:r>
            <a:r>
              <a:rPr lang="ru-RU">
                <a:sym typeface="Symbol" pitchFamily="18" charset="2"/>
              </a:rPr>
              <a:t></a:t>
            </a:r>
            <a:r>
              <a:rPr lang="ru-RU"/>
              <a:t>  </a:t>
            </a:r>
            <a:r>
              <a:rPr lang="en-US"/>
              <a:t> </a:t>
            </a:r>
            <a:r>
              <a:rPr lang="ru-RU"/>
              <a:t> </a:t>
            </a:r>
            <a:r>
              <a:rPr lang="ru-RU" i="1"/>
              <a:t>М</a:t>
            </a:r>
            <a:r>
              <a:rPr lang="ru-RU" baseline="-25000"/>
              <a:t>2 </a:t>
            </a:r>
            <a:r>
              <a:rPr lang="ru-RU"/>
              <a:t> </a:t>
            </a:r>
            <a:r>
              <a:rPr lang="en-US"/>
              <a:t> </a:t>
            </a:r>
            <a:r>
              <a:rPr lang="ru-RU">
                <a:sym typeface="Symbol" pitchFamily="18" charset="2"/>
              </a:rPr>
              <a:t></a:t>
            </a:r>
            <a:r>
              <a:rPr lang="ru-RU"/>
              <a:t>  </a:t>
            </a:r>
            <a:r>
              <a:rPr lang="en-US"/>
              <a:t> </a:t>
            </a:r>
            <a:r>
              <a:rPr lang="ru-RU"/>
              <a:t> </a:t>
            </a:r>
            <a:r>
              <a:rPr lang="ru-RU" i="1"/>
              <a:t>М</a:t>
            </a:r>
            <a:r>
              <a:rPr lang="ru-RU" baseline="-25000"/>
              <a:t>3</a:t>
            </a:r>
            <a:r>
              <a:rPr lang="ru-RU" i="1" baseline="-25000"/>
              <a:t> </a:t>
            </a:r>
            <a:r>
              <a:rPr lang="ru-RU" i="1"/>
              <a:t> </a:t>
            </a:r>
            <a:r>
              <a:rPr lang="en-US" i="1"/>
              <a:t> </a:t>
            </a:r>
            <a:r>
              <a:rPr lang="ru-RU">
                <a:sym typeface="Symbol" pitchFamily="18" charset="2"/>
              </a:rPr>
              <a:t></a:t>
            </a:r>
            <a:r>
              <a:rPr lang="ru-RU" i="1"/>
              <a:t> </a:t>
            </a:r>
            <a:r>
              <a:rPr lang="en-US" i="1"/>
              <a:t> </a:t>
            </a:r>
            <a:r>
              <a:rPr lang="ru-RU" i="1"/>
              <a:t> М</a:t>
            </a:r>
            <a:r>
              <a:rPr lang="ru-RU" baseline="-25000"/>
              <a:t>4 </a:t>
            </a:r>
            <a:r>
              <a:rPr lang="ru-RU"/>
              <a:t>     </a:t>
            </a:r>
          </a:p>
          <a:p>
            <a:r>
              <a:rPr lang="en-US"/>
              <a:t>[1</a:t>
            </a:r>
            <a:r>
              <a:rPr lang="ru-RU"/>
              <a:t>0</a:t>
            </a:r>
            <a:r>
              <a:rPr lang="ru-RU">
                <a:sym typeface="Symbol" pitchFamily="18" charset="2"/>
              </a:rPr>
              <a:t></a:t>
            </a:r>
            <a:r>
              <a:rPr lang="ru-RU"/>
              <a:t>20] </a:t>
            </a:r>
            <a:r>
              <a:rPr lang="en-US"/>
              <a:t> </a:t>
            </a:r>
            <a:r>
              <a:rPr lang="ru-RU"/>
              <a:t>[20</a:t>
            </a:r>
            <a:r>
              <a:rPr lang="ru-RU">
                <a:sym typeface="Symbol" pitchFamily="18" charset="2"/>
              </a:rPr>
              <a:t></a:t>
            </a:r>
            <a:r>
              <a:rPr lang="ru-RU"/>
              <a:t>50] </a:t>
            </a:r>
            <a:r>
              <a:rPr lang="en-US"/>
              <a:t> </a:t>
            </a:r>
            <a:r>
              <a:rPr lang="ru-RU"/>
              <a:t>[50</a:t>
            </a:r>
            <a:r>
              <a:rPr lang="ru-RU">
                <a:sym typeface="Symbol" pitchFamily="18" charset="2"/>
              </a:rPr>
              <a:t></a:t>
            </a:r>
            <a:r>
              <a:rPr lang="ru-RU"/>
              <a:t>1]  [1</a:t>
            </a:r>
            <a:r>
              <a:rPr lang="ru-RU">
                <a:sym typeface="Symbol" pitchFamily="18" charset="2"/>
              </a:rPr>
              <a:t></a:t>
            </a:r>
            <a:r>
              <a:rPr lang="ru-RU"/>
              <a:t> 100]</a:t>
            </a:r>
          </a:p>
        </p:txBody>
      </p:sp>
      <p:sp>
        <p:nvSpPr>
          <p:cNvPr id="74782" name="Rectangle 42"/>
          <p:cNvSpPr>
            <a:spLocks noChangeArrowheads="1"/>
          </p:cNvSpPr>
          <p:nvPr/>
        </p:nvSpPr>
        <p:spPr bwMode="auto">
          <a:xfrm>
            <a:off x="0" y="3357563"/>
            <a:ext cx="8785225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200" dirty="0">
                <a:latin typeface="Calibri" pitchFamily="34" charset="0"/>
              </a:rPr>
              <a:t>Далее перейдем к решению подзадач с параметрами </a:t>
            </a:r>
            <a:r>
              <a:rPr lang="en-US" sz="2200" i="1" dirty="0">
                <a:latin typeface="Calibri" pitchFamily="34" charset="0"/>
              </a:rPr>
              <a:t>j</a:t>
            </a:r>
            <a:r>
              <a:rPr lang="ru-RU" sz="2200" i="1" dirty="0">
                <a:latin typeface="Calibri" pitchFamily="34" charset="0"/>
              </a:rPr>
              <a:t>=</a:t>
            </a:r>
            <a:r>
              <a:rPr lang="en-US" sz="2200" i="1" dirty="0" err="1">
                <a:latin typeface="Calibri" pitchFamily="34" charset="0"/>
              </a:rPr>
              <a:t>i</a:t>
            </a:r>
            <a:r>
              <a:rPr lang="ru-RU" sz="2200" i="1" dirty="0">
                <a:latin typeface="Calibri" pitchFamily="34" charset="0"/>
              </a:rPr>
              <a:t>+</a:t>
            </a:r>
            <a:r>
              <a:rPr lang="ru-RU" sz="2200" dirty="0">
                <a:latin typeface="Calibri" pitchFamily="34" charset="0"/>
              </a:rPr>
              <a:t>2.</a:t>
            </a:r>
            <a:r>
              <a:rPr lang="en-US" sz="2200" dirty="0">
                <a:latin typeface="Calibri" pitchFamily="34" charset="0"/>
              </a:rPr>
              <a:t> </a:t>
            </a:r>
          </a:p>
          <a:p>
            <a:pPr algn="just"/>
            <a:r>
              <a:rPr lang="ru-RU" sz="2200" dirty="0">
                <a:latin typeface="Calibri" pitchFamily="34" charset="0"/>
              </a:rPr>
              <a:t>Рассмотрим, например, цепочку матриц </a:t>
            </a:r>
            <a:r>
              <a:rPr lang="en-US" sz="2200" i="1" dirty="0">
                <a:latin typeface="Calibri" pitchFamily="34" charset="0"/>
              </a:rPr>
              <a:t>M</a:t>
            </a:r>
            <a:r>
              <a:rPr lang="ru-RU" sz="2200" baseline="-25000" dirty="0">
                <a:latin typeface="Calibri" pitchFamily="34" charset="0"/>
              </a:rPr>
              <a:t>1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i="1" dirty="0">
                <a:latin typeface="Calibri" pitchFamily="34" charset="0"/>
                <a:sym typeface="Symbol" pitchFamily="18" charset="2"/>
              </a:rPr>
              <a:t>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i="1" dirty="0">
                <a:latin typeface="Calibri" pitchFamily="34" charset="0"/>
              </a:rPr>
              <a:t> 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3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. </a:t>
            </a:r>
            <a:endParaRPr lang="en-US" sz="2200" dirty="0">
              <a:latin typeface="Calibri" pitchFamily="34" charset="0"/>
              <a:sym typeface="Symbol" pitchFamily="18" charset="2"/>
            </a:endParaRPr>
          </a:p>
          <a:p>
            <a:pPr algn="just"/>
            <a:r>
              <a:rPr lang="ru-RU" sz="2200" dirty="0">
                <a:latin typeface="Calibri" pitchFamily="34" charset="0"/>
                <a:sym typeface="Symbol" pitchFamily="18" charset="2"/>
              </a:rPr>
              <a:t>Решением этой подзадачи будет минимальное количество операций,</a:t>
            </a:r>
            <a:endParaRPr lang="en-US" sz="2200" dirty="0">
              <a:latin typeface="Calibri" pitchFamily="34" charset="0"/>
              <a:sym typeface="Symbol" pitchFamily="18" charset="2"/>
            </a:endParaRPr>
          </a:p>
          <a:p>
            <a:pPr algn="just"/>
            <a:r>
              <a:rPr lang="ru-RU" sz="2200" dirty="0">
                <a:latin typeface="Calibri" pitchFamily="34" charset="0"/>
                <a:sym typeface="Symbol" pitchFamily="18" charset="2"/>
              </a:rPr>
              <a:t> выбранное из двух возможных порядков перемножения матриц: </a:t>
            </a:r>
            <a:endParaRPr lang="en-US" sz="2200" dirty="0">
              <a:latin typeface="Calibri" pitchFamily="34" charset="0"/>
              <a:sym typeface="Symbol" pitchFamily="18" charset="2"/>
            </a:endParaRPr>
          </a:p>
          <a:p>
            <a:pPr algn="just"/>
            <a:r>
              <a:rPr lang="ru-RU" sz="2200" dirty="0">
                <a:latin typeface="Calibri" pitchFamily="34" charset="0"/>
                <a:sym typeface="Symbol" pitchFamily="18" charset="2"/>
              </a:rPr>
              <a:t>(</a:t>
            </a:r>
            <a:r>
              <a:rPr lang="en-US" sz="2200" i="1" dirty="0">
                <a:latin typeface="Calibri" pitchFamily="34" charset="0"/>
                <a:sym typeface="Symbol" pitchFamily="18" charset="2"/>
              </a:rPr>
              <a:t>M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ru-RU" sz="2200" i="1" dirty="0">
                <a:latin typeface="Calibri" pitchFamily="34" charset="0"/>
                <a:sym typeface="Symbol" pitchFamily="18" charset="2"/>
              </a:rPr>
              <a:t>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)</a:t>
            </a:r>
            <a:r>
              <a:rPr lang="ru-RU" sz="2200" i="1" dirty="0">
                <a:latin typeface="Calibri" pitchFamily="34" charset="0"/>
              </a:rPr>
              <a:t> 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3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  и </a:t>
            </a:r>
            <a:r>
              <a:rPr lang="en-US" sz="2200" i="1" dirty="0">
                <a:latin typeface="Calibri" pitchFamily="34" charset="0"/>
                <a:sym typeface="Symbol" pitchFamily="18" charset="2"/>
              </a:rPr>
              <a:t>M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1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dirty="0">
                <a:latin typeface="Calibri" pitchFamily="34" charset="0"/>
              </a:rPr>
              <a:t> (</a:t>
            </a:r>
            <a:r>
              <a:rPr lang="ru-RU" sz="2200" i="1" dirty="0">
                <a:latin typeface="Calibri" pitchFamily="34" charset="0"/>
                <a:sym typeface="Symbol" pitchFamily="18" charset="2"/>
              </a:rPr>
              <a:t>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2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</a:t>
            </a:r>
            <a:r>
              <a:rPr lang="ru-RU" sz="2200" i="1" dirty="0">
                <a:latin typeface="Calibri" pitchFamily="34" charset="0"/>
              </a:rPr>
              <a:t> М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3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). 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При этом</a:t>
            </a:r>
            <a:r>
              <a:rPr lang="en-US" sz="2200" dirty="0">
                <a:latin typeface="Calibri" pitchFamily="34" charset="0"/>
                <a:sym typeface="Symbol" pitchFamily="18" charset="2"/>
              </a:rPr>
              <a:t> 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для выражений в скобках </a:t>
            </a:r>
            <a:endParaRPr lang="en-US" sz="2200" dirty="0">
              <a:latin typeface="Calibri" pitchFamily="34" charset="0"/>
              <a:sym typeface="Symbol" pitchFamily="18" charset="2"/>
            </a:endParaRPr>
          </a:p>
          <a:p>
            <a:pPr algn="just"/>
            <a:r>
              <a:rPr lang="ru-RU" sz="2200" dirty="0">
                <a:latin typeface="Calibri" pitchFamily="34" charset="0"/>
                <a:sym typeface="Symbol" pitchFamily="18" charset="2"/>
              </a:rPr>
              <a:t>ответы уже записаны в таблице </a:t>
            </a:r>
            <a:r>
              <a:rPr lang="en-US" sz="2200" i="1" dirty="0">
                <a:latin typeface="Calibri" pitchFamily="34" charset="0"/>
                <a:sym typeface="Symbol" pitchFamily="18" charset="2"/>
              </a:rPr>
              <a:t>T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.  Результат запишем в ячейку </a:t>
            </a:r>
            <a:r>
              <a:rPr lang="en-US" sz="2200" i="1" dirty="0">
                <a:latin typeface="Calibri" pitchFamily="34" charset="0"/>
                <a:sym typeface="Symbol" pitchFamily="18" charset="2"/>
              </a:rPr>
              <a:t>T</a:t>
            </a:r>
            <a:r>
              <a:rPr lang="ru-RU" sz="2200" baseline="-25000" dirty="0">
                <a:latin typeface="Calibri" pitchFamily="34" charset="0"/>
                <a:sym typeface="Symbol" pitchFamily="18" charset="2"/>
              </a:rPr>
              <a:t>1,3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.  </a:t>
            </a:r>
            <a:endParaRPr lang="en-US" sz="2200" dirty="0">
              <a:latin typeface="Calibri" pitchFamily="34" charset="0"/>
              <a:sym typeface="Symbol" pitchFamily="18" charset="2"/>
            </a:endParaRPr>
          </a:p>
          <a:p>
            <a:pPr algn="just"/>
            <a:r>
              <a:rPr lang="ru-RU" sz="2200" dirty="0">
                <a:latin typeface="Calibri" pitchFamily="34" charset="0"/>
                <a:sym typeface="Symbol" pitchFamily="18" charset="2"/>
              </a:rPr>
              <a:t>Затем перейдем к решению подзадач с параметрами </a:t>
            </a:r>
            <a:r>
              <a:rPr lang="en-US" sz="2200" i="1" dirty="0">
                <a:latin typeface="Calibri" pitchFamily="34" charset="0"/>
                <a:sym typeface="Symbol" pitchFamily="18" charset="2"/>
              </a:rPr>
              <a:t>j</a:t>
            </a:r>
            <a:r>
              <a:rPr lang="ru-RU" sz="2200" i="1" dirty="0">
                <a:latin typeface="Calibri" pitchFamily="34" charset="0"/>
                <a:sym typeface="Symbol" pitchFamily="18" charset="2"/>
              </a:rPr>
              <a:t>=</a:t>
            </a:r>
            <a:r>
              <a:rPr lang="en-US" sz="2200" i="1" dirty="0" err="1">
                <a:latin typeface="Calibri" pitchFamily="34" charset="0"/>
                <a:sym typeface="Symbol" pitchFamily="18" charset="2"/>
              </a:rPr>
              <a:t>i</a:t>
            </a:r>
            <a:r>
              <a:rPr lang="ru-RU" sz="2200" i="1" dirty="0">
                <a:latin typeface="Calibri" pitchFamily="34" charset="0"/>
                <a:sym typeface="Symbol" pitchFamily="18" charset="2"/>
              </a:rPr>
              <a:t>+</a:t>
            </a:r>
            <a:r>
              <a:rPr lang="ru-RU" sz="2200" dirty="0">
                <a:latin typeface="Calibri" pitchFamily="34" charset="0"/>
                <a:sym typeface="Symbol" pitchFamily="18" charset="2"/>
              </a:rPr>
              <a:t>3 и т.д.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365158"/>
              </p:ext>
            </p:extLst>
          </p:nvPr>
        </p:nvGraphicFramePr>
        <p:xfrm>
          <a:off x="4578569" y="2070259"/>
          <a:ext cx="4385919" cy="100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Equation" r:id="rId4" imgW="2450880" imgH="583920" progId="Equation.3">
                  <p:embed/>
                </p:oleObj>
              </mc:Choice>
              <mc:Fallback>
                <p:oleObj name="Equation" r:id="rId4" imgW="2450880" imgH="583920" progId="Equation.3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569" y="2070259"/>
                        <a:ext cx="4385919" cy="10088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260350"/>
            <a:ext cx="8640763" cy="3240088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Итак, </a:t>
            </a:r>
            <a:r>
              <a:rPr lang="en-US" sz="2400" i="1" smtClean="0"/>
              <a:t>t</a:t>
            </a:r>
            <a:r>
              <a:rPr lang="en-US" sz="2400" i="1" baseline="-25000" smtClean="0"/>
              <a:t>ij</a:t>
            </a:r>
            <a:r>
              <a:rPr lang="ru-RU" sz="2400" smtClean="0"/>
              <a:t> вычисляются в порядке возрастания разностей нижних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индексов. Процесс начинается с вычисления </a:t>
            </a:r>
            <a:r>
              <a:rPr lang="en-US" sz="2400" i="1" smtClean="0"/>
              <a:t>t</a:t>
            </a:r>
            <a:r>
              <a:rPr lang="en-US" sz="2400" i="1" baseline="-25000" smtClean="0"/>
              <a:t>ii</a:t>
            </a:r>
            <a:r>
              <a:rPr lang="en-US" sz="2400" i="1" smtClean="0"/>
              <a:t> </a:t>
            </a:r>
            <a:r>
              <a:rPr lang="ru-RU" sz="2400" smtClean="0"/>
              <a:t>для всех </a:t>
            </a:r>
            <a:r>
              <a:rPr lang="en-US" sz="2400" i="1" smtClean="0"/>
              <a:t>i</a:t>
            </a:r>
            <a:r>
              <a:rPr lang="ru-RU" sz="2400" smtClean="0"/>
              <a:t>, затем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i="1" smtClean="0"/>
              <a:t>t</a:t>
            </a:r>
            <a:r>
              <a:rPr lang="en-US" sz="2400" i="1" baseline="-25000" smtClean="0"/>
              <a:t>i</a:t>
            </a:r>
            <a:r>
              <a:rPr lang="ru-RU" sz="2400" i="1" baseline="-25000" smtClean="0"/>
              <a:t>,</a:t>
            </a:r>
            <a:r>
              <a:rPr lang="en-US" sz="2400" i="1" baseline="-25000" smtClean="0"/>
              <a:t>i</a:t>
            </a:r>
            <a:r>
              <a:rPr lang="ru-RU" sz="2400" baseline="-25000" smtClean="0"/>
              <a:t>+1</a:t>
            </a:r>
            <a:r>
              <a:rPr lang="ru-RU" sz="2400" smtClean="0"/>
              <a:t> для всех </a:t>
            </a:r>
            <a:r>
              <a:rPr lang="en-US" sz="2400" i="1" smtClean="0"/>
              <a:t>i</a:t>
            </a:r>
            <a:r>
              <a:rPr lang="ru-RU" sz="2400" smtClean="0"/>
              <a:t>, потом </a:t>
            </a:r>
            <a:r>
              <a:rPr lang="en-US" sz="2400" i="1" smtClean="0"/>
              <a:t>t</a:t>
            </a:r>
            <a:r>
              <a:rPr lang="en-US" sz="2400" i="1" baseline="-25000" smtClean="0"/>
              <a:t>i</a:t>
            </a:r>
            <a:r>
              <a:rPr lang="ru-RU" sz="2400" i="1" baseline="-25000" smtClean="0"/>
              <a:t>,</a:t>
            </a:r>
            <a:r>
              <a:rPr lang="en-US" sz="2400" i="1" baseline="-25000" smtClean="0"/>
              <a:t>i</a:t>
            </a:r>
            <a:r>
              <a:rPr lang="ru-RU" sz="2400" baseline="-25000" smtClean="0"/>
              <a:t>+2</a:t>
            </a:r>
            <a:r>
              <a:rPr lang="ru-RU" sz="2400" smtClean="0"/>
              <a:t> и т. д. При этом </a:t>
            </a:r>
            <a:r>
              <a:rPr lang="en-US" sz="2400" i="1" smtClean="0"/>
              <a:t>t</a:t>
            </a:r>
            <a:r>
              <a:rPr lang="en-US" sz="2400" i="1" baseline="-25000" smtClean="0"/>
              <a:t>ik</a:t>
            </a:r>
            <a:r>
              <a:rPr lang="en-US" sz="2400" i="1" smtClean="0"/>
              <a:t> </a:t>
            </a:r>
            <a:r>
              <a:rPr lang="ru-RU" sz="2400" smtClean="0"/>
              <a:t>и</a:t>
            </a:r>
            <a:r>
              <a:rPr lang="ru-RU" sz="2400" i="1" smtClean="0"/>
              <a:t> </a:t>
            </a:r>
            <a:r>
              <a:rPr lang="en-US" sz="2400" i="1" smtClean="0"/>
              <a:t>t</a:t>
            </a:r>
            <a:r>
              <a:rPr lang="en-US" sz="2400" i="1" baseline="-25000" smtClean="0"/>
              <a:t>k</a:t>
            </a:r>
            <a:r>
              <a:rPr lang="ru-RU" sz="2400" baseline="-25000" smtClean="0"/>
              <a:t>+1</a:t>
            </a:r>
            <a:r>
              <a:rPr lang="ru-RU" sz="2400" i="1" baseline="-25000" smtClean="0"/>
              <a:t>,</a:t>
            </a:r>
            <a:r>
              <a:rPr lang="en-US" sz="2400" i="1" baseline="-25000" smtClean="0"/>
              <a:t>j</a:t>
            </a:r>
            <a:r>
              <a:rPr lang="ru-RU" sz="2400" smtClean="0"/>
              <a:t> будут уже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вычислены, когда мы приступим к вычислению </a:t>
            </a:r>
            <a:r>
              <a:rPr lang="en-US" sz="2400" i="1" smtClean="0"/>
              <a:t>t</a:t>
            </a:r>
            <a:r>
              <a:rPr lang="en-US" sz="2400" i="1" baseline="-25000" smtClean="0"/>
              <a:t>ij</a:t>
            </a:r>
            <a:r>
              <a:rPr lang="ru-RU" sz="2400" i="1" smtClean="0"/>
              <a:t>.</a:t>
            </a:r>
            <a:r>
              <a:rPr lang="ru-RU" sz="2400" smtClean="0"/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Оценка сложности данного алгоритма есть </a:t>
            </a:r>
            <a:r>
              <a:rPr lang="ru-RU" sz="2400" i="1" smtClean="0"/>
              <a:t>О (п</a:t>
            </a:r>
            <a:r>
              <a:rPr lang="ru-RU" sz="2400" baseline="30000" smtClean="0"/>
              <a:t>3</a:t>
            </a:r>
            <a:r>
              <a:rPr lang="ru-RU" sz="2400" i="1" smtClean="0"/>
              <a:t>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 результате работы алгоритма для примера из четырех матриц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будет построена следующая таблица </a:t>
            </a:r>
            <a:r>
              <a:rPr lang="en-US" sz="2400" i="1" smtClean="0"/>
              <a:t>T</a:t>
            </a:r>
            <a:r>
              <a:rPr lang="ru-RU" sz="2400" smtClean="0"/>
              <a:t>:</a:t>
            </a:r>
            <a:r>
              <a:rPr lang="ru-RU" sz="2400" i="1" smtClean="0"/>
              <a:t>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Порядок, в котором можно произвести эти умножения, легко определить,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приписав каждой клетке то значение k, на котором достигается минимум.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smtClean="0"/>
          </a:p>
        </p:txBody>
      </p:sp>
      <p:graphicFrame>
        <p:nvGraphicFramePr>
          <p:cNvPr id="81950" name="Group 30"/>
          <p:cNvGraphicFramePr>
            <a:graphicFrameLocks noGrp="1"/>
          </p:cNvGraphicFramePr>
          <p:nvPr>
            <p:ph sz="half" idx="2"/>
          </p:nvPr>
        </p:nvGraphicFramePr>
        <p:xfrm>
          <a:off x="2411413" y="3644900"/>
          <a:ext cx="4038600" cy="2609851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sz="2400" b="1" smtClean="0"/>
              <a:t>Алгоритм</a:t>
            </a:r>
          </a:p>
        </p:txBody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>
          <a:xfrm>
            <a:off x="468313" y="1052513"/>
            <a:ext cx="8229600" cy="46815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baseline="-25000" dirty="0" err="1" smtClean="0">
                <a:latin typeface="Courier New" pitchFamily="49" charset="0"/>
                <a:cs typeface="Courier New" pitchFamily="49" charset="0"/>
              </a:rPr>
              <a:t>i,i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(l=1; l&lt;n; l++)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j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l;</a:t>
            </a: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for (k = 0; k &lt; j; k++)</a:t>
            </a: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baseline="-25000" dirty="0" err="1" smtClean="0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baseline="-25000" dirty="0" err="1" smtClean="0">
                <a:latin typeface="Courier New" pitchFamily="49" charset="0"/>
                <a:cs typeface="Courier New" pitchFamily="49" charset="0"/>
              </a:rPr>
              <a:t>i,k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m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k+1,j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r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b="1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b="1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Courier"/>
              </a:rPr>
              <a:t>r</a:t>
            </a:r>
            <a:r>
              <a:rPr lang="en-US" sz="2400" baseline="-25000" dirty="0" smtClean="0">
                <a:latin typeface="Courier"/>
              </a:rPr>
              <a:t>i-1 </a:t>
            </a:r>
            <a:r>
              <a:rPr lang="en-US" sz="2400" dirty="0" smtClean="0"/>
              <a:t>–</a:t>
            </a:r>
            <a:r>
              <a:rPr lang="en-US" sz="2400" dirty="0" smtClean="0">
                <a:latin typeface="Courier"/>
              </a:rPr>
              <a:t> </a:t>
            </a:r>
            <a:r>
              <a:rPr lang="ru-RU" sz="2400" dirty="0" smtClean="0">
                <a:latin typeface="Courier"/>
              </a:rPr>
              <a:t>количество строк в </a:t>
            </a:r>
            <a:r>
              <a:rPr lang="en-US" sz="2400" i="1" dirty="0" smtClean="0">
                <a:latin typeface="Courier"/>
              </a:rPr>
              <a:t>M’</a:t>
            </a:r>
          </a:p>
          <a:p>
            <a:pPr>
              <a:buFont typeface="Arial" charset="0"/>
              <a:buNone/>
            </a:pPr>
            <a:r>
              <a:rPr lang="en-US" sz="2400" dirty="0" err="1" smtClean="0">
                <a:latin typeface="Courier"/>
              </a:rPr>
              <a:t>r</a:t>
            </a:r>
            <a:r>
              <a:rPr lang="en-US" sz="2400" baseline="-25000" dirty="0" err="1" smtClean="0">
                <a:latin typeface="Courier"/>
              </a:rPr>
              <a:t>k</a:t>
            </a:r>
            <a:r>
              <a:rPr lang="en-US" sz="2400" baseline="-25000" dirty="0" smtClean="0">
                <a:latin typeface="Courier"/>
              </a:rPr>
              <a:t> </a:t>
            </a:r>
            <a:r>
              <a:rPr lang="en-US" sz="2400" dirty="0" smtClean="0"/>
              <a:t>–</a:t>
            </a:r>
            <a:r>
              <a:rPr lang="en-US" sz="2400" dirty="0" smtClean="0">
                <a:latin typeface="Courier"/>
              </a:rPr>
              <a:t> </a:t>
            </a:r>
            <a:r>
              <a:rPr lang="ru-RU" sz="2400" dirty="0" smtClean="0">
                <a:latin typeface="Courier"/>
              </a:rPr>
              <a:t>количество столбцов в </a:t>
            </a:r>
            <a:r>
              <a:rPr lang="en-US" sz="2400" i="1" dirty="0" smtClean="0">
                <a:latin typeface="Courier"/>
              </a:rPr>
              <a:t>M’</a:t>
            </a:r>
            <a:endParaRPr lang="ru-RU" sz="2400" i="1" dirty="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 dirty="0" err="1" smtClean="0">
                <a:latin typeface="Courier"/>
              </a:rPr>
              <a:t>r</a:t>
            </a:r>
            <a:r>
              <a:rPr lang="en-US" sz="2400" baseline="-25000" dirty="0" err="1" smtClean="0">
                <a:latin typeface="Courier"/>
              </a:rPr>
              <a:t>j</a:t>
            </a:r>
            <a:r>
              <a:rPr lang="en-US" sz="2400" baseline="-25000" dirty="0" smtClean="0">
                <a:latin typeface="Courier"/>
              </a:rPr>
              <a:t> </a:t>
            </a:r>
            <a:r>
              <a:rPr lang="en-US" sz="2400" dirty="0" smtClean="0"/>
              <a:t>–</a:t>
            </a:r>
            <a:r>
              <a:rPr lang="en-US" sz="2400" dirty="0" smtClean="0">
                <a:latin typeface="Courier"/>
              </a:rPr>
              <a:t> </a:t>
            </a:r>
            <a:r>
              <a:rPr lang="ru-RU" sz="2400" dirty="0" smtClean="0">
                <a:latin typeface="Courier"/>
              </a:rPr>
              <a:t>количество столбцов в </a:t>
            </a:r>
            <a:r>
              <a:rPr lang="en-US" sz="2400" i="1" dirty="0" smtClean="0">
                <a:latin typeface="Courier"/>
              </a:rPr>
              <a:t>M</a:t>
            </a:r>
            <a:r>
              <a:rPr lang="ru-RU" i="1" dirty="0" smtClean="0">
                <a:latin typeface="Courier"/>
                <a:sym typeface="Symbol" pitchFamily="18" charset="2"/>
              </a:rPr>
              <a:t>˝</a:t>
            </a:r>
            <a:endParaRPr lang="en-US" sz="2400" i="1" dirty="0" smtClean="0">
              <a:latin typeface="Courier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Courier"/>
            </a:endParaRPr>
          </a:p>
          <a:p>
            <a:pPr>
              <a:buFont typeface="Arial" charset="0"/>
              <a:buNone/>
            </a:pPr>
            <a:endParaRPr lang="en-US" sz="2400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sz="2800" b="1" smtClean="0"/>
              <a:t>Упражнение</a:t>
            </a:r>
          </a:p>
        </p:txBody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>
          <a:xfrm>
            <a:off x="179388" y="1052513"/>
            <a:ext cx="8640762" cy="38163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Задана строка, состоящая из вещественных чисел, разделенных</a:t>
            </a:r>
          </a:p>
          <a:p>
            <a:pPr>
              <a:buFont typeface="Arial" charset="0"/>
              <a:buNone/>
            </a:pPr>
            <a:r>
              <a:rPr lang="ru-RU" sz="2400" smtClean="0"/>
              <a:t>арифметическими операциями. </a:t>
            </a:r>
          </a:p>
          <a:p>
            <a:pPr>
              <a:buFont typeface="Arial" charset="0"/>
              <a:buNone/>
            </a:pPr>
            <a:endParaRPr lang="ru-RU" sz="2400" smtClean="0"/>
          </a:p>
          <a:p>
            <a:pPr>
              <a:buFont typeface="Arial" charset="0"/>
              <a:buNone/>
            </a:pPr>
            <a:r>
              <a:rPr lang="ru-RU" sz="2400" smtClean="0"/>
              <a:t>Требуется расставить в строке скобки таким образом, чтобы</a:t>
            </a:r>
          </a:p>
          <a:p>
            <a:pPr>
              <a:buFont typeface="Arial" charset="0"/>
              <a:buNone/>
            </a:pPr>
            <a:r>
              <a:rPr lang="ru-RU" sz="2400" smtClean="0"/>
              <a:t>значение полученного выражения было максимальнвым.  </a:t>
            </a:r>
          </a:p>
          <a:p>
            <a:pPr>
              <a:buFont typeface="Arial" charset="0"/>
              <a:buNone/>
            </a:pPr>
            <a:r>
              <a:rPr lang="ru-RU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pPr algn="l"/>
            <a:r>
              <a:rPr lang="ru-RU" sz="3200" dirty="0" smtClean="0"/>
              <a:t>Пример 1. </a:t>
            </a:r>
            <a:r>
              <a:rPr lang="ru-RU" sz="3200" u="sng" dirty="0" smtClean="0"/>
              <a:t>Числа Фибоначчи</a:t>
            </a:r>
            <a:endParaRPr lang="ru-RU" sz="32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892480" cy="543346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рекурсивный вариант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fib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(n &lt;= 1)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fib(n - 2) + fib(n - 1);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ДП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fib_num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[1000] = {1, 1};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1000;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fib_num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- 2]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- 1];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/>
          </p:cNvSpPr>
          <p:nvPr>
            <p:ph type="body" idx="1"/>
          </p:nvPr>
        </p:nvSpPr>
        <p:spPr>
          <a:xfrm>
            <a:off x="179388" y="476250"/>
            <a:ext cx="8785225" cy="6121400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 dirty="0" smtClean="0">
                <a:solidFill>
                  <a:schemeClr val="hlink"/>
                </a:solidFill>
              </a:rPr>
              <a:t>Динамическим</a:t>
            </a:r>
            <a:r>
              <a:rPr lang="ru-RU" sz="2400" i="1" dirty="0" smtClean="0"/>
              <a:t> </a:t>
            </a:r>
            <a:r>
              <a:rPr lang="ru-RU" sz="2400" i="1" dirty="0" smtClean="0">
                <a:solidFill>
                  <a:schemeClr val="hlink"/>
                </a:solidFill>
              </a:rPr>
              <a:t>программированием</a:t>
            </a:r>
            <a:r>
              <a:rPr lang="ru-RU" sz="2400" i="1" dirty="0" smtClean="0"/>
              <a:t> </a:t>
            </a:r>
            <a:r>
              <a:rPr lang="ru-RU" sz="2400" dirty="0" smtClean="0"/>
              <a:t>называется способ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программирования, при котором 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задача разбивается на </a:t>
            </a:r>
            <a:r>
              <a:rPr lang="ru-RU" sz="2400" i="1" dirty="0" smtClean="0">
                <a:solidFill>
                  <a:schemeClr val="hlink"/>
                </a:solidFill>
              </a:rPr>
              <a:t>подзадачи</a:t>
            </a:r>
            <a:r>
              <a:rPr lang="ru-RU" sz="2400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вычисление идет от малых подзадач к большим,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ответы подзадач запоминаются в таблице и используются при решении больших задач.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Необходимо определить исходные данные задачи – </a:t>
            </a:r>
            <a:r>
              <a:rPr lang="ru-RU" sz="2400" b="1" dirty="0" smtClean="0"/>
              <a:t>параметры</a:t>
            </a:r>
            <a:r>
              <a:rPr lang="ru-RU" sz="2400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Например, при нахождении суммы некоторого набора чисел параметрами задачи будут количество чисел и их значения.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Тогда  задача может быть формализована в виде некоторой функции, аргументами которой могут являться количество параметров и  их значения.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8964613" cy="64801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Под </a:t>
            </a:r>
            <a:r>
              <a:rPr lang="ru-RU" sz="2400" b="1" dirty="0" smtClean="0">
                <a:solidFill>
                  <a:srgbClr val="FF0000"/>
                </a:solidFill>
              </a:rPr>
              <a:t>подзадачей</a:t>
            </a:r>
            <a:r>
              <a:rPr lang="ru-RU" sz="2400" dirty="0" smtClean="0"/>
              <a:t> понимается та же постановка задачи, но с меньшим числом параметров или с тем же числом параметров, но при этом хотя бы один из параметров имеет меньшее значение.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 dirty="0" smtClean="0">
                <a:solidFill>
                  <a:srgbClr val="FF0000"/>
                </a:solidFill>
              </a:rPr>
              <a:t>Преимущество  метода </a:t>
            </a:r>
            <a:r>
              <a:rPr lang="ru-RU" sz="2400" dirty="0" smtClean="0"/>
              <a:t>состоит в том, что если подзадача решена, то ее ответ где-то хранится и никогда </a:t>
            </a:r>
            <a:r>
              <a:rPr lang="ru-RU" sz="2400" b="1" dirty="0" smtClean="0"/>
              <a:t>не вычисляется</a:t>
            </a:r>
            <a:r>
              <a:rPr lang="ru-RU" sz="2400" dirty="0" smtClean="0"/>
              <a:t> заново.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Сведение решения задачи к решению некоторых подзадач может быть записано в виде </a:t>
            </a:r>
            <a:r>
              <a:rPr lang="ru-RU" sz="2400" b="1" dirty="0" smtClean="0"/>
              <a:t>соотношений</a:t>
            </a:r>
            <a:r>
              <a:rPr lang="ru-RU" sz="2400" dirty="0" smtClean="0"/>
              <a:t>, в которых значение функции, соответствующей исходной задаче, выражается через значения функций, соответствующих подзадачам.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>
                <a:latin typeface="Arial" charset="0"/>
              </a:rPr>
              <a:t>З</a:t>
            </a:r>
            <a:r>
              <a:rPr lang="ru-RU" sz="2400" dirty="0" smtClean="0"/>
              <a:t>начения аргументов у любой из функций в правой части соотношения меньше значения аргументов функции в левой части соотношения. Если аргументов несколько, то достаточно уменьшения одного из них.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/>
          </p:cNvSpPr>
          <p:nvPr>
            <p:ph type="body" idx="1"/>
          </p:nvPr>
        </p:nvSpPr>
        <p:spPr>
          <a:xfrm>
            <a:off x="179388" y="404813"/>
            <a:ext cx="8640762" cy="5905500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Динамическое программирование может быть применено к задачам </a:t>
            </a:r>
            <a:r>
              <a:rPr lang="ru-RU" sz="2400" dirty="0" smtClean="0">
                <a:solidFill>
                  <a:schemeClr val="hlink"/>
                </a:solidFill>
              </a:rPr>
              <a:t>оптимизации</a:t>
            </a:r>
            <a:r>
              <a:rPr lang="ru-RU" sz="2400" dirty="0" smtClean="0"/>
              <a:t>, когда требуется найти оптимальное решение, при котором значение какого-то параметра будет мин. или макс. в зависимости от постановки задачи.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Обычно требуется описать оптимальное решение, выписать рекуррентные соотношения, связывающие оптимальные значения параметра для подзадач, двигаясь снизу вверх, вычислить оптимальные решения для подзадач и используя их построить оптимальное решение для поставленной задачи.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Отметим, что для динамического программирования характерно, что зачастую решается не заданная задача, а более общая, при этом решение исходной задачи является частным случаем решения  более общей задачи.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125412" y="274638"/>
            <a:ext cx="8561388" cy="633412"/>
          </a:xfrm>
        </p:spPr>
        <p:txBody>
          <a:bodyPr/>
          <a:lstStyle/>
          <a:p>
            <a:pPr algn="l"/>
            <a:r>
              <a:rPr lang="ru-RU" sz="2400" b="1" dirty="0" smtClean="0"/>
              <a:t>Пример</a:t>
            </a:r>
            <a:r>
              <a:rPr lang="en-US" sz="2400" b="1" dirty="0" smtClean="0"/>
              <a:t> 2. </a:t>
            </a:r>
            <a:r>
              <a:rPr lang="ru-RU" sz="2400" dirty="0" smtClean="0"/>
              <a:t>Найти</a:t>
            </a:r>
            <a:r>
              <a:rPr lang="ru-RU" sz="2400" b="1" dirty="0" smtClean="0"/>
              <a:t> </a:t>
            </a:r>
            <a:r>
              <a:rPr lang="ru-RU" sz="2400" dirty="0" smtClean="0"/>
              <a:t>количество </a:t>
            </a:r>
            <a:r>
              <a:rPr lang="ru-RU" sz="2400" dirty="0"/>
              <a:t>последовательностей длины </a:t>
            </a:r>
            <a:r>
              <a:rPr lang="en-US" sz="2400" dirty="0"/>
              <a:t>N</a:t>
            </a:r>
            <a:r>
              <a:rPr lang="ru-RU" sz="2400" dirty="0"/>
              <a:t> из нулей и единиц, не содержащих двух единиц подряд.</a:t>
            </a:r>
            <a:endParaRPr lang="ru-RU" sz="2400" b="1" dirty="0" smtClean="0"/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125412" y="1182688"/>
            <a:ext cx="8893175" cy="5558756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Пусть </a:t>
            </a:r>
            <a:r>
              <a:rPr lang="en-US" sz="2400" dirty="0" smtClean="0"/>
              <a:t>sec[ k ] – </a:t>
            </a:r>
            <a:r>
              <a:rPr lang="ru-RU" sz="2400" dirty="0" smtClean="0"/>
              <a:t>количество последовательностей длины </a:t>
            </a:r>
            <a:r>
              <a:rPr lang="en-US" sz="2400" dirty="0" smtClean="0"/>
              <a:t>k </a:t>
            </a:r>
            <a:r>
              <a:rPr lang="ru-RU" sz="2400" dirty="0" smtClean="0"/>
              <a:t>из нулей и единиц, не содержащих двух единиц подряд.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k = 0	</a:t>
            </a:r>
            <a:r>
              <a:rPr lang="en-US" sz="2400" dirty="0" err="1" smtClean="0"/>
              <a:t>seq</a:t>
            </a:r>
            <a:r>
              <a:rPr lang="en-US" sz="2400" dirty="0" smtClean="0"/>
              <a:t> [ </a:t>
            </a:r>
            <a:r>
              <a:rPr lang="en-US" sz="2400" dirty="0"/>
              <a:t>k ] </a:t>
            </a:r>
            <a:r>
              <a:rPr lang="en-US" sz="2400" dirty="0" smtClean="0"/>
              <a:t> = 0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k = 1 </a:t>
            </a:r>
            <a:r>
              <a:rPr lang="en-US" sz="2400" dirty="0"/>
              <a:t>	</a:t>
            </a:r>
            <a:r>
              <a:rPr lang="en-US" sz="2400" dirty="0" err="1"/>
              <a:t>seq</a:t>
            </a:r>
            <a:r>
              <a:rPr lang="en-US" sz="2400" dirty="0"/>
              <a:t>[ k ]  =  </a:t>
            </a:r>
            <a:r>
              <a:rPr lang="en-US" sz="2400" dirty="0" smtClean="0"/>
              <a:t>2 	</a:t>
            </a:r>
            <a:r>
              <a:rPr lang="en-US" sz="2400" dirty="0" smtClean="0">
                <a:solidFill>
                  <a:srgbClr val="0070C0"/>
                </a:solidFill>
              </a:rPr>
              <a:t>1, 0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k </a:t>
            </a:r>
            <a:r>
              <a:rPr lang="en-US" sz="2400" dirty="0"/>
              <a:t>= </a:t>
            </a:r>
            <a:r>
              <a:rPr lang="en-US" sz="2400" dirty="0" smtClean="0"/>
              <a:t>2 </a:t>
            </a:r>
            <a:r>
              <a:rPr lang="en-US" sz="2400" dirty="0"/>
              <a:t>	</a:t>
            </a:r>
            <a:r>
              <a:rPr lang="en-US" sz="2400" dirty="0" err="1"/>
              <a:t>seq</a:t>
            </a:r>
            <a:r>
              <a:rPr lang="en-US" sz="2400" dirty="0"/>
              <a:t>[ k ]  =  </a:t>
            </a:r>
            <a:r>
              <a:rPr lang="en-US" sz="2400" dirty="0" smtClean="0"/>
              <a:t>3	</a:t>
            </a:r>
            <a:r>
              <a:rPr lang="en-US" sz="2400" dirty="0" smtClean="0">
                <a:solidFill>
                  <a:srgbClr val="0070C0"/>
                </a:solidFill>
              </a:rPr>
              <a:t>00, 01, 10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		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 smtClean="0"/>
              <a:t>Пусть мы знаем решение для всех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k, </a:t>
            </a:r>
            <a:r>
              <a:rPr lang="ru-RU" sz="2400" dirty="0" smtClean="0"/>
              <a:t>тогда посчитаем </a:t>
            </a:r>
            <a:r>
              <a:rPr lang="en-US" sz="2400" dirty="0" err="1"/>
              <a:t>seq</a:t>
            </a:r>
            <a:r>
              <a:rPr lang="en-US" sz="2400" dirty="0"/>
              <a:t>[ k </a:t>
            </a:r>
            <a:r>
              <a:rPr lang="en-US" sz="2400" dirty="0" smtClean="0"/>
              <a:t>]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 smtClean="0"/>
              <a:t>Чтобы получить последовательность длины </a:t>
            </a:r>
            <a:r>
              <a:rPr lang="en-US" sz="2400" dirty="0" smtClean="0"/>
              <a:t>k</a:t>
            </a:r>
            <a:r>
              <a:rPr lang="ru-RU" sz="2400" dirty="0" smtClean="0"/>
              <a:t> из последовательности длины </a:t>
            </a:r>
            <a:r>
              <a:rPr lang="en-US" sz="2400" dirty="0" smtClean="0"/>
              <a:t>k – 1, </a:t>
            </a:r>
            <a:r>
              <a:rPr lang="ru-RU" sz="2400" dirty="0" smtClean="0"/>
              <a:t>нужно  в конец дописать либо 0 либо 1.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 smtClean="0"/>
              <a:t>Дописываем 0:             </a:t>
            </a:r>
            <a:r>
              <a:rPr lang="en-US" sz="2400" dirty="0" err="1" smtClean="0"/>
              <a:t>seq</a:t>
            </a:r>
            <a:r>
              <a:rPr lang="en-US" sz="2400" dirty="0"/>
              <a:t>[ k ] 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err="1"/>
              <a:t>seq</a:t>
            </a:r>
            <a:r>
              <a:rPr lang="en-US" sz="2400" dirty="0"/>
              <a:t>[ k –</a:t>
            </a:r>
            <a:r>
              <a:rPr lang="ru-RU" sz="2400" dirty="0" smtClean="0"/>
              <a:t> 1</a:t>
            </a:r>
            <a:r>
              <a:rPr lang="en-US" sz="2400" dirty="0" smtClean="0"/>
              <a:t>]  </a:t>
            </a:r>
            <a:endParaRPr lang="ru-RU" sz="2400" dirty="0" smtClean="0"/>
          </a:p>
          <a:p>
            <a:pPr>
              <a:lnSpc>
                <a:spcPct val="80000"/>
              </a:lnSpc>
              <a:buNone/>
            </a:pPr>
            <a:r>
              <a:rPr lang="ru-RU" sz="2400" dirty="0" smtClean="0"/>
              <a:t>Дописываем 1:             </a:t>
            </a:r>
            <a:r>
              <a:rPr lang="en-US" sz="2400" dirty="0" err="1" smtClean="0"/>
              <a:t>seq</a:t>
            </a:r>
            <a:r>
              <a:rPr lang="en-US" sz="2400" dirty="0"/>
              <a:t>[ k ]  =</a:t>
            </a:r>
            <a:r>
              <a:rPr lang="ru-RU" sz="2400" dirty="0"/>
              <a:t> </a:t>
            </a:r>
            <a:r>
              <a:rPr lang="en-US" sz="2400" dirty="0" err="1"/>
              <a:t>seq</a:t>
            </a:r>
            <a:r>
              <a:rPr lang="en-US" sz="2400" dirty="0"/>
              <a:t>[ k – </a:t>
            </a:r>
            <a:r>
              <a:rPr lang="ru-RU" sz="2400" dirty="0" smtClean="0"/>
              <a:t>2</a:t>
            </a:r>
            <a:r>
              <a:rPr lang="en-US" sz="2400" dirty="0" smtClean="0"/>
              <a:t>]</a:t>
            </a:r>
            <a:r>
              <a:rPr lang="ru-RU" sz="2400" dirty="0" smtClean="0"/>
              <a:t>,  т.к. в конце должно быть только …01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 smtClean="0"/>
              <a:t>	             </a:t>
            </a:r>
            <a:r>
              <a:rPr lang="en-US" sz="2400" dirty="0" err="1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[ k ]  =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[ k –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+ </a:t>
            </a:r>
            <a:r>
              <a:rPr lang="en-US" sz="2400" dirty="0" err="1" smtClean="0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[ k –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Стрелка вправо 1"/>
          <p:cNvSpPr/>
          <p:nvPr/>
        </p:nvSpPr>
        <p:spPr>
          <a:xfrm>
            <a:off x="251520" y="5661248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uiExpand="1" build="p"/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4653</Words>
  <Application>Microsoft Office PowerPoint</Application>
  <PresentationFormat>Экран (4:3)</PresentationFormat>
  <Paragraphs>853</Paragraphs>
  <Slides>45</Slides>
  <Notes>41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</vt:lpstr>
      <vt:lpstr>Courier New</vt:lpstr>
      <vt:lpstr>Symbol</vt:lpstr>
      <vt:lpstr>Times New Roman</vt:lpstr>
      <vt:lpstr>Тема Office</vt:lpstr>
      <vt:lpstr>Equation</vt:lpstr>
      <vt:lpstr>Динамическое программирование </vt:lpstr>
      <vt:lpstr>Динамическое программирование</vt:lpstr>
      <vt:lpstr>Презентация PowerPoint</vt:lpstr>
      <vt:lpstr>Презентация PowerPoint</vt:lpstr>
      <vt:lpstr>Пример 1. Числа Фибоначчи</vt:lpstr>
      <vt:lpstr>Презентация PowerPoint</vt:lpstr>
      <vt:lpstr>Презентация PowerPoint</vt:lpstr>
      <vt:lpstr>Презентация PowerPoint</vt:lpstr>
      <vt:lpstr>Пример 2. Найти количество последовательностей длины N из нулей и единиц, не содержащих двух единиц подряд.</vt:lpstr>
      <vt:lpstr>Пример 3. Сумма квадратов</vt:lpstr>
      <vt:lpstr>Пример 3. Сумма квадратов, продолжение</vt:lpstr>
      <vt:lpstr>Пример 4. Алгоритм Ахо</vt:lpstr>
      <vt:lpstr>Презентация PowerPoint</vt:lpstr>
      <vt:lpstr>Презентация PowerPoint</vt:lpstr>
      <vt:lpstr>Презентация PowerPoint</vt:lpstr>
      <vt:lpstr>Пример</vt:lpstr>
      <vt:lpstr>Обратный ход</vt:lpstr>
      <vt:lpstr>Последовательность действий для примера</vt:lpstr>
      <vt:lpstr>Презентация PowerPoint</vt:lpstr>
      <vt:lpstr>Задача о телефонном номере  (подключена в системе тестирования NSUTS в школьных тренировках)</vt:lpstr>
      <vt:lpstr>Презентация PowerPoint</vt:lpstr>
      <vt:lpstr>Пример 5. Задача  "Divisibility“  1999-2000 ACM NEERC  (подключена в системе тестирования NSUTS в школьных тренировках)</vt:lpstr>
      <vt:lpstr>Решение</vt:lpstr>
      <vt:lpstr>Пример 6. Задача  "Gangsters" (подключена в системе тестирования NSUTS в школьных тренировках)</vt:lpstr>
      <vt:lpstr>Гангстеры , продолжение</vt:lpstr>
      <vt:lpstr>Пример</vt:lpstr>
      <vt:lpstr>Пример 7.  Рюкзак 1</vt:lpstr>
      <vt:lpstr>Презентация PowerPoint</vt:lpstr>
      <vt:lpstr>Презентация PowerPoint</vt:lpstr>
      <vt:lpstr>Пример 8. Задача о рюкзаке</vt:lpstr>
      <vt:lpstr>Решение</vt:lpstr>
      <vt:lpstr>Презентация PowerPoint</vt:lpstr>
      <vt:lpstr>Презентация PowerPoint</vt:lpstr>
      <vt:lpstr>Пример</vt:lpstr>
      <vt:lpstr>Обратный ход</vt:lpstr>
      <vt:lpstr>Пример</vt:lpstr>
      <vt:lpstr>Презентация PowerPoint</vt:lpstr>
      <vt:lpstr>Пример 9. Задача о расстановке скобок 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</vt:lpstr>
      <vt:lpstr>Упражнение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Татьяна Нестеренко</cp:lastModifiedBy>
  <cp:revision>358</cp:revision>
  <dcterms:created xsi:type="dcterms:W3CDTF">2009-12-06T06:01:18Z</dcterms:created>
  <dcterms:modified xsi:type="dcterms:W3CDTF">2015-12-17T19:26:06Z</dcterms:modified>
</cp:coreProperties>
</file>