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6" r:id="rId10"/>
    <p:sldId id="297" r:id="rId11"/>
    <p:sldId id="298" r:id="rId12"/>
    <p:sldId id="257" r:id="rId13"/>
    <p:sldId id="261" r:id="rId14"/>
    <p:sldId id="258" r:id="rId15"/>
    <p:sldId id="262" r:id="rId16"/>
    <p:sldId id="267" r:id="rId17"/>
    <p:sldId id="263" r:id="rId18"/>
    <p:sldId id="268" r:id="rId19"/>
    <p:sldId id="264" r:id="rId20"/>
    <p:sldId id="265" r:id="rId21"/>
    <p:sldId id="266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59" r:id="rId34"/>
    <p:sldId id="280" r:id="rId35"/>
    <p:sldId id="281" r:id="rId36"/>
    <p:sldId id="282" r:id="rId37"/>
    <p:sldId id="283" r:id="rId38"/>
    <p:sldId id="260" r:id="rId39"/>
    <p:sldId id="287" r:id="rId40"/>
    <p:sldId id="284" r:id="rId41"/>
    <p:sldId id="286" r:id="rId4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2208" y="-5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24E31F-84A6-47DE-B3CA-C199296DB64E}" type="datetimeFigureOut">
              <a:rPr lang="ru-RU" smtClean="0"/>
              <a:pPr/>
              <a:t>17.02.2020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EA8E5F-6A1D-495A-B8C7-FBE50EEEEFB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1087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3EA3C-EAD6-4702-B8FD-5D50D8752FC1}" type="datetimeFigureOut">
              <a:rPr lang="ru-RU" smtClean="0"/>
              <a:pPr/>
              <a:t>17.02.2020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FFDC3-9EF6-43B7-B08B-8057716C74E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3EA3C-EAD6-4702-B8FD-5D50D8752FC1}" type="datetimeFigureOut">
              <a:rPr lang="ru-RU" smtClean="0"/>
              <a:pPr/>
              <a:t>17.02.2020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FFDC3-9EF6-43B7-B08B-8057716C74E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3EA3C-EAD6-4702-B8FD-5D50D8752FC1}" type="datetimeFigureOut">
              <a:rPr lang="ru-RU" smtClean="0"/>
              <a:pPr/>
              <a:t>17.02.2020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FFDC3-9EF6-43B7-B08B-8057716C74E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3EA3C-EAD6-4702-B8FD-5D50D8752FC1}" type="datetimeFigureOut">
              <a:rPr lang="ru-RU" smtClean="0"/>
              <a:pPr/>
              <a:t>17.02.2020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FFDC3-9EF6-43B7-B08B-8057716C74E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3EA3C-EAD6-4702-B8FD-5D50D8752FC1}" type="datetimeFigureOut">
              <a:rPr lang="ru-RU" smtClean="0"/>
              <a:pPr/>
              <a:t>17.02.2020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FFDC3-9EF6-43B7-B08B-8057716C74E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3EA3C-EAD6-4702-B8FD-5D50D8752FC1}" type="datetimeFigureOut">
              <a:rPr lang="ru-RU" smtClean="0"/>
              <a:pPr/>
              <a:t>17.02.2020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FFDC3-9EF6-43B7-B08B-8057716C74E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3EA3C-EAD6-4702-B8FD-5D50D8752FC1}" type="datetimeFigureOut">
              <a:rPr lang="ru-RU" smtClean="0"/>
              <a:pPr/>
              <a:t>17.02.2020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FFDC3-9EF6-43B7-B08B-8057716C74E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3EA3C-EAD6-4702-B8FD-5D50D8752FC1}" type="datetimeFigureOut">
              <a:rPr lang="ru-RU" smtClean="0"/>
              <a:pPr/>
              <a:t>17.02.2020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FFDC3-9EF6-43B7-B08B-8057716C74E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3EA3C-EAD6-4702-B8FD-5D50D8752FC1}" type="datetimeFigureOut">
              <a:rPr lang="ru-RU" smtClean="0"/>
              <a:pPr/>
              <a:t>17.02.2020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FFDC3-9EF6-43B7-B08B-8057716C74E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3EA3C-EAD6-4702-B8FD-5D50D8752FC1}" type="datetimeFigureOut">
              <a:rPr lang="ru-RU" smtClean="0"/>
              <a:pPr/>
              <a:t>17.02.2020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FFDC3-9EF6-43B7-B08B-8057716C74E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3EA3C-EAD6-4702-B8FD-5D50D8752FC1}" type="datetimeFigureOut">
              <a:rPr lang="ru-RU" smtClean="0"/>
              <a:pPr/>
              <a:t>17.02.2020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FFDC3-9EF6-43B7-B08B-8057716C74E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3EA3C-EAD6-4702-B8FD-5D50D8752FC1}" type="datetimeFigureOut">
              <a:rPr lang="ru-RU" smtClean="0"/>
              <a:pPr/>
              <a:t>17.02.2020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FFDC3-9EF6-43B7-B08B-8057716C74E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196752"/>
            <a:ext cx="7772400" cy="1470025"/>
          </a:xfrm>
        </p:spPr>
        <p:txBody>
          <a:bodyPr/>
          <a:lstStyle/>
          <a:p>
            <a:r>
              <a:rPr lang="ru-RU" dirty="0" smtClean="0"/>
              <a:t>Кучи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71600" y="2708920"/>
            <a:ext cx="7232848" cy="2592288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>
                <a:solidFill>
                  <a:srgbClr val="002060"/>
                </a:solidFill>
              </a:rPr>
              <a:t>Пирамиды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K-</a:t>
            </a:r>
            <a:r>
              <a:rPr lang="ru-RU" dirty="0" err="1" smtClean="0">
                <a:solidFill>
                  <a:srgbClr val="002060"/>
                </a:solidFill>
              </a:rPr>
              <a:t>ичные</a:t>
            </a:r>
            <a:r>
              <a:rPr lang="ru-RU" dirty="0" smtClean="0">
                <a:solidFill>
                  <a:srgbClr val="002060"/>
                </a:solidFill>
              </a:rPr>
              <a:t> кучи</a:t>
            </a:r>
          </a:p>
          <a:p>
            <a:r>
              <a:rPr lang="ru-RU" dirty="0" smtClean="0">
                <a:solidFill>
                  <a:srgbClr val="002060"/>
                </a:solidFill>
              </a:rPr>
              <a:t>Биномиальные кучи</a:t>
            </a:r>
          </a:p>
          <a:p>
            <a:r>
              <a:rPr lang="ru-RU" dirty="0" smtClean="0">
                <a:solidFill>
                  <a:srgbClr val="002060"/>
                </a:solidFill>
              </a:rPr>
              <a:t>Левацкие кучи</a:t>
            </a:r>
          </a:p>
          <a:p>
            <a:r>
              <a:rPr lang="ru-RU" dirty="0" smtClean="0">
                <a:solidFill>
                  <a:srgbClr val="002060"/>
                </a:solidFill>
              </a:rPr>
              <a:t>Косые кучи</a:t>
            </a:r>
          </a:p>
          <a:p>
            <a:endParaRPr lang="ru-RU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Пример: увеличение ключа</a:t>
            </a:r>
            <a:endParaRPr lang="ru-RU" dirty="0"/>
          </a:p>
        </p:txBody>
      </p:sp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124744"/>
            <a:ext cx="6264696" cy="51125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ru-RU" dirty="0" smtClean="0"/>
              <a:t>Вставка элемента в очередь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i="1" dirty="0" err="1" smtClean="0"/>
              <a:t>Max_Heap_Insert</a:t>
            </a:r>
            <a:r>
              <a:rPr lang="en-US" dirty="0" smtClean="0"/>
              <a:t>( 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i="1" dirty="0" smtClean="0"/>
              <a:t>key </a:t>
            </a:r>
            <a:r>
              <a:rPr lang="en-US" dirty="0" smtClean="0"/>
              <a:t>)</a:t>
            </a:r>
            <a:endParaRPr lang="ru-RU" dirty="0" smtClean="0"/>
          </a:p>
          <a:p>
            <a:pPr>
              <a:buNone/>
            </a:pPr>
            <a:r>
              <a:rPr lang="ru-RU" i="1" dirty="0" smtClean="0"/>
              <a:t>		</a:t>
            </a:r>
            <a:r>
              <a:rPr lang="en-US" i="1" dirty="0" err="1" smtClean="0"/>
              <a:t>heap_size</a:t>
            </a:r>
            <a:r>
              <a:rPr lang="en-US" dirty="0" smtClean="0"/>
              <a:t>[</a:t>
            </a:r>
            <a:r>
              <a:rPr lang="en-US" i="1" dirty="0" smtClean="0"/>
              <a:t>a</a:t>
            </a:r>
            <a:r>
              <a:rPr lang="en-US" dirty="0" smtClean="0"/>
              <a:t>] </a:t>
            </a:r>
            <a:r>
              <a:rPr lang="ru-RU" dirty="0" smtClean="0">
                <a:sym typeface="Symbol"/>
              </a:rPr>
              <a:t></a:t>
            </a:r>
            <a:r>
              <a:rPr lang="ru-RU" dirty="0" smtClean="0"/>
              <a:t> </a:t>
            </a:r>
            <a:r>
              <a:rPr lang="en-US" i="1" dirty="0" err="1" smtClean="0"/>
              <a:t>heap_size</a:t>
            </a:r>
            <a:r>
              <a:rPr lang="en-US" dirty="0" smtClean="0"/>
              <a:t>[ </a:t>
            </a:r>
            <a:r>
              <a:rPr lang="en-US" i="1" dirty="0" smtClean="0"/>
              <a:t>a </a:t>
            </a:r>
            <a:r>
              <a:rPr lang="en-US" dirty="0" smtClean="0"/>
              <a:t>] + 1;</a:t>
            </a:r>
            <a:endParaRPr lang="ru-RU" dirty="0" smtClean="0"/>
          </a:p>
          <a:p>
            <a:pPr>
              <a:buNone/>
            </a:pPr>
            <a:r>
              <a:rPr lang="ru-RU" i="1" dirty="0" smtClean="0"/>
              <a:t>		a</a:t>
            </a:r>
            <a:r>
              <a:rPr lang="ru-RU" dirty="0" smtClean="0"/>
              <a:t>[</a:t>
            </a:r>
            <a:r>
              <a:rPr lang="ru-RU" i="1" dirty="0" err="1" smtClean="0"/>
              <a:t>heap_size</a:t>
            </a:r>
            <a:r>
              <a:rPr lang="ru-RU" dirty="0" smtClean="0"/>
              <a:t>[ </a:t>
            </a:r>
            <a:r>
              <a:rPr lang="ru-RU" i="1" dirty="0" smtClean="0"/>
              <a:t>a </a:t>
            </a:r>
            <a:r>
              <a:rPr lang="ru-RU" dirty="0" smtClean="0"/>
              <a:t>]] </a:t>
            </a:r>
            <a:r>
              <a:rPr lang="ru-RU" dirty="0" smtClean="0">
                <a:sym typeface="Symbol"/>
              </a:rPr>
              <a:t></a:t>
            </a:r>
            <a:r>
              <a:rPr lang="ru-RU" dirty="0" smtClean="0"/>
              <a:t> MINVALUE		</a:t>
            </a:r>
          </a:p>
          <a:p>
            <a:pPr>
              <a:buNone/>
            </a:pPr>
            <a:r>
              <a:rPr lang="ru-RU" i="1" dirty="0" smtClean="0"/>
              <a:t>		</a:t>
            </a:r>
            <a:r>
              <a:rPr lang="en-US" i="1" dirty="0" err="1" smtClean="0"/>
              <a:t>Heap_Increase_Key</a:t>
            </a:r>
            <a:r>
              <a:rPr lang="en-US" dirty="0" smtClean="0"/>
              <a:t> (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i="1" dirty="0" err="1" smtClean="0"/>
              <a:t>heap_size</a:t>
            </a:r>
            <a:r>
              <a:rPr lang="en-US" dirty="0" smtClean="0"/>
              <a:t> [</a:t>
            </a:r>
            <a:r>
              <a:rPr lang="en-US" i="1" dirty="0" smtClean="0"/>
              <a:t>a</a:t>
            </a:r>
            <a:r>
              <a:rPr lang="en-US" dirty="0" smtClean="0"/>
              <a:t>], </a:t>
            </a:r>
            <a:r>
              <a:rPr lang="en-US" i="1" dirty="0" smtClean="0"/>
              <a:t>key</a:t>
            </a:r>
            <a:r>
              <a:rPr lang="en-US" dirty="0" smtClean="0"/>
              <a:t>);</a:t>
            </a: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299606"/>
            <a:ext cx="7020272" cy="420132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K-</a:t>
            </a:r>
            <a:r>
              <a:rPr lang="ru-RU" dirty="0" err="1" smtClean="0"/>
              <a:t>ичные</a:t>
            </a:r>
            <a:r>
              <a:rPr lang="ru-RU" dirty="0" smtClean="0"/>
              <a:t> кучи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692697"/>
            <a:ext cx="8229600" cy="3312367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k</a:t>
            </a:r>
            <a:r>
              <a:rPr lang="ru-RU" dirty="0" smtClean="0">
                <a:solidFill>
                  <a:srgbClr val="FF0000"/>
                </a:solidFill>
              </a:rPr>
              <a:t>-</a:t>
            </a:r>
            <a:r>
              <a:rPr lang="ru-RU" dirty="0" err="1" smtClean="0">
                <a:solidFill>
                  <a:srgbClr val="FF0000"/>
                </a:solidFill>
              </a:rPr>
              <a:t>ичная</a:t>
            </a:r>
            <a:r>
              <a:rPr lang="ru-RU" dirty="0" smtClean="0">
                <a:solidFill>
                  <a:srgbClr val="FF0000"/>
                </a:solidFill>
              </a:rPr>
              <a:t> куча </a:t>
            </a:r>
            <a:r>
              <a:rPr lang="ru-RU" dirty="0" smtClean="0"/>
              <a:t>– это массив, который можно рассматривать как почти полное дерево, где у каждой вершины, кроме, может быть, одной, ровно </a:t>
            </a:r>
            <a:r>
              <a:rPr lang="en-US" i="1" dirty="0" smtClean="0"/>
              <a:t>k</a:t>
            </a:r>
            <a:r>
              <a:rPr lang="en-US" dirty="0" smtClean="0"/>
              <a:t> </a:t>
            </a:r>
            <a:r>
              <a:rPr lang="ru-RU" dirty="0" smtClean="0"/>
              <a:t>сыновей.</a:t>
            </a:r>
          </a:p>
          <a:p>
            <a:pPr>
              <a:buNone/>
            </a:pPr>
            <a:r>
              <a:rPr lang="ru-RU" dirty="0" smtClean="0"/>
              <a:t>Если </a:t>
            </a:r>
            <a:r>
              <a:rPr lang="en-US" dirty="0" smtClean="0"/>
              <a:t>k = 3, </a:t>
            </a:r>
            <a:r>
              <a:rPr lang="ru-RU" dirty="0" smtClean="0"/>
              <a:t>то сыновья</a:t>
            </a:r>
            <a:r>
              <a:rPr lang="en-US" dirty="0" smtClean="0"/>
              <a:t> </a:t>
            </a:r>
            <a:r>
              <a:rPr lang="ru-RU" dirty="0" smtClean="0"/>
              <a:t>вершины с номером </a:t>
            </a:r>
            <a:r>
              <a:rPr lang="en-US" dirty="0" err="1" smtClean="0"/>
              <a:t>i</a:t>
            </a:r>
            <a:r>
              <a:rPr lang="ru-RU" dirty="0" smtClean="0"/>
              <a:t>:</a:t>
            </a:r>
          </a:p>
          <a:p>
            <a:pPr>
              <a:buNone/>
            </a:pP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i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+ 1</a:t>
            </a:r>
          </a:p>
          <a:p>
            <a:pPr>
              <a:buNone/>
            </a:pP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i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+ 2</a:t>
            </a:r>
          </a:p>
          <a:p>
            <a:pPr>
              <a:buNone/>
            </a:pP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i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+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3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pPr>
              <a:buNone/>
            </a:pPr>
            <a:r>
              <a:rPr lang="ru-RU" dirty="0" smtClean="0">
                <a:sym typeface="Symbol"/>
              </a:rPr>
              <a:t>Корень имеет номер 0</a:t>
            </a:r>
          </a:p>
          <a:p>
            <a:pPr>
              <a:buNone/>
            </a:pPr>
            <a:r>
              <a:rPr lang="ru-RU" dirty="0" smtClean="0">
                <a:sym typeface="Symbol"/>
              </a:rPr>
              <a:t>Отец вершины с номером </a:t>
            </a:r>
            <a:r>
              <a:rPr lang="en-US" dirty="0" smtClean="0">
                <a:sym typeface="Symbol"/>
              </a:rPr>
              <a:t>i:</a:t>
            </a:r>
          </a:p>
          <a:p>
            <a:pPr>
              <a:buNone/>
            </a:pPr>
            <a:r>
              <a:rPr lang="en-US" dirty="0">
                <a:sym typeface="Symbol"/>
              </a:rPr>
              <a:t> </a:t>
            </a:r>
            <a:r>
              <a:rPr lang="en-US" dirty="0" err="1" smtClean="0">
                <a:sym typeface="Symbol"/>
              </a:rPr>
              <a:t>i</a:t>
            </a:r>
            <a:r>
              <a:rPr lang="en-US" dirty="0" smtClean="0">
                <a:sym typeface="Symbol"/>
              </a:rPr>
              <a:t> / k </a:t>
            </a:r>
            <a:r>
              <a:rPr lang="en-US" dirty="0">
                <a:sym typeface="Symbol"/>
              </a:rPr>
              <a:t></a:t>
            </a:r>
            <a:endParaRPr lang="en-US" dirty="0" smtClean="0">
              <a:sym typeface="Symbo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Операции на </a:t>
            </a:r>
            <a:r>
              <a:rPr lang="en-US" dirty="0" smtClean="0"/>
              <a:t>k-</a:t>
            </a:r>
            <a:r>
              <a:rPr lang="ru-RU" dirty="0" err="1" smtClean="0"/>
              <a:t>ичных</a:t>
            </a:r>
            <a:r>
              <a:rPr lang="ru-RU" dirty="0" smtClean="0"/>
              <a:t> кучах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2746648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err="1" smtClean="0">
                <a:solidFill>
                  <a:srgbClr val="FF0000"/>
                </a:solidFill>
              </a:rPr>
              <a:t>MinHeap</a:t>
            </a:r>
            <a:endParaRPr lang="en-US" sz="2800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Insert</a:t>
            </a:r>
            <a:endParaRPr lang="en-US" sz="2800" dirty="0" smtClean="0"/>
          </a:p>
          <a:p>
            <a:pPr>
              <a:spcBef>
                <a:spcPts val="0"/>
              </a:spcBef>
              <a:buNone/>
            </a:pPr>
            <a:r>
              <a:rPr lang="en-US" sz="2800" dirty="0" err="1" smtClean="0"/>
              <a:t>Extract_Min</a:t>
            </a:r>
            <a:endParaRPr lang="en-US" sz="2800" dirty="0" smtClean="0"/>
          </a:p>
          <a:p>
            <a:pPr>
              <a:spcBef>
                <a:spcPts val="0"/>
              </a:spcBef>
              <a:buNone/>
            </a:pPr>
            <a:r>
              <a:rPr lang="en-US" sz="2800" dirty="0" err="1" smtClean="0"/>
              <a:t>Decrease_Key</a:t>
            </a:r>
            <a:endParaRPr lang="en-US" sz="2800" dirty="0" smtClean="0"/>
          </a:p>
          <a:p>
            <a:pPr>
              <a:spcBef>
                <a:spcPts val="0"/>
              </a:spcBef>
              <a:buNone/>
            </a:pPr>
            <a:r>
              <a:rPr lang="en-US" sz="2800" dirty="0" err="1" smtClean="0"/>
              <a:t>Increase_Key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923928" y="2060848"/>
            <a:ext cx="38164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O(</a:t>
            </a:r>
            <a:r>
              <a:rPr lang="en-US" sz="2800" dirty="0" err="1" smtClean="0"/>
              <a:t>log</a:t>
            </a:r>
            <a:r>
              <a:rPr lang="en-US" sz="2800" baseline="-25000" dirty="0" err="1" smtClean="0"/>
              <a:t>k</a:t>
            </a:r>
            <a:r>
              <a:rPr lang="en-US" sz="2800" dirty="0" err="1" smtClean="0"/>
              <a:t>n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O(</a:t>
            </a:r>
            <a:r>
              <a:rPr lang="en-US" sz="2800" dirty="0" err="1" smtClean="0"/>
              <a:t>k</a:t>
            </a:r>
            <a:r>
              <a:rPr lang="en-US" sz="2800" dirty="0" err="1" smtClean="0">
                <a:sym typeface="Symbol"/>
              </a:rPr>
              <a:t></a:t>
            </a:r>
            <a:r>
              <a:rPr lang="en-US" sz="2800" dirty="0" err="1" smtClean="0"/>
              <a:t>log</a:t>
            </a:r>
            <a:r>
              <a:rPr lang="en-US" sz="2800" baseline="-25000" dirty="0" err="1" smtClean="0"/>
              <a:t>k</a:t>
            </a:r>
            <a:r>
              <a:rPr lang="en-US" sz="2800" dirty="0" err="1" smtClean="0"/>
              <a:t>n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O(</a:t>
            </a:r>
            <a:r>
              <a:rPr lang="en-US" sz="2800" dirty="0" err="1" smtClean="0"/>
              <a:t>log</a:t>
            </a:r>
            <a:r>
              <a:rPr lang="en-US" sz="2800" baseline="-25000" dirty="0" err="1" smtClean="0"/>
              <a:t>k</a:t>
            </a:r>
            <a:r>
              <a:rPr lang="en-US" sz="2800" dirty="0" err="1" smtClean="0"/>
              <a:t>n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O(</a:t>
            </a:r>
            <a:r>
              <a:rPr lang="en-US" sz="2800" dirty="0" err="1" smtClean="0"/>
              <a:t>k</a:t>
            </a:r>
            <a:r>
              <a:rPr lang="en-US" sz="2800" dirty="0" err="1" smtClean="0">
                <a:sym typeface="Symbol"/>
              </a:rPr>
              <a:t></a:t>
            </a:r>
            <a:r>
              <a:rPr lang="en-US" sz="2800" dirty="0" err="1" smtClean="0"/>
              <a:t>log</a:t>
            </a:r>
            <a:r>
              <a:rPr lang="en-US" sz="2800" baseline="-25000" dirty="0" err="1" smtClean="0"/>
              <a:t>k</a:t>
            </a:r>
            <a:r>
              <a:rPr lang="en-US" sz="2800" dirty="0" err="1" smtClean="0"/>
              <a:t>n</a:t>
            </a:r>
            <a:r>
              <a:rPr lang="en-US" sz="2800" dirty="0" smtClean="0"/>
              <a:t>)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Биномиальные деревья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836712"/>
            <a:ext cx="6480720" cy="3888431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dirty="0" smtClean="0">
                <a:solidFill>
                  <a:srgbClr val="FF0000"/>
                </a:solidFill>
              </a:rPr>
              <a:t>Биномиальное дерево </a:t>
            </a:r>
            <a:r>
              <a:rPr lang="ru-RU" dirty="0" smtClean="0"/>
              <a:t>(</a:t>
            </a:r>
            <a:r>
              <a:rPr lang="en-US" i="1" dirty="0" smtClean="0"/>
              <a:t>binomial tree</a:t>
            </a:r>
            <a:r>
              <a:rPr lang="en-US" dirty="0" smtClean="0"/>
              <a:t>) </a:t>
            </a:r>
            <a:r>
              <a:rPr lang="en-US" i="1" dirty="0" err="1" smtClean="0"/>
              <a:t>B</a:t>
            </a:r>
            <a:r>
              <a:rPr lang="en-US" i="1" baseline="-25000" dirty="0" err="1" smtClean="0"/>
              <a:t>k</a:t>
            </a:r>
            <a:r>
              <a:rPr lang="en-US" dirty="0" smtClean="0"/>
              <a:t> </a:t>
            </a:r>
            <a:r>
              <a:rPr lang="ru-RU" dirty="0" smtClean="0"/>
              <a:t>представляет собой рекурсивно определенное упорядоченное дерево:</a:t>
            </a:r>
          </a:p>
          <a:p>
            <a:r>
              <a:rPr lang="ru-RU" dirty="0" smtClean="0"/>
              <a:t>Биномиальное дерево </a:t>
            </a:r>
            <a:r>
              <a:rPr lang="en-US" i="1" dirty="0" smtClean="0"/>
              <a:t>B</a:t>
            </a:r>
            <a:r>
              <a:rPr lang="en-US" i="1" baseline="-25000" dirty="0" smtClean="0"/>
              <a:t>0</a:t>
            </a:r>
            <a:r>
              <a:rPr lang="en-US" i="1" dirty="0" smtClean="0"/>
              <a:t> </a:t>
            </a:r>
            <a:r>
              <a:rPr lang="ru-RU" dirty="0" smtClean="0"/>
              <a:t>состоит из одного узла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Биномиальное дерево </a:t>
            </a:r>
            <a:r>
              <a:rPr lang="en-US" i="1" dirty="0" err="1" smtClean="0"/>
              <a:t>B</a:t>
            </a:r>
            <a:r>
              <a:rPr lang="en-US" i="1" baseline="-25000" dirty="0" err="1" smtClean="0"/>
              <a:t>k</a:t>
            </a:r>
            <a:r>
              <a:rPr lang="en-US" i="1" dirty="0" smtClean="0"/>
              <a:t> </a:t>
            </a:r>
            <a:r>
              <a:rPr lang="ru-RU" dirty="0" smtClean="0"/>
              <a:t>состоит из двух биномиальных деревьев </a:t>
            </a:r>
            <a:r>
              <a:rPr lang="en-US" i="1" dirty="0" smtClean="0"/>
              <a:t>B</a:t>
            </a:r>
            <a:r>
              <a:rPr lang="en-US" i="1" baseline="-25000" dirty="0" smtClean="0"/>
              <a:t>k</a:t>
            </a:r>
            <a:r>
              <a:rPr lang="en-US" baseline="-25000" dirty="0" smtClean="0"/>
              <a:t>-1</a:t>
            </a:r>
            <a:r>
              <a:rPr lang="en-US" dirty="0" smtClean="0"/>
              <a:t>, </a:t>
            </a:r>
            <a:r>
              <a:rPr lang="ru-RU" dirty="0" smtClean="0"/>
              <a:t>связанных вместе: корень одного из них является крайним левым сыном корня второго дерева. 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7259637" y="196179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7853312" y="1844205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</a:t>
            </a:r>
            <a:r>
              <a:rPr lang="en-US" sz="2800" baseline="-25000" dirty="0" smtClean="0"/>
              <a:t>0</a:t>
            </a:r>
            <a:endParaRPr lang="ru-RU" sz="2800" baseline="-25000" dirty="0"/>
          </a:p>
        </p:txBody>
      </p:sp>
      <p:sp>
        <p:nvSpPr>
          <p:cNvPr id="6" name="Овал 5"/>
          <p:cNvSpPr/>
          <p:nvPr/>
        </p:nvSpPr>
        <p:spPr>
          <a:xfrm>
            <a:off x="6408485" y="4080235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7271777" y="364818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Равнобедренный треугольник 7"/>
          <p:cNvSpPr/>
          <p:nvPr/>
        </p:nvSpPr>
        <p:spPr>
          <a:xfrm>
            <a:off x="6107509" y="4368267"/>
            <a:ext cx="864096" cy="11521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Равнобедренный треугольник 8"/>
          <p:cNvSpPr/>
          <p:nvPr/>
        </p:nvSpPr>
        <p:spPr>
          <a:xfrm>
            <a:off x="6989216" y="3944603"/>
            <a:ext cx="864096" cy="11521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6197519" y="5570144"/>
            <a:ext cx="684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</a:t>
            </a:r>
            <a:r>
              <a:rPr lang="en-US" sz="2800" baseline="-25000" dirty="0" smtClean="0"/>
              <a:t>k-1</a:t>
            </a:r>
            <a:endParaRPr lang="ru-RU" sz="2800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7079226" y="5096731"/>
            <a:ext cx="684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</a:t>
            </a:r>
            <a:r>
              <a:rPr lang="en-US" sz="2800" baseline="-25000" dirty="0" smtClean="0"/>
              <a:t>k-1</a:t>
            </a:r>
            <a:endParaRPr lang="ru-RU" sz="2800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7874751" y="3701031"/>
            <a:ext cx="684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B</a:t>
            </a:r>
            <a:r>
              <a:rPr lang="en-US" sz="2800" baseline="-25000" dirty="0" err="1" smtClean="0"/>
              <a:t>k</a:t>
            </a:r>
            <a:endParaRPr lang="ru-RU" sz="2800" baseline="-25000" dirty="0"/>
          </a:p>
        </p:txBody>
      </p:sp>
      <p:cxnSp>
        <p:nvCxnSpPr>
          <p:cNvPr id="14" name="Прямая соединительная линия 13"/>
          <p:cNvCxnSpPr>
            <a:stCxn id="7" idx="2"/>
            <a:endCxn id="6" idx="7"/>
          </p:cNvCxnSpPr>
          <p:nvPr/>
        </p:nvCxnSpPr>
        <p:spPr>
          <a:xfrm flipH="1">
            <a:off x="6654336" y="3792203"/>
            <a:ext cx="617441" cy="33021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Свойства биномиальных деревьев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836712"/>
            <a:ext cx="8435280" cy="5472608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dirty="0" smtClean="0">
                <a:solidFill>
                  <a:srgbClr val="FF0000"/>
                </a:solidFill>
              </a:rPr>
              <a:t>Биномиальное дерево </a:t>
            </a:r>
            <a:r>
              <a:rPr lang="en-US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i="1" baseline="-25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dirty="0" smtClean="0">
                <a:solidFill>
                  <a:srgbClr val="FF0000"/>
                </a:solidFill>
                <a:cs typeface="Times New Roman" pitchFamily="18" charset="0"/>
              </a:rPr>
              <a:t>:</a:t>
            </a:r>
          </a:p>
          <a:p>
            <a:pPr marL="514350" indent="-514350">
              <a:buAutoNum type="arabicPeriod"/>
            </a:pPr>
            <a:r>
              <a:rPr lang="ru-RU" dirty="0" smtClean="0"/>
              <a:t>имеет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i="1" baseline="300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/>
              <a:t>узлов</a:t>
            </a:r>
          </a:p>
          <a:p>
            <a:pPr marL="514350" indent="-514350">
              <a:buAutoNum type="arabicPeriod"/>
            </a:pPr>
            <a:r>
              <a:rPr lang="ru-RU" dirty="0" smtClean="0"/>
              <a:t>имеет высоту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k</a:t>
            </a:r>
          </a:p>
          <a:p>
            <a:pPr marL="514350" indent="-514350">
              <a:buAutoNum type="arabicPeriod"/>
            </a:pPr>
            <a:r>
              <a:rPr lang="ru-RU" dirty="0" smtClean="0"/>
              <a:t>имеет ровно       узлов на глубине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/>
              <a:t>=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0, 1, …,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k</a:t>
            </a:r>
          </a:p>
          <a:p>
            <a:pPr marL="514350" indent="-514350">
              <a:buAutoNum type="arabicPeriod"/>
            </a:pPr>
            <a:r>
              <a:rPr lang="ru-RU" dirty="0" smtClean="0"/>
              <a:t>имеет корень степени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 smtClean="0"/>
              <a:t>; </a:t>
            </a:r>
            <a:r>
              <a:rPr lang="ru-RU" dirty="0" smtClean="0"/>
              <a:t>степень остальных вершин меньше степени корня. Кроме того, если перенумеровать сыновей  корня слева направо числами от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 smtClean="0"/>
              <a:t> –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dirty="0" smtClean="0"/>
              <a:t> до </a:t>
            </a:r>
            <a:r>
              <a:rPr lang="en-US" dirty="0" smtClean="0"/>
              <a:t> </a:t>
            </a:r>
            <a:r>
              <a:rPr lang="ru-RU" dirty="0" smtClean="0"/>
              <a:t>0, то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/>
              <a:t> –</a:t>
            </a:r>
            <a:r>
              <a:rPr lang="ru-RU" dirty="0" err="1" smtClean="0"/>
              <a:t>й</a:t>
            </a:r>
            <a:r>
              <a:rPr lang="ru-RU" dirty="0" smtClean="0"/>
              <a:t> сын корня будет корнем биномиального дерева 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</a:p>
          <a:p>
            <a:pPr marL="514350" indent="-514350">
              <a:buNone/>
            </a:pPr>
            <a:r>
              <a:rPr lang="ru-RU" i="1" dirty="0" smtClean="0">
                <a:cs typeface="Times New Roman" pitchFamily="18" charset="0"/>
              </a:rPr>
              <a:t>Доказательство: </a:t>
            </a:r>
            <a:r>
              <a:rPr lang="ru-RU" dirty="0" smtClean="0">
                <a:cs typeface="Times New Roman" pitchFamily="18" charset="0"/>
              </a:rPr>
              <a:t>по индукции</a:t>
            </a:r>
          </a:p>
          <a:p>
            <a:pPr marL="514350" indent="-514350">
              <a:buNone/>
            </a:pPr>
            <a:endParaRPr lang="en-US" dirty="0" smtClean="0">
              <a:solidFill>
                <a:srgbClr val="FF0000"/>
              </a:solidFill>
              <a:cs typeface="Times New Roman" pitchFamily="18" charset="0"/>
            </a:endParaRPr>
          </a:p>
          <a:p>
            <a:pPr marL="1797050" indent="-1797050">
              <a:buNone/>
            </a:pPr>
            <a:r>
              <a:rPr lang="ru-RU" dirty="0" smtClean="0">
                <a:solidFill>
                  <a:srgbClr val="FF0000"/>
                </a:solidFill>
                <a:cs typeface="Times New Roman" pitchFamily="18" charset="0"/>
              </a:rPr>
              <a:t>Следствие:  </a:t>
            </a:r>
            <a:r>
              <a:rPr lang="ru-RU" dirty="0" smtClean="0">
                <a:cs typeface="Times New Roman" pitchFamily="18" charset="0"/>
              </a:rPr>
              <a:t>максимальная степень произвольного узла в биномиальном дереве с </a:t>
            </a:r>
            <a:r>
              <a:rPr lang="en-US" dirty="0" smtClean="0">
                <a:cs typeface="Times New Roman" pitchFamily="18" charset="0"/>
              </a:rPr>
              <a:t>n </a:t>
            </a:r>
            <a:r>
              <a:rPr lang="ru-RU" dirty="0" smtClean="0">
                <a:cs typeface="Times New Roman" pitchFamily="18" charset="0"/>
              </a:rPr>
              <a:t>узлами равна </a:t>
            </a:r>
            <a:r>
              <a:rPr lang="en-US" dirty="0" smtClean="0">
                <a:cs typeface="Times New Roman" pitchFamily="18" charset="0"/>
              </a:rPr>
              <a:t>log</a:t>
            </a:r>
            <a:r>
              <a:rPr lang="en-US" baseline="-25000" dirty="0" smtClean="0">
                <a:cs typeface="Times New Roman" pitchFamily="18" charset="0"/>
              </a:rPr>
              <a:t>2</a:t>
            </a:r>
            <a:r>
              <a:rPr lang="en-US" dirty="0" smtClean="0">
                <a:cs typeface="Times New Roman" pitchFamily="18" charset="0"/>
              </a:rPr>
              <a:t>n</a:t>
            </a:r>
            <a:endParaRPr lang="ru-RU" dirty="0">
              <a:cs typeface="Times New Roman" pitchFamily="18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87824" y="1988840"/>
            <a:ext cx="402158" cy="576064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962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Примеры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700807"/>
            <a:ext cx="8712968" cy="2448273"/>
          </a:xfrm>
        </p:spPr>
      </p:pic>
    </p:spTree>
    <p:extLst>
      <p:ext uri="{BB962C8B-B14F-4D97-AF65-F5344CB8AC3E}">
        <p14:creationId xmlns:p14="http://schemas.microsoft.com/office/powerpoint/2010/main" val="173547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Биномиальная куча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(</a:t>
            </a:r>
            <a:r>
              <a:rPr lang="en-US" i="1" dirty="0" smtClean="0"/>
              <a:t>binomial heap</a:t>
            </a:r>
            <a:r>
              <a:rPr lang="en-US" dirty="0" smtClean="0"/>
              <a:t>) </a:t>
            </a:r>
            <a:r>
              <a:rPr lang="en-US" i="1" dirty="0" smtClean="0"/>
              <a:t>H</a:t>
            </a:r>
            <a:r>
              <a:rPr lang="en-US" dirty="0" smtClean="0"/>
              <a:t> </a:t>
            </a:r>
            <a:r>
              <a:rPr lang="ru-RU" dirty="0" smtClean="0"/>
              <a:t>представляет собой множество биномиальных деревьев, которые удовлетворяют следующим свойствам биномиальных куч:</a:t>
            </a:r>
          </a:p>
          <a:p>
            <a:pPr marL="514350" indent="-514350">
              <a:buAutoNum type="arabicPeriod"/>
            </a:pPr>
            <a:r>
              <a:rPr lang="ru-RU" dirty="0" smtClean="0"/>
              <a:t>Каждое биномиальное дерево в </a:t>
            </a:r>
            <a:r>
              <a:rPr lang="en-US" i="1" dirty="0" smtClean="0"/>
              <a:t>H</a:t>
            </a:r>
            <a:r>
              <a:rPr lang="en-US" dirty="0" smtClean="0"/>
              <a:t> </a:t>
            </a:r>
            <a:r>
              <a:rPr lang="ru-RU" dirty="0" smtClean="0"/>
              <a:t>подчиняется свойству неубывающей пирамиды (</a:t>
            </a:r>
            <a:r>
              <a:rPr lang="en-US" i="1" dirty="0" smtClean="0"/>
              <a:t>min-heap property</a:t>
            </a:r>
            <a:r>
              <a:rPr lang="en-US" dirty="0" smtClean="0"/>
              <a:t>): </a:t>
            </a:r>
            <a:r>
              <a:rPr lang="ru-RU" dirty="0" smtClean="0"/>
              <a:t>ключ узла не меньше ключа его родительского узла</a:t>
            </a:r>
          </a:p>
          <a:p>
            <a:pPr marL="514350" indent="-514350">
              <a:buAutoNum type="arabicPeriod"/>
            </a:pPr>
            <a:r>
              <a:rPr lang="ru-RU" dirty="0" smtClean="0"/>
              <a:t>Для любого неотрицательного целого </a:t>
            </a:r>
            <a:r>
              <a:rPr lang="en-US" i="1" dirty="0" smtClean="0"/>
              <a:t>k</a:t>
            </a:r>
            <a:r>
              <a:rPr lang="en-US" dirty="0" smtClean="0"/>
              <a:t> </a:t>
            </a:r>
            <a:r>
              <a:rPr lang="ru-RU" dirty="0" smtClean="0"/>
              <a:t> имеется не более одного биномиального дерева в </a:t>
            </a:r>
            <a:r>
              <a:rPr lang="en-US" i="1" dirty="0" smtClean="0"/>
              <a:t>H</a:t>
            </a:r>
            <a:r>
              <a:rPr lang="en-US" dirty="0" smtClean="0"/>
              <a:t>, </a:t>
            </a:r>
            <a:r>
              <a:rPr lang="ru-RU" dirty="0" smtClean="0"/>
              <a:t>чей корень имеет степень </a:t>
            </a:r>
            <a:r>
              <a:rPr lang="en-US" i="1" dirty="0" smtClean="0"/>
              <a:t>k</a:t>
            </a:r>
            <a:r>
              <a:rPr lang="en-US" dirty="0" smtClean="0"/>
              <a:t>.</a:t>
            </a:r>
          </a:p>
          <a:p>
            <a:pPr marL="514350" indent="-514350">
              <a:buNone/>
            </a:pPr>
            <a:endParaRPr lang="ru-RU" dirty="0" smtClean="0"/>
          </a:p>
          <a:p>
            <a:pPr marL="514350" indent="-514350">
              <a:buNone/>
            </a:pPr>
            <a:r>
              <a:rPr lang="ru-RU" dirty="0" smtClean="0"/>
              <a:t>Свойство 1 </a:t>
            </a:r>
            <a:r>
              <a:rPr lang="ru-RU" dirty="0" smtClean="0">
                <a:sym typeface="Symbol"/>
              </a:rPr>
              <a:t> корень в таком дереве содержит наименьший ключ</a:t>
            </a:r>
          </a:p>
          <a:p>
            <a:pPr marL="514350" indent="-514350">
              <a:buNone/>
            </a:pPr>
            <a:endParaRPr lang="ru-RU" dirty="0" smtClean="0">
              <a:sym typeface="Symbol"/>
            </a:endParaRPr>
          </a:p>
          <a:p>
            <a:pPr marL="514350" indent="-514350">
              <a:buNone/>
            </a:pPr>
            <a:r>
              <a:rPr lang="ru-RU" dirty="0" smtClean="0">
                <a:sym typeface="Symbol"/>
              </a:rPr>
              <a:t>Свойство 2  биномиальная пирамида </a:t>
            </a:r>
            <a:r>
              <a:rPr lang="en-US" i="1" dirty="0" smtClean="0">
                <a:sym typeface="Symbol"/>
              </a:rPr>
              <a:t>H</a:t>
            </a:r>
            <a:r>
              <a:rPr lang="en-US" dirty="0" smtClean="0">
                <a:sym typeface="Symbol"/>
              </a:rPr>
              <a:t>, </a:t>
            </a:r>
            <a:r>
              <a:rPr lang="ru-RU" dirty="0" smtClean="0">
                <a:sym typeface="Symbol"/>
              </a:rPr>
              <a:t>содержащая </a:t>
            </a:r>
            <a:r>
              <a:rPr lang="en-US" i="1" dirty="0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 </a:t>
            </a:r>
            <a:r>
              <a:rPr lang="ru-RU" dirty="0" smtClean="0">
                <a:sym typeface="Symbol"/>
              </a:rPr>
              <a:t> узлов, состоит не более чем  из </a:t>
            </a:r>
            <a:r>
              <a:rPr lang="en-US" dirty="0" smtClean="0">
                <a:sym typeface="Symbol"/>
              </a:rPr>
              <a:t>log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n</a:t>
            </a:r>
            <a:r>
              <a:rPr lang="ru-RU" dirty="0" smtClean="0">
                <a:sym typeface="Symbol"/>
              </a:rPr>
              <a:t></a:t>
            </a:r>
            <a:r>
              <a:rPr lang="en-US" dirty="0" smtClean="0">
                <a:sym typeface="Symbol"/>
              </a:rPr>
              <a:t> </a:t>
            </a:r>
            <a:r>
              <a:rPr lang="ru-RU" dirty="0" smtClean="0">
                <a:sym typeface="Symbol"/>
              </a:rPr>
              <a:t>+ 1 биномиальных деревьев.</a:t>
            </a:r>
          </a:p>
          <a:p>
            <a:pPr marL="514350" indent="-514350">
              <a:buNone/>
            </a:pPr>
            <a:r>
              <a:rPr lang="ru-RU" dirty="0" smtClean="0">
                <a:sym typeface="Symbol"/>
              </a:rPr>
              <a:t>Это следует из свойства единственности разложения любого числа по степеням другого числа ( в данном случае – по степеням 2).</a:t>
            </a:r>
          </a:p>
          <a:p>
            <a:pPr marL="514350" indent="-514350">
              <a:buNone/>
            </a:pPr>
            <a:r>
              <a:rPr lang="ru-RU" dirty="0" smtClean="0">
                <a:sym typeface="Symbol"/>
              </a:rPr>
              <a:t>Например, 13 = 8 + 4 +1 = 2</a:t>
            </a:r>
            <a:r>
              <a:rPr lang="ru-RU" baseline="30000" dirty="0" smtClean="0">
                <a:sym typeface="Symbol"/>
              </a:rPr>
              <a:t>3 </a:t>
            </a:r>
            <a:r>
              <a:rPr lang="ru-RU" dirty="0" smtClean="0">
                <a:sym typeface="Symbol"/>
              </a:rPr>
              <a:t>+ 2</a:t>
            </a:r>
            <a:r>
              <a:rPr lang="ru-RU" baseline="30000" dirty="0" smtClean="0">
                <a:sym typeface="Symbol"/>
              </a:rPr>
              <a:t>2</a:t>
            </a:r>
            <a:r>
              <a:rPr lang="ru-RU" dirty="0" smtClean="0">
                <a:sym typeface="Symbol"/>
              </a:rPr>
              <a:t> + 2</a:t>
            </a:r>
            <a:r>
              <a:rPr lang="ru-RU" baseline="30000" dirty="0" smtClean="0">
                <a:sym typeface="Symbol"/>
              </a:rPr>
              <a:t>0</a:t>
            </a:r>
            <a:r>
              <a:rPr lang="ru-RU" dirty="0" smtClean="0">
                <a:sym typeface="Symbol"/>
              </a:rPr>
              <a:t> = 1101</a:t>
            </a:r>
            <a:r>
              <a:rPr lang="ru-RU" baseline="-25000" dirty="0" smtClean="0">
                <a:sym typeface="Symbol"/>
              </a:rPr>
              <a:t>2</a:t>
            </a:r>
            <a:endParaRPr lang="ru-RU" dirty="0" smtClean="0">
              <a:sym typeface="Symbol"/>
            </a:endParaRPr>
          </a:p>
          <a:p>
            <a:pPr marL="514350" indent="-514350"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Пример биномиальной кучи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29446"/>
            <a:ext cx="8229600" cy="3592808"/>
          </a:xfrm>
        </p:spPr>
      </p:pic>
    </p:spTree>
    <p:extLst>
      <p:ext uri="{BB962C8B-B14F-4D97-AF65-F5344CB8AC3E}">
        <p14:creationId xmlns:p14="http://schemas.microsoft.com/office/powerpoint/2010/main" val="8741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-16043"/>
            <a:ext cx="8229600" cy="63673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Реализация биномиальных куч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12" y="692695"/>
            <a:ext cx="8540944" cy="6103689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Бинарные кучи (пирамиды)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514543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rgbClr val="C00000"/>
                </a:solidFill>
              </a:rPr>
              <a:t>Пирамида</a:t>
            </a:r>
            <a:r>
              <a:rPr lang="ru-RU" dirty="0" smtClean="0"/>
              <a:t> – это структура данных, представляющая собой объект-массив, который можно рассматривать как почти полное бинарное дерево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i="1" dirty="0" smtClean="0"/>
              <a:t>length</a:t>
            </a:r>
            <a:r>
              <a:rPr lang="en-US" dirty="0" smtClean="0"/>
              <a:t>[</a:t>
            </a:r>
            <a:r>
              <a:rPr lang="en-US" i="1" dirty="0" smtClean="0"/>
              <a:t>A</a:t>
            </a:r>
            <a:r>
              <a:rPr lang="en-US" dirty="0" smtClean="0"/>
              <a:t>] – </a:t>
            </a:r>
            <a:r>
              <a:rPr lang="ru-RU" dirty="0" smtClean="0"/>
              <a:t>количество элементов массива</a:t>
            </a:r>
          </a:p>
          <a:p>
            <a:pPr marL="2330450" indent="-2330450">
              <a:buNone/>
            </a:pPr>
            <a:r>
              <a:rPr lang="en-US" i="1" dirty="0" smtClean="0"/>
              <a:t>heap</a:t>
            </a:r>
            <a:r>
              <a:rPr lang="ru-RU" i="1" dirty="0" smtClean="0"/>
              <a:t>_</a:t>
            </a:r>
            <a:r>
              <a:rPr lang="en-US" i="1" dirty="0" smtClean="0"/>
              <a:t>size</a:t>
            </a:r>
            <a:r>
              <a:rPr lang="en-US" dirty="0" smtClean="0"/>
              <a:t>[</a:t>
            </a:r>
            <a:r>
              <a:rPr lang="en-US" i="1" dirty="0" smtClean="0"/>
              <a:t>A</a:t>
            </a:r>
            <a:r>
              <a:rPr lang="en-US" dirty="0" smtClean="0"/>
              <a:t>] </a:t>
            </a:r>
            <a:r>
              <a:rPr lang="en-US" dirty="0"/>
              <a:t>– </a:t>
            </a:r>
            <a:r>
              <a:rPr lang="ru-RU" dirty="0"/>
              <a:t>количество элементов </a:t>
            </a:r>
            <a:r>
              <a:rPr lang="ru-RU" dirty="0" smtClean="0"/>
              <a:t>пирамиды, содержащиеся в массиве А</a:t>
            </a:r>
          </a:p>
          <a:p>
            <a:pPr marL="0" indent="0">
              <a:buNone/>
            </a:pPr>
            <a:r>
              <a:rPr lang="en-US" dirty="0" smtClean="0"/>
              <a:t>Parent(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	return  </a:t>
            </a:r>
            <a:r>
              <a:rPr lang="en-US" dirty="0" smtClean="0">
                <a:sym typeface="Symbol"/>
              </a:rPr>
              <a:t></a:t>
            </a:r>
            <a:r>
              <a:rPr lang="en-US" dirty="0" err="1" smtClean="0"/>
              <a:t>i</a:t>
            </a:r>
            <a:r>
              <a:rPr lang="en-US" dirty="0" smtClean="0"/>
              <a:t>/2</a:t>
            </a:r>
            <a:r>
              <a:rPr lang="en-US" dirty="0" smtClean="0">
                <a:sym typeface="Symbol"/>
              </a:rPr>
              <a:t></a:t>
            </a:r>
          </a:p>
          <a:p>
            <a:pPr marL="0" indent="0">
              <a:buNone/>
            </a:pPr>
            <a:r>
              <a:rPr lang="en-US" dirty="0" smtClean="0"/>
              <a:t>Left(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return 2i</a:t>
            </a:r>
          </a:p>
          <a:p>
            <a:pPr marL="0" indent="0">
              <a:buNone/>
            </a:pPr>
            <a:r>
              <a:rPr lang="en-US" dirty="0" smtClean="0"/>
              <a:t>Right(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return 2i+1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7462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892480" cy="562074"/>
          </a:xfrm>
        </p:spPr>
        <p:txBody>
          <a:bodyPr>
            <a:noAutofit/>
          </a:bodyPr>
          <a:lstStyle/>
          <a:p>
            <a:r>
              <a:rPr lang="ru-RU" sz="3200" dirty="0" smtClean="0"/>
              <a:t>Операции над биномиальными пирамидами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76064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AutoNum type="arabicPeriod"/>
            </a:pPr>
            <a:r>
              <a:rPr lang="ru-RU" dirty="0" smtClean="0">
                <a:solidFill>
                  <a:srgbClr val="FF0000"/>
                </a:solidFill>
              </a:rPr>
              <a:t>Создание новой биномиальной кучи</a:t>
            </a:r>
            <a:r>
              <a:rPr lang="en-US" dirty="0" smtClean="0">
                <a:solidFill>
                  <a:srgbClr val="FF0000"/>
                </a:solidFill>
              </a:rPr>
              <a:t> O(1)</a:t>
            </a:r>
            <a:endParaRPr lang="ru-RU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en-US" dirty="0" err="1" smtClean="0"/>
              <a:t>Make_Binomial_Heap</a:t>
            </a:r>
            <a:r>
              <a:rPr lang="en-US" dirty="0" smtClean="0"/>
              <a:t>()</a:t>
            </a:r>
          </a:p>
          <a:p>
            <a:pPr marL="514350" indent="-514350">
              <a:buNone/>
            </a:pPr>
            <a:r>
              <a:rPr lang="ru-RU" dirty="0" smtClean="0"/>
              <a:t>	выделить  память под </a:t>
            </a:r>
            <a:r>
              <a:rPr lang="en-US" dirty="0" smtClean="0"/>
              <a:t>H</a:t>
            </a:r>
          </a:p>
          <a:p>
            <a:pPr marL="514350" indent="-514350">
              <a:buNone/>
            </a:pPr>
            <a:r>
              <a:rPr lang="en-US" dirty="0" smtClean="0"/>
              <a:t>	head[H] = NIL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rgbClr val="FF0000"/>
                </a:solidFill>
              </a:rPr>
              <a:t>2. </a:t>
            </a:r>
            <a:r>
              <a:rPr lang="ru-RU" dirty="0" smtClean="0">
                <a:solidFill>
                  <a:srgbClr val="FF0000"/>
                </a:solidFill>
              </a:rPr>
              <a:t>Поиск минимального ключа О(</a:t>
            </a:r>
            <a:r>
              <a:rPr lang="en-US" dirty="0" smtClean="0">
                <a:solidFill>
                  <a:srgbClr val="FF0000"/>
                </a:solidFill>
              </a:rPr>
              <a:t>log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n</a:t>
            </a:r>
            <a:r>
              <a:rPr lang="ru-RU" dirty="0" smtClean="0">
                <a:solidFill>
                  <a:srgbClr val="FF0000"/>
                </a:solidFill>
              </a:rPr>
              <a:t>)</a:t>
            </a:r>
            <a:endParaRPr lang="en-US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en-US" dirty="0" err="1" smtClean="0"/>
              <a:t>Binomial_Heap_Minimum</a:t>
            </a:r>
            <a:r>
              <a:rPr lang="en-US" dirty="0" smtClean="0"/>
              <a:t>(H)</a:t>
            </a:r>
          </a:p>
          <a:p>
            <a:pPr marL="514350" indent="-514350">
              <a:buNone/>
            </a:pPr>
            <a:r>
              <a:rPr lang="en-US" dirty="0" smtClean="0"/>
              <a:t>	y </a:t>
            </a:r>
            <a:r>
              <a:rPr lang="en-US" dirty="0" smtClean="0">
                <a:sym typeface="Symbol"/>
              </a:rPr>
              <a:t> </a:t>
            </a:r>
            <a:r>
              <a:rPr lang="en-US" dirty="0" smtClean="0"/>
              <a:t>NIL</a:t>
            </a:r>
          </a:p>
          <a:p>
            <a:pPr marL="514350" indent="-514350">
              <a:buNone/>
            </a:pPr>
            <a:r>
              <a:rPr lang="en-US" dirty="0" smtClean="0"/>
              <a:t>	x </a:t>
            </a:r>
            <a:r>
              <a:rPr lang="en-US" dirty="0" smtClean="0">
                <a:sym typeface="Symbol"/>
              </a:rPr>
              <a:t> head[H]</a:t>
            </a:r>
          </a:p>
          <a:p>
            <a:pPr marL="514350" indent="-514350">
              <a:buNone/>
            </a:pPr>
            <a:r>
              <a:rPr lang="en-US" dirty="0" smtClean="0">
                <a:sym typeface="Symbol"/>
              </a:rPr>
              <a:t>	min  </a:t>
            </a:r>
          </a:p>
          <a:p>
            <a:pPr marL="514350" indent="-514350">
              <a:buNone/>
            </a:pPr>
            <a:r>
              <a:rPr lang="en-US" dirty="0" smtClean="0">
                <a:sym typeface="Symbol"/>
              </a:rPr>
              <a:t>	while x </a:t>
            </a:r>
            <a:r>
              <a:rPr lang="en-US" dirty="0" smtClean="0">
                <a:latin typeface="Times New Roman"/>
                <a:cs typeface="Times New Roman"/>
                <a:sym typeface="Symbol"/>
              </a:rPr>
              <a:t>≠</a:t>
            </a:r>
            <a:r>
              <a:rPr lang="en-US" dirty="0" smtClean="0"/>
              <a:t> NIL</a:t>
            </a:r>
          </a:p>
          <a:p>
            <a:pPr marL="514350" indent="-514350">
              <a:buNone/>
            </a:pPr>
            <a:r>
              <a:rPr lang="en-US" dirty="0" smtClean="0"/>
              <a:t>		do  if key[x] &lt; min</a:t>
            </a:r>
          </a:p>
          <a:p>
            <a:pPr marL="514350" indent="-514350">
              <a:buNone/>
            </a:pPr>
            <a:r>
              <a:rPr lang="en-US" dirty="0" smtClean="0"/>
              <a:t>			then 	min </a:t>
            </a:r>
            <a:r>
              <a:rPr lang="en-US" dirty="0" smtClean="0">
                <a:sym typeface="Symbol"/>
              </a:rPr>
              <a:t> key[x]</a:t>
            </a:r>
          </a:p>
          <a:p>
            <a:pPr marL="514350" indent="-514350">
              <a:buNone/>
            </a:pPr>
            <a:r>
              <a:rPr lang="en-US" dirty="0" smtClean="0">
                <a:sym typeface="Symbol"/>
              </a:rPr>
              <a:t>				y  x</a:t>
            </a:r>
          </a:p>
          <a:p>
            <a:pPr marL="514350" indent="-514350">
              <a:buNone/>
            </a:pPr>
            <a:r>
              <a:rPr lang="en-US" dirty="0" smtClean="0">
                <a:sym typeface="Symbol"/>
              </a:rPr>
              <a:t>		       x  sibling[x]</a:t>
            </a:r>
          </a:p>
          <a:p>
            <a:pPr marL="514350" indent="-514350">
              <a:buNone/>
            </a:pPr>
            <a:r>
              <a:rPr lang="en-US" dirty="0" smtClean="0">
                <a:sym typeface="Symbol"/>
              </a:rPr>
              <a:t>	return y</a:t>
            </a:r>
          </a:p>
          <a:p>
            <a:pPr marL="514350" indent="-514350"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авнобедренный треугольник 25"/>
          <p:cNvSpPr/>
          <p:nvPr/>
        </p:nvSpPr>
        <p:spPr>
          <a:xfrm>
            <a:off x="2419792" y="4439178"/>
            <a:ext cx="1024880" cy="2114195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Равнобедренный треугольник 27"/>
          <p:cNvSpPr/>
          <p:nvPr/>
        </p:nvSpPr>
        <p:spPr>
          <a:xfrm>
            <a:off x="3901688" y="4484221"/>
            <a:ext cx="1024880" cy="2114195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3. </a:t>
            </a:r>
            <a:r>
              <a:rPr lang="ru-RU" dirty="0" smtClean="0">
                <a:solidFill>
                  <a:srgbClr val="FF0000"/>
                </a:solidFill>
              </a:rPr>
              <a:t>Слияние двух биномиальных куч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16198" y="764704"/>
            <a:ext cx="8229600" cy="2016224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ru-RU" dirty="0" smtClean="0">
                <a:solidFill>
                  <a:srgbClr val="FF0000"/>
                </a:solidFill>
              </a:rPr>
              <a:t>Слияние двух деревьев одинаковой размерности</a:t>
            </a:r>
          </a:p>
          <a:p>
            <a:pPr>
              <a:buNone/>
            </a:pPr>
            <a:r>
              <a:rPr lang="en-US" dirty="0" err="1" smtClean="0"/>
              <a:t>Binomial_Link</a:t>
            </a:r>
            <a:r>
              <a:rPr lang="en-US" dirty="0" smtClean="0"/>
              <a:t> (y, z)</a:t>
            </a:r>
          </a:p>
          <a:p>
            <a:pPr>
              <a:buNone/>
            </a:pPr>
            <a:r>
              <a:rPr lang="en-US" dirty="0" smtClean="0"/>
              <a:t>	p[y] </a:t>
            </a:r>
            <a:r>
              <a:rPr lang="pt-BR" dirty="0" smtClean="0">
                <a:sym typeface="Symbol"/>
              </a:rPr>
              <a:t> z</a:t>
            </a:r>
          </a:p>
          <a:p>
            <a:pPr>
              <a:buNone/>
            </a:pPr>
            <a:r>
              <a:rPr lang="pt-BR" dirty="0" smtClean="0">
                <a:sym typeface="Symbol"/>
              </a:rPr>
              <a:t>	sibling[y]  child[z]</a:t>
            </a:r>
          </a:p>
          <a:p>
            <a:pPr>
              <a:buNone/>
            </a:pPr>
            <a:r>
              <a:rPr lang="pt-BR" dirty="0" smtClean="0">
                <a:sym typeface="Symbol"/>
              </a:rPr>
              <a:t>	child[z]  y</a:t>
            </a:r>
          </a:p>
          <a:p>
            <a:pPr>
              <a:buNone/>
            </a:pPr>
            <a:r>
              <a:rPr lang="pt-BR" dirty="0" smtClean="0">
                <a:sym typeface="Symbol"/>
              </a:rPr>
              <a:t>	degree[z]  degree[z] + 1</a:t>
            </a:r>
          </a:p>
        </p:txBody>
      </p:sp>
      <p:sp>
        <p:nvSpPr>
          <p:cNvPr id="4" name="Овал 3"/>
          <p:cNvSpPr/>
          <p:nvPr/>
        </p:nvSpPr>
        <p:spPr>
          <a:xfrm>
            <a:off x="2356520" y="3284984"/>
            <a:ext cx="432048" cy="43204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4198950" y="4250131"/>
            <a:ext cx="432048" cy="43204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2724790" y="4223154"/>
            <a:ext cx="432048" cy="43204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 стрелкой 9"/>
          <p:cNvCxnSpPr>
            <a:stCxn id="4" idx="3"/>
            <a:endCxn id="8" idx="0"/>
          </p:cNvCxnSpPr>
          <p:nvPr/>
        </p:nvCxnSpPr>
        <p:spPr>
          <a:xfrm flipH="1">
            <a:off x="1763688" y="3653760"/>
            <a:ext cx="656104" cy="54136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3178161" y="4484221"/>
            <a:ext cx="266511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8" idx="6"/>
            <a:endCxn id="7" idx="2"/>
          </p:cNvCxnSpPr>
          <p:nvPr/>
        </p:nvCxnSpPr>
        <p:spPr>
          <a:xfrm>
            <a:off x="1979712" y="4411149"/>
            <a:ext cx="745078" cy="2802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3837020" y="4480017"/>
            <a:ext cx="360040" cy="420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389600" y="3989469"/>
            <a:ext cx="5120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/>
              <a:t>…</a:t>
            </a:r>
            <a:endParaRPr lang="ru-RU" sz="4000" dirty="0"/>
          </a:p>
        </p:txBody>
      </p:sp>
      <p:sp>
        <p:nvSpPr>
          <p:cNvPr id="25" name="Равнобедренный треугольник 24"/>
          <p:cNvSpPr/>
          <p:nvPr/>
        </p:nvSpPr>
        <p:spPr>
          <a:xfrm>
            <a:off x="1251248" y="4438652"/>
            <a:ext cx="1024880" cy="2114195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1547664" y="4195125"/>
            <a:ext cx="432048" cy="43204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/>
          <p:cNvSpPr txBox="1"/>
          <p:nvPr/>
        </p:nvSpPr>
        <p:spPr>
          <a:xfrm>
            <a:off x="1979712" y="3049395"/>
            <a:ext cx="368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y</a:t>
            </a:r>
            <a:endParaRPr lang="ru-RU" sz="4000" dirty="0"/>
          </a:p>
        </p:txBody>
      </p:sp>
      <p:sp>
        <p:nvSpPr>
          <p:cNvPr id="32" name="Равнобедренный треугольник 31"/>
          <p:cNvSpPr/>
          <p:nvPr/>
        </p:nvSpPr>
        <p:spPr>
          <a:xfrm>
            <a:off x="6252644" y="3653760"/>
            <a:ext cx="1024880" cy="2114195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Равнобедренный треугольник 32"/>
          <p:cNvSpPr/>
          <p:nvPr/>
        </p:nvSpPr>
        <p:spPr>
          <a:xfrm>
            <a:off x="7734540" y="3698803"/>
            <a:ext cx="1024880" cy="2114195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/>
          <p:cNvSpPr/>
          <p:nvPr/>
        </p:nvSpPr>
        <p:spPr>
          <a:xfrm>
            <a:off x="6189372" y="2499566"/>
            <a:ext cx="432048" cy="43204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8031802" y="3464713"/>
            <a:ext cx="432048" cy="43204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/>
          <p:cNvSpPr/>
          <p:nvPr/>
        </p:nvSpPr>
        <p:spPr>
          <a:xfrm>
            <a:off x="6557642" y="3437736"/>
            <a:ext cx="432048" cy="43204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7" name="Прямая со стрелкой 36"/>
          <p:cNvCxnSpPr>
            <a:stCxn id="34" idx="3"/>
            <a:endCxn id="43" idx="0"/>
          </p:cNvCxnSpPr>
          <p:nvPr/>
        </p:nvCxnSpPr>
        <p:spPr>
          <a:xfrm flipH="1">
            <a:off x="5596540" y="2868342"/>
            <a:ext cx="656104" cy="54136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>
            <a:off x="7011013" y="3698803"/>
            <a:ext cx="266511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stCxn id="43" idx="6"/>
            <a:endCxn id="36" idx="2"/>
          </p:cNvCxnSpPr>
          <p:nvPr/>
        </p:nvCxnSpPr>
        <p:spPr>
          <a:xfrm>
            <a:off x="5812564" y="3625731"/>
            <a:ext cx="745078" cy="2802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>
            <a:off x="7669872" y="3694599"/>
            <a:ext cx="360040" cy="420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222452" y="3204051"/>
            <a:ext cx="5120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/>
              <a:t>…</a:t>
            </a:r>
            <a:endParaRPr lang="ru-RU" sz="4000" dirty="0"/>
          </a:p>
        </p:txBody>
      </p:sp>
      <p:sp>
        <p:nvSpPr>
          <p:cNvPr id="42" name="Равнобедренный треугольник 41"/>
          <p:cNvSpPr/>
          <p:nvPr/>
        </p:nvSpPr>
        <p:spPr>
          <a:xfrm>
            <a:off x="5084100" y="3653234"/>
            <a:ext cx="1024880" cy="2114195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/>
          <p:cNvSpPr/>
          <p:nvPr/>
        </p:nvSpPr>
        <p:spPr>
          <a:xfrm>
            <a:off x="5380516" y="3409707"/>
            <a:ext cx="432048" cy="43204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/>
          <p:cNvSpPr txBox="1"/>
          <p:nvPr/>
        </p:nvSpPr>
        <p:spPr>
          <a:xfrm>
            <a:off x="5812564" y="2263977"/>
            <a:ext cx="368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z</a:t>
            </a:r>
            <a:endParaRPr lang="ru-RU" sz="4000" dirty="0"/>
          </a:p>
        </p:txBody>
      </p:sp>
      <p:cxnSp>
        <p:nvCxnSpPr>
          <p:cNvPr id="45" name="Прямая со стрелкой 44"/>
          <p:cNvCxnSpPr>
            <a:endCxn id="4" idx="7"/>
          </p:cNvCxnSpPr>
          <p:nvPr/>
        </p:nvCxnSpPr>
        <p:spPr>
          <a:xfrm flipH="1">
            <a:off x="2725296" y="2715590"/>
            <a:ext cx="3455340" cy="63266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4" idx="6"/>
            <a:endCxn id="43" idx="2"/>
          </p:cNvCxnSpPr>
          <p:nvPr/>
        </p:nvCxnSpPr>
        <p:spPr>
          <a:xfrm>
            <a:off x="2788568" y="3501008"/>
            <a:ext cx="2591948" cy="12472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 animBg="1"/>
      <p:bldP spid="3" grpId="0" build="p"/>
      <p:bldP spid="4" grpId="0" animBg="1"/>
      <p:bldP spid="5" grpId="0" animBg="1"/>
      <p:bldP spid="7" grpId="0" animBg="1"/>
      <p:bldP spid="24" grpId="0"/>
      <p:bldP spid="25" grpId="0" animBg="1"/>
      <p:bldP spid="8" grpId="0" animBg="1"/>
      <p:bldP spid="31" grpId="0"/>
      <p:bldP spid="32" grpId="0" animBg="1"/>
      <p:bldP spid="33" grpId="0" animBg="1"/>
      <p:bldP spid="34" grpId="0" animBg="1"/>
      <p:bldP spid="35" grpId="0" animBg="1"/>
      <p:bldP spid="36" grpId="0" animBg="1"/>
      <p:bldP spid="41" grpId="0"/>
      <p:bldP spid="42" grpId="0" animBg="1"/>
      <p:bldP spid="43" grpId="0" animBg="1"/>
      <p:bldP spid="4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288032"/>
          </a:xfrm>
        </p:spPr>
        <p:txBody>
          <a:bodyPr>
            <a:noAutofit/>
          </a:bodyPr>
          <a:lstStyle/>
          <a:p>
            <a:r>
              <a:rPr lang="ru-RU" sz="3200" dirty="0" smtClean="0"/>
              <a:t>Объединение биномиальных куч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404664"/>
            <a:ext cx="8373616" cy="626469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Binomial_Heap_Union(H</a:t>
            </a:r>
            <a:r>
              <a:rPr lang="pt-BR" sz="16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, H</a:t>
            </a:r>
            <a:r>
              <a:rPr lang="pt-BR" sz="16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	H  Make_Binomial_Heap()</a:t>
            </a:r>
          </a:p>
          <a:p>
            <a:pPr>
              <a:spcBef>
                <a:spcPts val="0"/>
              </a:spcBef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	head[H]  Binomial Heap_Merge(H</a:t>
            </a:r>
            <a:r>
              <a:rPr lang="pt-BR" sz="16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, H</a:t>
            </a:r>
            <a:r>
              <a:rPr lang="pt-BR" sz="16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	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Освобождение объектов 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H</a:t>
            </a:r>
            <a:r>
              <a:rPr lang="pt-BR" sz="16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</a:t>
            </a:r>
            <a:r>
              <a:rPr lang="ru-RU" sz="16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и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H</a:t>
            </a:r>
            <a:r>
              <a:rPr lang="pt-BR" sz="16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, но не списков, на которые они указывают</a:t>
            </a:r>
          </a:p>
          <a:p>
            <a:pPr>
              <a:spcBef>
                <a:spcPts val="0"/>
              </a:spcBef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	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if head [H] = NIL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		then return H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	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prev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-x 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 NIL</a:t>
            </a:r>
          </a:p>
          <a:p>
            <a:pPr>
              <a:spcBef>
                <a:spcPts val="0"/>
              </a:spcBef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	x   head[H]</a:t>
            </a:r>
          </a:p>
          <a:p>
            <a:pPr>
              <a:spcBef>
                <a:spcPts val="0"/>
              </a:spcBef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	next-x  sibling [x]</a:t>
            </a:r>
          </a:p>
          <a:p>
            <a:pPr>
              <a:spcBef>
                <a:spcPts val="0"/>
              </a:spcBef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	while next-x ≠ NIL</a:t>
            </a:r>
          </a:p>
          <a:p>
            <a:pPr>
              <a:spcBef>
                <a:spcPts val="0"/>
              </a:spcBef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		</a:t>
            </a:r>
            <a:r>
              <a:rPr lang="pt-BR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do if     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(degree[x] ≠ degree[next-x]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или</a:t>
            </a:r>
          </a:p>
          <a:p>
            <a:pPr>
              <a:spcBef>
                <a:spcPts val="0"/>
              </a:spcBef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		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       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sibling[next-x] 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≠ NIL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и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degree [sibling[next-x]] = degree[x])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	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	       then 	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prev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-x</a:t>
            </a:r>
            <a:r>
              <a:rPr lang="pt-BR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 </a:t>
            </a:r>
            <a:r>
              <a:rPr lang="pt-BR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x</a:t>
            </a:r>
          </a:p>
          <a:p>
            <a:pPr>
              <a:spcBef>
                <a:spcPts val="0"/>
              </a:spcBef>
              <a:buNone/>
            </a:pPr>
            <a:r>
              <a:rPr lang="pt-BR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	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	</a:t>
            </a:r>
            <a:r>
              <a:rPr lang="pt-BR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	x 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 </a:t>
            </a:r>
            <a:r>
              <a:rPr lang="pt-BR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next-x</a:t>
            </a:r>
          </a:p>
          <a:p>
            <a:pPr>
              <a:spcBef>
                <a:spcPts val="0"/>
              </a:spcBef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	</a:t>
            </a:r>
            <a:r>
              <a:rPr lang="pt-BR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	        else if key[y] ≤ key[next-x]</a:t>
            </a:r>
          </a:p>
          <a:p>
            <a:pPr>
              <a:spcBef>
                <a:spcPts val="0"/>
              </a:spcBef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	</a:t>
            </a:r>
            <a:r>
              <a:rPr lang="pt-BR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		then 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pt-BR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sibling[x] 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 </a:t>
            </a:r>
            <a:r>
              <a:rPr lang="pt-BR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sibling[next-x]</a:t>
            </a:r>
          </a:p>
          <a:p>
            <a:pPr>
              <a:spcBef>
                <a:spcPts val="0"/>
              </a:spcBef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	</a:t>
            </a:r>
            <a:r>
              <a:rPr lang="pt-BR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		           Binomial_Link{next-x, x)</a:t>
            </a:r>
          </a:p>
          <a:p>
            <a:pPr>
              <a:spcBef>
                <a:spcPts val="0"/>
              </a:spcBef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	</a:t>
            </a:r>
            <a:r>
              <a:rPr lang="pt-BR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		else if prev-x = NIL</a:t>
            </a:r>
          </a:p>
          <a:p>
            <a:pPr>
              <a:spcBef>
                <a:spcPts val="0"/>
              </a:spcBef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	</a:t>
            </a:r>
            <a:r>
              <a:rPr lang="pt-BR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		        then head[H] 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 </a:t>
            </a:r>
            <a:r>
              <a:rPr lang="pt-BR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next-x</a:t>
            </a:r>
          </a:p>
          <a:p>
            <a:pPr>
              <a:spcBef>
                <a:spcPts val="0"/>
              </a:spcBef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	</a:t>
            </a:r>
            <a:r>
              <a:rPr lang="pt-BR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		        else sibling[prev-x] 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 </a:t>
            </a:r>
            <a:r>
              <a:rPr lang="pt-BR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next-x</a:t>
            </a:r>
          </a:p>
          <a:p>
            <a:pPr>
              <a:spcBef>
                <a:spcPts val="0"/>
              </a:spcBef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	</a:t>
            </a:r>
            <a:r>
              <a:rPr lang="pt-BR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		       Binomial_Link(x, next-x)</a:t>
            </a:r>
          </a:p>
          <a:p>
            <a:pPr>
              <a:spcBef>
                <a:spcPts val="0"/>
              </a:spcBef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	</a:t>
            </a:r>
            <a:r>
              <a:rPr lang="pt-BR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		       x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 </a:t>
            </a:r>
            <a:r>
              <a:rPr lang="pt-BR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next-x</a:t>
            </a:r>
          </a:p>
          <a:p>
            <a:pPr>
              <a:spcBef>
                <a:spcPts val="0"/>
              </a:spcBef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	</a:t>
            </a:r>
            <a:r>
              <a:rPr lang="pt-BR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	next-x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 </a:t>
            </a:r>
            <a:r>
              <a:rPr lang="pt-BR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sibling[x]</a:t>
            </a:r>
          </a:p>
          <a:p>
            <a:pPr>
              <a:spcBef>
                <a:spcPts val="0"/>
              </a:spcBef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	</a:t>
            </a:r>
            <a:r>
              <a:rPr lang="pt-BR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return H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49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43204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19" y="908720"/>
            <a:ext cx="8708581" cy="2232248"/>
          </a:xfr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005064"/>
            <a:ext cx="7488832" cy="245419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3568" y="2558237"/>
            <a:ext cx="10081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10011</a:t>
            </a:r>
          </a:p>
          <a:p>
            <a:r>
              <a:rPr lang="ru-RU" sz="2400" dirty="0"/>
              <a:t> </a:t>
            </a:r>
            <a:r>
              <a:rPr lang="ru-RU" sz="2400" dirty="0" smtClean="0"/>
              <a:t>   111</a:t>
            </a:r>
          </a:p>
          <a:p>
            <a:r>
              <a:rPr lang="ru-RU" sz="2400" dirty="0" smtClean="0"/>
              <a:t>11000</a:t>
            </a:r>
            <a:endParaRPr lang="ru-RU" sz="2400" dirty="0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683568" y="3356992"/>
            <a:ext cx="81436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88554" y="2698071"/>
            <a:ext cx="28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+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6496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Пример, продолжение</a:t>
            </a:r>
            <a:endParaRPr lang="ru-RU" sz="32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3" y="836712"/>
            <a:ext cx="8349671" cy="2736304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789040"/>
            <a:ext cx="8569396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5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Пример, окончание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00" y="1484784"/>
            <a:ext cx="9008856" cy="2952328"/>
          </a:xfrm>
        </p:spPr>
      </p:pic>
    </p:spTree>
    <p:extLst>
      <p:ext uri="{BB962C8B-B14F-4D97-AF65-F5344CB8AC3E}">
        <p14:creationId xmlns:p14="http://schemas.microsoft.com/office/powerpoint/2010/main" val="1635942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43204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Вставка в биномиальную кучу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836713"/>
            <a:ext cx="7499176" cy="453650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err="1" smtClean="0"/>
              <a:t>Binomial_Heap_Insert</a:t>
            </a:r>
            <a:r>
              <a:rPr lang="en-US" dirty="0" smtClean="0"/>
              <a:t>(H, x)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H’ </a:t>
            </a:r>
            <a:r>
              <a:rPr lang="en-US" dirty="0" smtClean="0">
                <a:sym typeface="Symbol"/>
              </a:rPr>
              <a:t> </a:t>
            </a:r>
            <a:r>
              <a:rPr lang="en-US" dirty="0" err="1" smtClean="0">
                <a:sym typeface="Symbol"/>
              </a:rPr>
              <a:t>Make_Binomial_Heap</a:t>
            </a:r>
            <a:r>
              <a:rPr lang="en-US" dirty="0" smtClean="0">
                <a:sym typeface="Symbol"/>
              </a:rPr>
              <a:t>()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	</a:t>
            </a:r>
            <a:r>
              <a:rPr lang="en-US" dirty="0" smtClean="0">
                <a:sym typeface="Symbol"/>
              </a:rPr>
              <a:t>p[x] </a:t>
            </a:r>
            <a:r>
              <a:rPr lang="en-US" dirty="0">
                <a:sym typeface="Symbol"/>
              </a:rPr>
              <a:t> </a:t>
            </a:r>
            <a:r>
              <a:rPr lang="en-US" dirty="0" smtClean="0">
                <a:sym typeface="Symbol"/>
              </a:rPr>
              <a:t>NIL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	</a:t>
            </a:r>
            <a:r>
              <a:rPr lang="en-US" dirty="0" smtClean="0">
                <a:sym typeface="Symbol"/>
              </a:rPr>
              <a:t>child[x] </a:t>
            </a:r>
            <a:r>
              <a:rPr lang="en-US" dirty="0">
                <a:sym typeface="Symbol"/>
              </a:rPr>
              <a:t> </a:t>
            </a:r>
            <a:r>
              <a:rPr lang="en-US" dirty="0" smtClean="0">
                <a:sym typeface="Symbol"/>
              </a:rPr>
              <a:t>NIL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	</a:t>
            </a:r>
            <a:r>
              <a:rPr lang="en-US" dirty="0" smtClean="0">
                <a:sym typeface="Symbol"/>
              </a:rPr>
              <a:t>sibling[x] </a:t>
            </a:r>
            <a:r>
              <a:rPr lang="en-US" dirty="0">
                <a:sym typeface="Symbol"/>
              </a:rPr>
              <a:t> </a:t>
            </a:r>
            <a:r>
              <a:rPr lang="en-US" dirty="0" smtClean="0">
                <a:sym typeface="Symbol"/>
              </a:rPr>
              <a:t>NIL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	</a:t>
            </a:r>
            <a:r>
              <a:rPr lang="en-US" dirty="0" smtClean="0">
                <a:sym typeface="Symbol"/>
              </a:rPr>
              <a:t>degree[x] </a:t>
            </a:r>
            <a:r>
              <a:rPr lang="en-US" dirty="0">
                <a:sym typeface="Symbol"/>
              </a:rPr>
              <a:t> </a:t>
            </a:r>
            <a:r>
              <a:rPr lang="en-US" dirty="0" smtClean="0">
                <a:sym typeface="Symbol"/>
              </a:rPr>
              <a:t>0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	</a:t>
            </a:r>
            <a:r>
              <a:rPr lang="en-US" dirty="0" smtClean="0">
                <a:sym typeface="Symbol"/>
              </a:rPr>
              <a:t>head[H’] </a:t>
            </a:r>
            <a:r>
              <a:rPr lang="en-US" dirty="0">
                <a:sym typeface="Symbol"/>
              </a:rPr>
              <a:t> </a:t>
            </a:r>
            <a:r>
              <a:rPr lang="en-US" dirty="0" smtClean="0">
                <a:sym typeface="Symbol"/>
              </a:rPr>
              <a:t>x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	</a:t>
            </a:r>
            <a:r>
              <a:rPr lang="en-US" dirty="0" smtClean="0">
                <a:sym typeface="Symbol"/>
              </a:rPr>
              <a:t>H </a:t>
            </a:r>
            <a:r>
              <a:rPr lang="en-US" dirty="0">
                <a:sym typeface="Symbol"/>
              </a:rPr>
              <a:t> </a:t>
            </a:r>
            <a:r>
              <a:rPr lang="en-US" dirty="0" err="1" smtClean="0">
                <a:sym typeface="Symbol"/>
              </a:rPr>
              <a:t>Binomial_Heap_Union</a:t>
            </a:r>
            <a:r>
              <a:rPr lang="en-US" dirty="0" smtClean="0">
                <a:sym typeface="Symbol"/>
              </a:rPr>
              <a:t>(H, H’)</a:t>
            </a:r>
          </a:p>
          <a:p>
            <a:pPr marL="0" indent="0">
              <a:buNone/>
            </a:pPr>
            <a:endParaRPr lang="en-US" dirty="0">
              <a:sym typeface="Symbol"/>
            </a:endParaRPr>
          </a:p>
          <a:p>
            <a:pPr marL="0" indent="0">
              <a:buNone/>
            </a:pPr>
            <a:r>
              <a:rPr lang="en-US" dirty="0" smtClean="0">
                <a:sym typeface="Symbol"/>
              </a:rPr>
              <a:t>O(log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 n)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4830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435280" cy="490066"/>
          </a:xfrm>
        </p:spPr>
        <p:txBody>
          <a:bodyPr>
            <a:noAutofit/>
          </a:bodyPr>
          <a:lstStyle/>
          <a:p>
            <a:r>
              <a:rPr lang="ru-RU" sz="3200" dirty="0" smtClean="0"/>
              <a:t>Извлечение вершины с минимальным ключом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/>
              <a:t>Binomial_Heap_Extract_Min</a:t>
            </a:r>
            <a:r>
              <a:rPr lang="en-US" sz="2800" dirty="0" smtClean="0"/>
              <a:t>(H)</a:t>
            </a:r>
          </a:p>
          <a:p>
            <a:pPr marL="514350" indent="-514350">
              <a:buAutoNum type="arabicPeriod"/>
            </a:pPr>
            <a:r>
              <a:rPr lang="ru-RU" sz="2800" dirty="0" smtClean="0"/>
              <a:t>Поиск корня </a:t>
            </a:r>
            <a:r>
              <a:rPr lang="en-US" sz="2800" dirty="0" smtClean="0"/>
              <a:t>x c </a:t>
            </a:r>
            <a:r>
              <a:rPr lang="ru-RU" sz="2800" dirty="0" smtClean="0"/>
              <a:t>минимальным значением ключа в списке корней </a:t>
            </a:r>
            <a:r>
              <a:rPr lang="en-US" sz="2800" dirty="0" smtClean="0"/>
              <a:t>H </a:t>
            </a:r>
            <a:r>
              <a:rPr lang="ru-RU" sz="2800" dirty="0" smtClean="0"/>
              <a:t>и удаление </a:t>
            </a:r>
            <a:r>
              <a:rPr lang="en-US" sz="2800" dirty="0" smtClean="0"/>
              <a:t>x </a:t>
            </a:r>
            <a:r>
              <a:rPr lang="ru-RU" sz="2800" dirty="0" smtClean="0"/>
              <a:t>из списка корней </a:t>
            </a:r>
            <a:r>
              <a:rPr lang="en-US" sz="2800" dirty="0" smtClean="0"/>
              <a:t>H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H’</a:t>
            </a:r>
            <a:r>
              <a:rPr lang="en-US" sz="2800" dirty="0">
                <a:sym typeface="Symbol"/>
              </a:rPr>
              <a:t>  </a:t>
            </a:r>
            <a:r>
              <a:rPr lang="en-US" sz="2800" dirty="0" err="1" smtClean="0">
                <a:sym typeface="Symbol"/>
              </a:rPr>
              <a:t>Make_Binomial_Heap</a:t>
            </a:r>
            <a:r>
              <a:rPr lang="en-US" sz="2800" dirty="0" smtClean="0">
                <a:sym typeface="Symbol"/>
              </a:rPr>
              <a:t>()</a:t>
            </a:r>
          </a:p>
          <a:p>
            <a:pPr marL="514350" indent="-514350">
              <a:buAutoNum type="arabicPeriod"/>
            </a:pPr>
            <a:r>
              <a:rPr lang="ru-RU" sz="2800" dirty="0" smtClean="0">
                <a:sym typeface="Symbol"/>
              </a:rPr>
              <a:t>Обращение порядка связанного списка сыновей </a:t>
            </a:r>
            <a:r>
              <a:rPr lang="en-US" sz="2800" dirty="0" smtClean="0">
                <a:sym typeface="Symbol"/>
              </a:rPr>
              <a:t>x </a:t>
            </a:r>
            <a:r>
              <a:rPr lang="ru-RU" sz="2800" dirty="0" smtClean="0">
                <a:sym typeface="Symbol"/>
              </a:rPr>
              <a:t>и установка поля </a:t>
            </a:r>
            <a:r>
              <a:rPr lang="en-US" sz="2800" dirty="0" smtClean="0">
                <a:sym typeface="Symbol"/>
              </a:rPr>
              <a:t>p </a:t>
            </a:r>
            <a:r>
              <a:rPr lang="ru-RU" sz="2800" dirty="0" smtClean="0">
                <a:sym typeface="Symbol"/>
              </a:rPr>
              <a:t>каждого сына равным </a:t>
            </a:r>
            <a:r>
              <a:rPr lang="en-US" sz="2800" dirty="0" smtClean="0">
                <a:sym typeface="Symbol"/>
              </a:rPr>
              <a:t>NIL </a:t>
            </a:r>
            <a:r>
              <a:rPr lang="ru-RU" sz="2800" dirty="0" smtClean="0">
                <a:sym typeface="Symbol"/>
              </a:rPr>
              <a:t>и присвоение указателю </a:t>
            </a:r>
            <a:r>
              <a:rPr lang="en-US" sz="2800" i="1" dirty="0" smtClean="0">
                <a:sym typeface="Symbol"/>
              </a:rPr>
              <a:t>head</a:t>
            </a:r>
            <a:r>
              <a:rPr lang="en-US" sz="2800" dirty="0" smtClean="0">
                <a:sym typeface="Symbol"/>
              </a:rPr>
              <a:t>[H’] </a:t>
            </a:r>
            <a:r>
              <a:rPr lang="ru-RU" sz="2800" dirty="0" smtClean="0">
                <a:sym typeface="Symbol"/>
              </a:rPr>
              <a:t>адреса заголовка получающегося списка</a:t>
            </a:r>
          </a:p>
          <a:p>
            <a:pPr marL="514350" indent="-514350">
              <a:buAutoNum type="arabicPeriod"/>
            </a:pPr>
            <a:r>
              <a:rPr lang="en-US" sz="2800" dirty="0" smtClean="0">
                <a:sym typeface="Symbol"/>
              </a:rPr>
              <a:t>H </a:t>
            </a:r>
            <a:r>
              <a:rPr lang="en-US" sz="2800" dirty="0">
                <a:sym typeface="Symbol"/>
              </a:rPr>
              <a:t> 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dirty="0" err="1" smtClean="0">
                <a:sym typeface="Symbol"/>
              </a:rPr>
              <a:t>Binomial_Heap_Union</a:t>
            </a:r>
            <a:r>
              <a:rPr lang="en-US" sz="2800" dirty="0" smtClean="0">
                <a:sym typeface="Symbol"/>
              </a:rPr>
              <a:t>(H, H’)</a:t>
            </a:r>
          </a:p>
          <a:p>
            <a:pPr marL="514350" indent="-514350">
              <a:buAutoNum type="arabicPeriod"/>
            </a:pPr>
            <a:r>
              <a:rPr lang="en-US" sz="2800" dirty="0" smtClean="0">
                <a:sym typeface="Symbol"/>
              </a:rPr>
              <a:t>return x</a:t>
            </a:r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013068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43204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Пример, начало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548680"/>
            <a:ext cx="7920880" cy="3011812"/>
          </a:xfr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663918"/>
            <a:ext cx="8064896" cy="319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50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Пример, окончание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908720"/>
            <a:ext cx="8229600" cy="2204563"/>
          </a:xfr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627" y="3573016"/>
            <a:ext cx="6917758" cy="286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360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Свойство пирамиды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83" y="692696"/>
            <a:ext cx="8229600" cy="3549711"/>
          </a:xfrm>
        </p:spPr>
      </p:pic>
      <p:sp>
        <p:nvSpPr>
          <p:cNvPr id="5" name="TextBox 4"/>
          <p:cNvSpPr txBox="1"/>
          <p:nvPr/>
        </p:nvSpPr>
        <p:spPr>
          <a:xfrm>
            <a:off x="315083" y="4524518"/>
            <a:ext cx="84969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Свойство </a:t>
            </a:r>
            <a:r>
              <a:rPr lang="ru-RU" sz="2400" dirty="0" smtClean="0">
                <a:solidFill>
                  <a:srgbClr val="C00000"/>
                </a:solidFill>
              </a:rPr>
              <a:t>невозрастающих пирамид </a:t>
            </a:r>
            <a:r>
              <a:rPr lang="ru-RU" sz="2400" dirty="0" smtClean="0"/>
              <a:t>(</a:t>
            </a:r>
            <a:r>
              <a:rPr lang="en-US" sz="2400" dirty="0" smtClean="0"/>
              <a:t>max-heap property)</a:t>
            </a:r>
          </a:p>
          <a:p>
            <a:pPr algn="ctr"/>
            <a:r>
              <a:rPr lang="en-US" sz="2400" dirty="0" smtClean="0"/>
              <a:t>A[Parent(</a:t>
            </a:r>
            <a:r>
              <a:rPr lang="en-US" sz="2400" dirty="0" err="1" smtClean="0"/>
              <a:t>i</a:t>
            </a:r>
            <a:r>
              <a:rPr lang="en-US" sz="2400" dirty="0" smtClean="0"/>
              <a:t>)] ≥ A[</a:t>
            </a:r>
            <a:r>
              <a:rPr lang="en-US" sz="2400" dirty="0" err="1" smtClean="0"/>
              <a:t>i</a:t>
            </a:r>
            <a:r>
              <a:rPr lang="en-US" sz="2400" dirty="0" smtClean="0"/>
              <a:t>]</a:t>
            </a:r>
          </a:p>
          <a:p>
            <a:endParaRPr lang="en-US" sz="2400" dirty="0" smtClean="0"/>
          </a:p>
          <a:p>
            <a:r>
              <a:rPr lang="ru-RU" sz="2400" dirty="0"/>
              <a:t>Свойство </a:t>
            </a:r>
            <a:r>
              <a:rPr lang="ru-RU" sz="2400" dirty="0" smtClean="0">
                <a:solidFill>
                  <a:srgbClr val="C00000"/>
                </a:solidFill>
              </a:rPr>
              <a:t>неубывающих </a:t>
            </a:r>
            <a:r>
              <a:rPr lang="ru-RU" sz="2400" dirty="0">
                <a:solidFill>
                  <a:srgbClr val="C00000"/>
                </a:solidFill>
              </a:rPr>
              <a:t>пирамид </a:t>
            </a:r>
            <a:r>
              <a:rPr lang="ru-RU" sz="2400" dirty="0"/>
              <a:t>(</a:t>
            </a:r>
            <a:r>
              <a:rPr lang="en-US" sz="2400" dirty="0" smtClean="0"/>
              <a:t>min-heap </a:t>
            </a:r>
            <a:r>
              <a:rPr lang="en-US" sz="2400" dirty="0"/>
              <a:t>property)</a:t>
            </a:r>
          </a:p>
          <a:p>
            <a:pPr algn="ctr"/>
            <a:r>
              <a:rPr lang="en-US" sz="2400" dirty="0"/>
              <a:t>A[Parent(</a:t>
            </a:r>
            <a:r>
              <a:rPr lang="en-US" sz="2400" dirty="0" err="1"/>
              <a:t>i</a:t>
            </a:r>
            <a:r>
              <a:rPr lang="en-US" sz="2400" dirty="0"/>
              <a:t>)] </a:t>
            </a:r>
            <a:r>
              <a:rPr lang="en-US" sz="2400" dirty="0" smtClean="0"/>
              <a:t>≤ </a:t>
            </a:r>
            <a:r>
              <a:rPr lang="en-US" sz="2400" dirty="0"/>
              <a:t>A[</a:t>
            </a:r>
            <a:r>
              <a:rPr lang="en-US" sz="2400" dirty="0" err="1"/>
              <a:t>i</a:t>
            </a:r>
            <a:r>
              <a:rPr lang="en-US" sz="2400" dirty="0" smtClean="0"/>
              <a:t>]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42980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ru-RU" dirty="0" smtClean="0"/>
              <a:t>Уменьшение ключа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980728"/>
            <a:ext cx="8568952" cy="554461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err="1" smtClean="0"/>
              <a:t>Binomial_Heap_Decrease_Key</a:t>
            </a:r>
            <a:r>
              <a:rPr lang="en-US" dirty="0" smtClean="0"/>
              <a:t>(H, x, k)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 k &gt; key[x]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then error “ </a:t>
            </a:r>
            <a:r>
              <a:rPr lang="ru-RU" dirty="0" smtClean="0"/>
              <a:t>Новый ключ больше текущего</a:t>
            </a:r>
            <a:r>
              <a:rPr lang="en-US" dirty="0" smtClean="0"/>
              <a:t>“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smtClean="0"/>
              <a:t>key[x] </a:t>
            </a:r>
            <a:r>
              <a:rPr lang="en-US" dirty="0" smtClean="0">
                <a:sym typeface="Symbol"/>
              </a:rPr>
              <a:t> k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	</a:t>
            </a:r>
            <a:r>
              <a:rPr lang="en-US" dirty="0" smtClean="0">
                <a:sym typeface="Symbol"/>
              </a:rPr>
              <a:t>y </a:t>
            </a:r>
            <a:r>
              <a:rPr lang="en-US" dirty="0">
                <a:sym typeface="Symbol"/>
              </a:rPr>
              <a:t> </a:t>
            </a:r>
            <a:r>
              <a:rPr lang="en-US" dirty="0" smtClean="0">
                <a:sym typeface="Symbol"/>
              </a:rPr>
              <a:t>x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	</a:t>
            </a:r>
            <a:r>
              <a:rPr lang="en-US" dirty="0" smtClean="0">
                <a:sym typeface="Symbol"/>
              </a:rPr>
              <a:t>z </a:t>
            </a:r>
            <a:r>
              <a:rPr lang="en-US" dirty="0">
                <a:sym typeface="Symbol"/>
              </a:rPr>
              <a:t> </a:t>
            </a:r>
            <a:r>
              <a:rPr lang="en-US" dirty="0" smtClean="0">
                <a:sym typeface="Symbol"/>
              </a:rPr>
              <a:t>p[y]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	</a:t>
            </a:r>
            <a:r>
              <a:rPr lang="en-US" dirty="0" smtClean="0">
                <a:sym typeface="Symbol"/>
              </a:rPr>
              <a:t>while z ≠ NIL </a:t>
            </a:r>
            <a:r>
              <a:rPr lang="ru-RU" dirty="0" smtClean="0">
                <a:sym typeface="Symbol"/>
              </a:rPr>
              <a:t>и </a:t>
            </a:r>
            <a:r>
              <a:rPr lang="en-US" dirty="0" smtClean="0">
                <a:sym typeface="Symbol"/>
              </a:rPr>
              <a:t>key[y] &lt; key[z]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	</a:t>
            </a:r>
            <a:r>
              <a:rPr lang="en-US" dirty="0" smtClean="0">
                <a:sym typeface="Symbol"/>
              </a:rPr>
              <a:t>	do </a:t>
            </a:r>
            <a:r>
              <a:rPr lang="ru-RU" dirty="0" smtClean="0">
                <a:sym typeface="Symbol"/>
              </a:rPr>
              <a:t>Обменять </a:t>
            </a:r>
            <a:r>
              <a:rPr lang="en-US" dirty="0">
                <a:sym typeface="Symbol"/>
              </a:rPr>
              <a:t>key[y] </a:t>
            </a:r>
            <a:r>
              <a:rPr lang="en-US" dirty="0" smtClean="0">
                <a:sym typeface="Symbol"/>
              </a:rPr>
              <a:t>↔ </a:t>
            </a:r>
            <a:r>
              <a:rPr lang="en-US" dirty="0">
                <a:sym typeface="Symbol"/>
              </a:rPr>
              <a:t>key[z</a:t>
            </a:r>
            <a:r>
              <a:rPr lang="en-US" dirty="0" smtClean="0">
                <a:sym typeface="Symbol"/>
              </a:rPr>
              <a:t>]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	</a:t>
            </a:r>
            <a:r>
              <a:rPr lang="en-US" dirty="0" smtClean="0">
                <a:sym typeface="Symbol"/>
              </a:rPr>
              <a:t>	     </a:t>
            </a:r>
            <a:r>
              <a:rPr lang="ru-RU" dirty="0" smtClean="0">
                <a:sym typeface="Symbol"/>
              </a:rPr>
              <a:t>Если </a:t>
            </a:r>
            <a:r>
              <a:rPr lang="en-US" dirty="0" smtClean="0">
                <a:sym typeface="Symbol"/>
              </a:rPr>
              <a:t>y </a:t>
            </a:r>
            <a:r>
              <a:rPr lang="ru-RU" dirty="0" smtClean="0">
                <a:sym typeface="Symbol"/>
              </a:rPr>
              <a:t>и </a:t>
            </a:r>
            <a:r>
              <a:rPr lang="en-US" dirty="0" smtClean="0">
                <a:sym typeface="Symbol"/>
              </a:rPr>
              <a:t> z </a:t>
            </a:r>
            <a:r>
              <a:rPr lang="ru-RU" dirty="0" smtClean="0">
                <a:sym typeface="Symbol"/>
              </a:rPr>
              <a:t>содержат сопутствующую</a:t>
            </a:r>
            <a:endParaRPr lang="en-US" dirty="0" smtClean="0">
              <a:sym typeface="Symbol"/>
            </a:endParaRPr>
          </a:p>
          <a:p>
            <a:pPr marL="0" indent="0">
              <a:buNone/>
            </a:pPr>
            <a:r>
              <a:rPr lang="en-US" dirty="0">
                <a:sym typeface="Symbol"/>
              </a:rPr>
              <a:t>	</a:t>
            </a:r>
            <a:r>
              <a:rPr lang="en-US" dirty="0" smtClean="0">
                <a:sym typeface="Symbol"/>
              </a:rPr>
              <a:t>	    </a:t>
            </a:r>
            <a:r>
              <a:rPr lang="ru-RU" dirty="0" smtClean="0">
                <a:sym typeface="Symbol"/>
              </a:rPr>
              <a:t> информацию, то обменять также и ее</a:t>
            </a:r>
          </a:p>
          <a:p>
            <a:pPr marL="0" indent="0">
              <a:buNone/>
            </a:pPr>
            <a:r>
              <a:rPr lang="ru-RU" dirty="0">
                <a:sym typeface="Symbol"/>
              </a:rPr>
              <a:t>	</a:t>
            </a:r>
            <a:r>
              <a:rPr lang="ru-RU" dirty="0" smtClean="0">
                <a:sym typeface="Symbol"/>
              </a:rPr>
              <a:t>	   </a:t>
            </a:r>
            <a:r>
              <a:rPr lang="en-US" dirty="0" smtClean="0">
                <a:sym typeface="Symbol"/>
              </a:rPr>
              <a:t>  </a:t>
            </a:r>
            <a:r>
              <a:rPr lang="ru-RU" dirty="0" smtClean="0">
                <a:sym typeface="Symbol"/>
              </a:rPr>
              <a:t>у</a:t>
            </a:r>
            <a:r>
              <a:rPr lang="en-US" dirty="0" smtClean="0">
                <a:sym typeface="Symbol"/>
              </a:rPr>
              <a:t> </a:t>
            </a:r>
            <a:r>
              <a:rPr lang="en-US" dirty="0">
                <a:sym typeface="Symbol"/>
              </a:rPr>
              <a:t> </a:t>
            </a:r>
            <a:r>
              <a:rPr lang="en-US" dirty="0" smtClean="0">
                <a:sym typeface="Symbol"/>
              </a:rPr>
              <a:t>z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	</a:t>
            </a:r>
            <a:r>
              <a:rPr lang="en-US" dirty="0" smtClean="0">
                <a:sym typeface="Symbol"/>
              </a:rPr>
              <a:t>	     z </a:t>
            </a:r>
            <a:r>
              <a:rPr lang="en-US" dirty="0">
                <a:sym typeface="Symbol"/>
              </a:rPr>
              <a:t> </a:t>
            </a:r>
            <a:r>
              <a:rPr lang="en-US" dirty="0" smtClean="0">
                <a:sym typeface="Symbol"/>
              </a:rPr>
              <a:t>p[y]</a:t>
            </a:r>
            <a:endParaRPr lang="en-US" dirty="0">
              <a:sym typeface="Symbol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8228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03" y="836712"/>
            <a:ext cx="6840760" cy="2833944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4005064"/>
            <a:ext cx="6605070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01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Удаление ключа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836713"/>
            <a:ext cx="8229600" cy="16561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Binomial_Heap_Delete</a:t>
            </a:r>
            <a:r>
              <a:rPr lang="en-US" dirty="0" smtClean="0"/>
              <a:t>(H, x)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Binomial_Heap_Decrease_Key</a:t>
            </a:r>
            <a:r>
              <a:rPr lang="en-US" dirty="0" smtClean="0"/>
              <a:t>( H, x, -∞)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Binomial_Heap_Extract_Min</a:t>
            </a:r>
            <a:r>
              <a:rPr lang="en-US" dirty="0" smtClean="0"/>
              <a:t>(H)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115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Левацкие кучи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636912"/>
            <a:ext cx="4133703" cy="3195241"/>
          </a:xfrm>
          <a:prstGeom prst="rect">
            <a:avLst/>
          </a:prstGeom>
        </p:spPr>
      </p:pic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692697"/>
            <a:ext cx="5266928" cy="172819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Ранг вершины</a:t>
            </a:r>
            <a:r>
              <a:rPr lang="en-US" dirty="0" smtClean="0"/>
              <a:t> v</a:t>
            </a:r>
            <a:r>
              <a:rPr lang="ru-RU" dirty="0" smtClean="0"/>
              <a:t>:</a:t>
            </a:r>
          </a:p>
          <a:p>
            <a:r>
              <a:rPr lang="en-US" dirty="0" smtClean="0"/>
              <a:t>r(NULL) = 0</a:t>
            </a:r>
          </a:p>
          <a:p>
            <a:r>
              <a:rPr lang="en-US" dirty="0" smtClean="0"/>
              <a:t>r( v)= 1 + min (r( </a:t>
            </a:r>
            <a:r>
              <a:rPr lang="el-GR" dirty="0" smtClean="0"/>
              <a:t>α</a:t>
            </a:r>
            <a:r>
              <a:rPr lang="en-US" dirty="0" smtClean="0"/>
              <a:t> ), r( </a:t>
            </a:r>
            <a:r>
              <a:rPr lang="el-GR" dirty="0" smtClean="0"/>
              <a:t>β</a:t>
            </a:r>
            <a:r>
              <a:rPr lang="en-US" dirty="0" smtClean="0"/>
              <a:t> )),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ru-RU" dirty="0" smtClean="0"/>
              <a:t>где </a:t>
            </a:r>
            <a:r>
              <a:rPr lang="el-GR" dirty="0" smtClean="0"/>
              <a:t>α</a:t>
            </a:r>
            <a:r>
              <a:rPr lang="en-US" dirty="0" smtClean="0"/>
              <a:t> = left(v), </a:t>
            </a:r>
            <a:r>
              <a:rPr lang="el-GR" dirty="0" smtClean="0"/>
              <a:t>β</a:t>
            </a:r>
            <a:r>
              <a:rPr lang="en-US" dirty="0" smtClean="0"/>
              <a:t> = right(v)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2852936"/>
            <a:ext cx="44644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Дерево называется </a:t>
            </a:r>
            <a:r>
              <a:rPr lang="ru-RU" sz="2000" dirty="0" smtClean="0">
                <a:solidFill>
                  <a:srgbClr val="FF0000"/>
                </a:solidFill>
              </a:rPr>
              <a:t>левацким</a:t>
            </a:r>
            <a:r>
              <a:rPr lang="en-US" sz="2000" dirty="0" smtClean="0">
                <a:solidFill>
                  <a:srgbClr val="FF0000"/>
                </a:solidFill>
              </a:rPr>
              <a:t> (leftish)</a:t>
            </a:r>
            <a:r>
              <a:rPr lang="ru-RU" sz="2000" dirty="0" smtClean="0"/>
              <a:t>, если для любой вершины </a:t>
            </a:r>
            <a:r>
              <a:rPr lang="en-US" sz="2000" dirty="0" smtClean="0"/>
              <a:t>v </a:t>
            </a:r>
            <a:r>
              <a:rPr lang="ru-RU" sz="2000" dirty="0" smtClean="0"/>
              <a:t>выполнено:</a:t>
            </a:r>
            <a:endParaRPr lang="en-US" sz="2000" dirty="0" smtClean="0"/>
          </a:p>
          <a:p>
            <a:endParaRPr lang="ru-RU" sz="2000" dirty="0" smtClean="0"/>
          </a:p>
          <a:p>
            <a:r>
              <a:rPr lang="en-US" sz="2000" dirty="0" smtClean="0"/>
              <a:t>r (left(v) ) ≥ r ( right (v) )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Свойства левацких куч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Ранг правого сына всегда на 1 меньше, чем ранг родителя: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r(v</a:t>
            </a:r>
            <a:r>
              <a:rPr lang="en-US" dirty="0"/>
              <a:t>)= 1 + </a:t>
            </a:r>
            <a:r>
              <a:rPr lang="en-US" dirty="0" smtClean="0"/>
              <a:t>r</a:t>
            </a:r>
            <a:r>
              <a:rPr lang="en-US" dirty="0"/>
              <a:t>( </a:t>
            </a:r>
            <a:r>
              <a:rPr lang="el-GR" dirty="0"/>
              <a:t>β</a:t>
            </a:r>
            <a:r>
              <a:rPr lang="en-US" dirty="0"/>
              <a:t> </a:t>
            </a:r>
            <a:r>
              <a:rPr lang="en-US" dirty="0" smtClean="0"/>
              <a:t>), </a:t>
            </a:r>
            <a:r>
              <a:rPr lang="ru-RU" dirty="0" smtClean="0"/>
              <a:t>	где </a:t>
            </a:r>
            <a:r>
              <a:rPr lang="el-GR" dirty="0" smtClean="0"/>
              <a:t>β</a:t>
            </a:r>
            <a:r>
              <a:rPr lang="en-US" dirty="0" smtClean="0"/>
              <a:t> </a:t>
            </a:r>
            <a:r>
              <a:rPr lang="en-US" dirty="0"/>
              <a:t>= right(v)</a:t>
            </a:r>
            <a:endParaRPr lang="ru-RU" dirty="0"/>
          </a:p>
          <a:p>
            <a:pPr marL="0" indent="0">
              <a:buNone/>
            </a:pPr>
            <a:endParaRPr lang="ru-RU" i="1" dirty="0" smtClean="0"/>
          </a:p>
          <a:p>
            <a:pPr marL="0" indent="0">
              <a:buNone/>
            </a:pPr>
            <a:r>
              <a:rPr lang="ru-RU" i="1" dirty="0" smtClean="0"/>
              <a:t>Лемма</a:t>
            </a:r>
            <a:r>
              <a:rPr lang="ru-RU" dirty="0" smtClean="0"/>
              <a:t>:  </a:t>
            </a:r>
            <a:r>
              <a:rPr lang="en-US" dirty="0" smtClean="0"/>
              <a:t>r = O(log</a:t>
            </a:r>
            <a:r>
              <a:rPr lang="en-US" baseline="-25000" dirty="0" smtClean="0"/>
              <a:t>2</a:t>
            </a:r>
            <a:r>
              <a:rPr lang="en-US" dirty="0" smtClean="0"/>
              <a:t> n)</a:t>
            </a:r>
          </a:p>
          <a:p>
            <a:pPr marL="2062163" indent="-2062163">
              <a:buNone/>
            </a:pPr>
            <a:endParaRPr lang="ru-RU" i="1" dirty="0" smtClean="0"/>
          </a:p>
          <a:p>
            <a:pPr marL="2062163" indent="-2062163">
              <a:buNone/>
            </a:pPr>
            <a:r>
              <a:rPr lang="ru-RU" i="1" dirty="0" smtClean="0"/>
              <a:t>Следствие</a:t>
            </a:r>
            <a:r>
              <a:rPr lang="ru-RU" dirty="0" smtClean="0"/>
              <a:t>: в любой левацкой куче пути направо всегда короче</a:t>
            </a:r>
          </a:p>
          <a:p>
            <a:pPr marL="2062163" indent="-2062163">
              <a:buNone/>
            </a:pPr>
            <a:endParaRPr lang="ru-RU" dirty="0" smtClean="0"/>
          </a:p>
          <a:p>
            <a:pPr marL="2062163" indent="-2062163">
              <a:buNone/>
            </a:pPr>
            <a:r>
              <a:rPr lang="ru-RU" dirty="0" smtClean="0"/>
              <a:t>Любое бинарное дерево можно сделать левацким</a:t>
            </a:r>
          </a:p>
          <a:p>
            <a:pPr marL="2062163" indent="-2062163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0010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Слияние левацких куч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Meld (NULL, </a:t>
            </a:r>
            <a:r>
              <a:rPr lang="el-GR" dirty="0" smtClean="0"/>
              <a:t>α</a:t>
            </a:r>
            <a:r>
              <a:rPr lang="en-US" dirty="0" smtClean="0"/>
              <a:t>) = </a:t>
            </a:r>
            <a:r>
              <a:rPr lang="el-GR" dirty="0" smtClean="0"/>
              <a:t>α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Meld </a:t>
            </a:r>
            <a:r>
              <a:rPr lang="en-US" dirty="0" smtClean="0"/>
              <a:t>(</a:t>
            </a:r>
            <a:r>
              <a:rPr lang="el-GR" dirty="0" smtClean="0"/>
              <a:t>α</a:t>
            </a:r>
            <a:r>
              <a:rPr lang="en-US" dirty="0"/>
              <a:t>, </a:t>
            </a:r>
            <a:r>
              <a:rPr lang="en-US" dirty="0" smtClean="0"/>
              <a:t>NULL) </a:t>
            </a:r>
            <a:r>
              <a:rPr lang="en-US" dirty="0"/>
              <a:t>= </a:t>
            </a:r>
            <a:r>
              <a:rPr lang="el-GR" dirty="0"/>
              <a:t>α</a:t>
            </a:r>
            <a:endParaRPr lang="ru-RU" dirty="0"/>
          </a:p>
          <a:p>
            <a:pPr marL="0" indent="0">
              <a:buNone/>
            </a:pPr>
            <a:r>
              <a:rPr lang="en-US" dirty="0" smtClean="0"/>
              <a:t>Meld (   x ,       y    ) =             x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l-GR" dirty="0" smtClean="0"/>
              <a:t>α</a:t>
            </a: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l-GR" dirty="0" smtClean="0"/>
              <a:t>β</a:t>
            </a:r>
            <a:r>
              <a:rPr lang="en-US" dirty="0" smtClean="0"/>
              <a:t> </a:t>
            </a:r>
            <a:r>
              <a:rPr lang="el-GR" dirty="0" smtClean="0"/>
              <a:t>γ</a:t>
            </a:r>
            <a:r>
              <a:rPr lang="en-US" dirty="0" smtClean="0"/>
              <a:t>      </a:t>
            </a:r>
            <a:r>
              <a:rPr lang="el-GR" dirty="0" smtClean="0"/>
              <a:t>δ</a:t>
            </a:r>
            <a:r>
              <a:rPr lang="en-US" dirty="0" smtClean="0"/>
              <a:t>	   </a:t>
            </a:r>
            <a:r>
              <a:rPr lang="el-GR" dirty="0" smtClean="0"/>
              <a:t>α</a:t>
            </a:r>
            <a:r>
              <a:rPr lang="en-US" dirty="0" smtClean="0"/>
              <a:t>     Meld(</a:t>
            </a:r>
            <a:r>
              <a:rPr lang="el-GR" dirty="0" smtClean="0"/>
              <a:t>β</a:t>
            </a:r>
            <a:r>
              <a:rPr lang="en-US" dirty="0" smtClean="0"/>
              <a:t>, y)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				</a:t>
            </a:r>
            <a:r>
              <a:rPr lang="el-GR" dirty="0" smtClean="0"/>
              <a:t>γ</a:t>
            </a:r>
            <a:r>
              <a:rPr lang="en-US" dirty="0" smtClean="0"/>
              <a:t>      </a:t>
            </a:r>
            <a:r>
              <a:rPr lang="el-GR" dirty="0" smtClean="0"/>
              <a:t>δ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key (x) ≤ key (y)</a:t>
            </a:r>
            <a:endParaRPr lang="ru-RU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 flipH="1">
            <a:off x="1403648" y="2708920"/>
            <a:ext cx="504056" cy="7920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>
            <a:off x="2060104" y="2708920"/>
            <a:ext cx="103820" cy="72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2446057" y="2708920"/>
            <a:ext cx="432048" cy="7920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030505" y="2708920"/>
            <a:ext cx="207640" cy="72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flipH="1">
            <a:off x="4563616" y="2708920"/>
            <a:ext cx="504056" cy="7920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5220072" y="2708920"/>
            <a:ext cx="648072" cy="72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 flipH="1">
            <a:off x="6147792" y="3861048"/>
            <a:ext cx="432048" cy="7920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6732240" y="3861048"/>
            <a:ext cx="207640" cy="72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107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435280" cy="43204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Слияние левацких куч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692696"/>
            <a:ext cx="6203032" cy="3065260"/>
          </a:xfrm>
        </p:spPr>
      </p:pic>
      <p:sp>
        <p:nvSpPr>
          <p:cNvPr id="5" name="TextBox 4"/>
          <p:cNvSpPr txBox="1"/>
          <p:nvPr/>
        </p:nvSpPr>
        <p:spPr>
          <a:xfrm>
            <a:off x="827584" y="4149080"/>
            <a:ext cx="70567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Слияние двух упорядоченных списков </a:t>
            </a:r>
          </a:p>
          <a:p>
            <a:r>
              <a:rPr lang="ru-RU" dirty="0" smtClean="0"/>
              <a:t>О</a:t>
            </a:r>
            <a:r>
              <a:rPr lang="en-US" dirty="0" smtClean="0"/>
              <a:t>(log</a:t>
            </a:r>
            <a:r>
              <a:rPr lang="en-US" baseline="-25000" dirty="0" smtClean="0"/>
              <a:t>2</a:t>
            </a:r>
            <a:r>
              <a:rPr lang="en-US" dirty="0" smtClean="0"/>
              <a:t>n)</a:t>
            </a:r>
          </a:p>
          <a:p>
            <a:endParaRPr lang="ru-RU" dirty="0" smtClean="0"/>
          </a:p>
          <a:p>
            <a:r>
              <a:rPr lang="ru-RU" dirty="0" smtClean="0"/>
              <a:t>Нет гарантии, что после слияния получится левацкая куча</a:t>
            </a:r>
          </a:p>
          <a:p>
            <a:pPr marL="265113" indent="-265113"/>
            <a:r>
              <a:rPr lang="ru-RU" dirty="0" smtClean="0">
                <a:sym typeface="Symbol"/>
              </a:rPr>
              <a:t> Возвращать ранг из рекурсии и переворачивать при необходимости левое и правое поддеревья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35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Операции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Get_Min</a:t>
            </a:r>
            <a:r>
              <a:rPr lang="en-US" dirty="0" smtClean="0"/>
              <a:t> ()       	O(1)</a:t>
            </a:r>
          </a:p>
          <a:p>
            <a:pPr marL="0" indent="0">
              <a:buNone/>
            </a:pPr>
            <a:r>
              <a:rPr lang="en-US" dirty="0" err="1" smtClean="0"/>
              <a:t>Extract_Min</a:t>
            </a:r>
            <a:r>
              <a:rPr lang="en-US" dirty="0" smtClean="0"/>
              <a:t> ()  	O(log</a:t>
            </a:r>
            <a:r>
              <a:rPr lang="en-US" baseline="-25000" dirty="0" smtClean="0"/>
              <a:t>2</a:t>
            </a:r>
            <a:r>
              <a:rPr lang="en-US" dirty="0" smtClean="0"/>
              <a:t> n)</a:t>
            </a:r>
          </a:p>
          <a:p>
            <a:pPr marL="0" indent="0">
              <a:buNone/>
            </a:pPr>
            <a:r>
              <a:rPr lang="en-US" dirty="0" smtClean="0"/>
              <a:t>Insert (x)</a:t>
            </a:r>
          </a:p>
          <a:p>
            <a:pPr marL="0" indent="0">
              <a:buNone/>
            </a:pPr>
            <a:r>
              <a:rPr lang="en-US" dirty="0" err="1" smtClean="0"/>
              <a:t>Decrease_Key</a:t>
            </a:r>
            <a:r>
              <a:rPr lang="en-US" dirty="0" smtClean="0"/>
              <a:t> – </a:t>
            </a:r>
            <a:r>
              <a:rPr lang="ru-RU" dirty="0" smtClean="0"/>
              <a:t>не поддерживается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357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Косые кучи (</a:t>
            </a:r>
            <a:r>
              <a:rPr lang="en-US" dirty="0" smtClean="0"/>
              <a:t>Skew Heaps)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836713"/>
            <a:ext cx="8229600" cy="42484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i="1" dirty="0" smtClean="0"/>
              <a:t>Определение</a:t>
            </a:r>
          </a:p>
          <a:p>
            <a:r>
              <a:rPr lang="ru-RU" sz="2800" dirty="0" smtClean="0"/>
              <a:t>Куча из одного элемента – косая</a:t>
            </a:r>
          </a:p>
          <a:p>
            <a:r>
              <a:rPr lang="ru-RU" sz="2800" dirty="0" smtClean="0"/>
              <a:t>Результат «косого» слияния двух косых куч – косая куча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Слияние косых куч</a:t>
            </a:r>
          </a:p>
          <a:p>
            <a:pPr marL="514350" indent="-514350">
              <a:buAutoNum type="arabicPeriod"/>
            </a:pPr>
            <a:r>
              <a:rPr lang="ru-RU" sz="3000" dirty="0" smtClean="0"/>
              <a:t>Слить кучи</a:t>
            </a:r>
            <a:r>
              <a:rPr lang="en-US" sz="3000" dirty="0" smtClean="0"/>
              <a:t> </a:t>
            </a:r>
            <a:r>
              <a:rPr lang="ru-RU" sz="3000" dirty="0" smtClean="0"/>
              <a:t>по правым путям</a:t>
            </a:r>
          </a:p>
          <a:p>
            <a:pPr marL="514350" indent="-514350">
              <a:buAutoNum type="arabicPeriod"/>
            </a:pPr>
            <a:r>
              <a:rPr lang="ru-RU" sz="3000" dirty="0" smtClean="0"/>
              <a:t>Обернуть левое и правое поддеревья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36004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692696"/>
            <a:ext cx="5266928" cy="2263564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108005"/>
            <a:ext cx="4058000" cy="371703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716469"/>
            <a:ext cx="4243507" cy="413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32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Операция вставки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620688"/>
            <a:ext cx="7488832" cy="3230192"/>
          </a:xfrm>
        </p:spPr>
      </p:pic>
      <p:sp>
        <p:nvSpPr>
          <p:cNvPr id="5" name="TextBox 4"/>
          <p:cNvSpPr txBox="1"/>
          <p:nvPr/>
        </p:nvSpPr>
        <p:spPr>
          <a:xfrm>
            <a:off x="0" y="3861048"/>
            <a:ext cx="55801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Heap_Insert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(x)</a:t>
            </a:r>
          </a:p>
          <a:p>
            <a:r>
              <a:rPr lang="en-US" sz="2000" b="1" i="1" dirty="0" smtClean="0">
                <a:latin typeface="Courier New" pitchFamily="49" charset="0"/>
                <a:cs typeface="Courier New" pitchFamily="49" charset="0"/>
              </a:rPr>
              <a:t>  heap</a:t>
            </a:r>
            <a:r>
              <a:rPr lang="ru-RU" sz="2000" b="1" i="1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b="1" i="1" dirty="0"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 i="1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Symbol"/>
              </a:rPr>
              <a:t> </a:t>
            </a:r>
            <a:r>
              <a:rPr lang="en-US" sz="2000" b="1" i="1" dirty="0">
                <a:latin typeface="Courier New" pitchFamily="49" charset="0"/>
                <a:cs typeface="Courier New" pitchFamily="49" charset="0"/>
              </a:rPr>
              <a:t>heap</a:t>
            </a:r>
            <a:r>
              <a:rPr lang="ru-RU" sz="2000" b="1" i="1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b="1" i="1" dirty="0"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 i="1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]+1;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Symbol"/>
              </a:rPr>
              <a:t> 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i="1" dirty="0">
                <a:latin typeface="Courier New" pitchFamily="49" charset="0"/>
                <a:cs typeface="Courier New" pitchFamily="49" charset="0"/>
              </a:rPr>
              <a:t>heap</a:t>
            </a:r>
            <a:r>
              <a:rPr lang="ru-RU" sz="2000" b="1" i="1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b="1" i="1" dirty="0"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 i="1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A[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Symbol"/>
              </a:rPr>
              <a:t> x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Sift_Up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0" y="5085184"/>
            <a:ext cx="40324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Sift_Up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1 return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if A[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] ≥ A[Parent(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)]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Swap(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Parent(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Sift_Up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(Parent(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43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Слияние косых куч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620688"/>
            <a:ext cx="6768752" cy="3511457"/>
          </a:xfrm>
        </p:spPr>
      </p:pic>
      <p:sp>
        <p:nvSpPr>
          <p:cNvPr id="5" name="TextBox 4"/>
          <p:cNvSpPr txBox="1"/>
          <p:nvPr/>
        </p:nvSpPr>
        <p:spPr>
          <a:xfrm>
            <a:off x="1115616" y="4653136"/>
            <a:ext cx="73448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Определения</a:t>
            </a:r>
          </a:p>
          <a:p>
            <a:r>
              <a:rPr lang="ru-RU" dirty="0" smtClean="0"/>
              <a:t>Вес вершины </a:t>
            </a:r>
            <a:r>
              <a:rPr lang="en-US" dirty="0" smtClean="0"/>
              <a:t>w(v) </a:t>
            </a:r>
            <a:r>
              <a:rPr lang="ru-RU" dirty="0" smtClean="0"/>
              <a:t>– количество элементов в поддереве, включая </a:t>
            </a:r>
            <a:r>
              <a:rPr lang="en-US" dirty="0" smtClean="0"/>
              <a:t>v</a:t>
            </a:r>
          </a:p>
          <a:p>
            <a:endParaRPr lang="en-US" dirty="0" smtClean="0"/>
          </a:p>
          <a:p>
            <a:r>
              <a:rPr lang="en-US" dirty="0" smtClean="0"/>
              <a:t>v – </a:t>
            </a:r>
            <a:r>
              <a:rPr lang="ru-RU" dirty="0" smtClean="0"/>
              <a:t>тяжелый сын, если </a:t>
            </a:r>
            <a:r>
              <a:rPr lang="en-US" dirty="0" smtClean="0"/>
              <a:t>w(v) ≥  w(x)/2, </a:t>
            </a:r>
            <a:r>
              <a:rPr lang="ru-RU" dirty="0" smtClean="0"/>
              <a:t>где </a:t>
            </a:r>
            <a:r>
              <a:rPr lang="en-US" dirty="0" smtClean="0"/>
              <a:t>v – </a:t>
            </a:r>
            <a:r>
              <a:rPr lang="ru-RU" dirty="0" smtClean="0"/>
              <a:t>сын вершины </a:t>
            </a:r>
            <a:r>
              <a:rPr lang="en-US" dirty="0" smtClean="0"/>
              <a:t>x</a:t>
            </a:r>
          </a:p>
          <a:p>
            <a:endParaRPr lang="en-US" dirty="0"/>
          </a:p>
          <a:p>
            <a:r>
              <a:rPr lang="en-US" dirty="0" smtClean="0"/>
              <a:t>x – </a:t>
            </a:r>
            <a:r>
              <a:rPr lang="ru-RU" dirty="0" smtClean="0"/>
              <a:t>плохая вершина (</a:t>
            </a:r>
            <a:r>
              <a:rPr lang="en-US" i="1" dirty="0" smtClean="0"/>
              <a:t>bad</a:t>
            </a:r>
            <a:r>
              <a:rPr lang="ru-RU" dirty="0" smtClean="0"/>
              <a:t>), если она является тяжелым правым сыном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04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err="1" smtClean="0"/>
              <a:t>Фибоначчиевы</a:t>
            </a:r>
            <a:r>
              <a:rPr lang="ru-RU" dirty="0" smtClean="0"/>
              <a:t> кучи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Get_Min</a:t>
            </a:r>
            <a:r>
              <a:rPr lang="en-US" dirty="0" smtClean="0"/>
              <a:t> 		O(1)</a:t>
            </a:r>
          </a:p>
          <a:p>
            <a:pPr marL="0" indent="0">
              <a:buNone/>
            </a:pPr>
            <a:r>
              <a:rPr lang="en-US" dirty="0" smtClean="0"/>
              <a:t>Insert		O(1)</a:t>
            </a:r>
          </a:p>
          <a:p>
            <a:pPr marL="0" indent="0">
              <a:buNone/>
            </a:pPr>
            <a:r>
              <a:rPr lang="en-US" dirty="0" err="1" smtClean="0"/>
              <a:t>Extract_Min</a:t>
            </a:r>
            <a:r>
              <a:rPr lang="en-US" dirty="0" smtClean="0"/>
              <a:t> 	O(log</a:t>
            </a:r>
            <a:r>
              <a:rPr lang="en-US" baseline="-25000" dirty="0" smtClean="0"/>
              <a:t>2</a:t>
            </a:r>
            <a:r>
              <a:rPr lang="en-US" dirty="0" smtClean="0"/>
              <a:t> n)</a:t>
            </a:r>
          </a:p>
          <a:p>
            <a:pPr marL="0" indent="0">
              <a:buNone/>
            </a:pPr>
            <a:r>
              <a:rPr lang="en-US" dirty="0" err="1" smtClean="0"/>
              <a:t>Decrease_Key</a:t>
            </a:r>
            <a:r>
              <a:rPr lang="en-US" dirty="0" smtClean="0"/>
              <a:t>	O(1)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1585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ym typeface="Symbol"/>
              </a:rPr>
              <a:t>Extract_Max</a:t>
            </a:r>
            <a:r>
              <a:rPr lang="en-US" dirty="0" smtClean="0">
                <a:sym typeface="Symbol"/>
              </a:rPr>
              <a:t>()   </a:t>
            </a:r>
            <a:r>
              <a:rPr lang="en-US" dirty="0" smtClean="0">
                <a:latin typeface="Times New Roman"/>
                <a:cs typeface="Times New Roman"/>
                <a:sym typeface="Symbol"/>
              </a:rPr>
              <a:t>–</a:t>
            </a:r>
            <a:r>
              <a:rPr lang="en-US" dirty="0" smtClean="0">
                <a:sym typeface="Symbol"/>
              </a:rPr>
              <a:t> O(log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 N) 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340768"/>
            <a:ext cx="8229600" cy="3469858"/>
          </a:xfrm>
        </p:spPr>
      </p:pic>
    </p:spTree>
    <p:extLst>
      <p:ext uri="{BB962C8B-B14F-4D97-AF65-F5344CB8AC3E}">
        <p14:creationId xmlns:p14="http://schemas.microsoft.com/office/powerpoint/2010/main" val="273248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</a:rPr>
              <a:t>Sift_Down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268760"/>
            <a:ext cx="8496944" cy="478539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b="1" dirty="0" smtClean="0">
                <a:latin typeface="Courier New" pitchFamily="49" charset="0"/>
                <a:cs typeface="Courier New" pitchFamily="49" charset="0"/>
                <a:sym typeface="Symbol"/>
              </a:rPr>
              <a:t> Left(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  <a:sym typeface="Symbol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  <a:sym typeface="Symbol"/>
              </a:rPr>
              <a:t>)</a:t>
            </a: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  <a:sym typeface="Symbol"/>
              </a:rPr>
              <a:t>r  Right(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  <a:sym typeface="Symbol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  <a:sym typeface="Symbol"/>
              </a:rPr>
              <a:t>)</a:t>
            </a: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  <a:sym typeface="Symbol"/>
              </a:rPr>
              <a:t>if l ≤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  <a:sym typeface="Symbol"/>
              </a:rPr>
              <a:t>heap_size</a:t>
            </a:r>
            <a:r>
              <a:rPr lang="en-US" b="1" dirty="0" smtClean="0">
                <a:latin typeface="Courier New" pitchFamily="49" charset="0"/>
                <a:cs typeface="Courier New" pitchFamily="49" charset="0"/>
                <a:sym typeface="Symbol"/>
              </a:rPr>
              <a:t>[A] </a:t>
            </a:r>
            <a:r>
              <a:rPr lang="ru-RU" b="1" dirty="0" smtClean="0">
                <a:latin typeface="Courier New" pitchFamily="49" charset="0"/>
                <a:cs typeface="Courier New" pitchFamily="49" charset="0"/>
                <a:sym typeface="Symbol"/>
              </a:rPr>
              <a:t>и </a:t>
            </a:r>
            <a:r>
              <a:rPr lang="en-US" b="1" dirty="0" smtClean="0">
                <a:latin typeface="Courier New" pitchFamily="49" charset="0"/>
                <a:cs typeface="Courier New" pitchFamily="49" charset="0"/>
                <a:sym typeface="Symbol"/>
              </a:rPr>
              <a:t>A[l] &gt; A[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  <a:sym typeface="Symbol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  <a:sym typeface="Symbol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Symbol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  <a:sym typeface="Symbol"/>
              </a:rPr>
              <a:t>then largest  l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Symbol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  <a:sym typeface="Symbol"/>
              </a:rPr>
              <a:t>else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Symbol"/>
              </a:rPr>
              <a:t>largest </a:t>
            </a:r>
            <a:r>
              <a:rPr lang="en-US" b="1" dirty="0" smtClean="0">
                <a:latin typeface="Courier New" pitchFamily="49" charset="0"/>
                <a:cs typeface="Courier New" pitchFamily="49" charset="0"/>
                <a:sym typeface="Symbol"/>
              </a:rPr>
              <a:t>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  <a:sym typeface="Symbol"/>
              </a:rPr>
              <a:t>i</a:t>
            </a:r>
            <a:endParaRPr lang="en-US" b="1" dirty="0" smtClean="0">
              <a:latin typeface="Courier New" pitchFamily="49" charset="0"/>
              <a:cs typeface="Courier New" pitchFamily="49" charset="0"/>
              <a:sym typeface="Symbol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  <a:sym typeface="Symbol"/>
              </a:rPr>
              <a:t>if r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Symbol"/>
              </a:rPr>
              <a:t>≤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Symbol"/>
              </a:rPr>
              <a:t>heap_size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Symbol"/>
              </a:rPr>
              <a:t>[A] </a:t>
            </a:r>
            <a:r>
              <a:rPr lang="ru-RU" b="1" dirty="0">
                <a:latin typeface="Courier New" pitchFamily="49" charset="0"/>
                <a:cs typeface="Courier New" pitchFamily="49" charset="0"/>
                <a:sym typeface="Symbol"/>
              </a:rPr>
              <a:t>и </a:t>
            </a:r>
            <a:r>
              <a:rPr lang="en-US" b="1" dirty="0" smtClean="0">
                <a:latin typeface="Courier New" pitchFamily="49" charset="0"/>
                <a:cs typeface="Courier New" pitchFamily="49" charset="0"/>
                <a:sym typeface="Symbol"/>
              </a:rPr>
              <a:t>A[r]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Symbol"/>
              </a:rPr>
              <a:t>&gt; </a:t>
            </a:r>
            <a:r>
              <a:rPr lang="en-US" b="1" dirty="0" smtClean="0">
                <a:latin typeface="Courier New" pitchFamily="49" charset="0"/>
                <a:cs typeface="Courier New" pitchFamily="49" charset="0"/>
                <a:sym typeface="Symbol"/>
              </a:rPr>
              <a:t>A[largest]</a:t>
            </a:r>
            <a:endParaRPr lang="en-US" b="1" dirty="0">
              <a:latin typeface="Courier New" pitchFamily="49" charset="0"/>
              <a:cs typeface="Courier New" pitchFamily="49" charset="0"/>
              <a:sym typeface="Symbol"/>
            </a:endParaRP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Symbol"/>
              </a:rPr>
              <a:t>	then largest  </a:t>
            </a:r>
            <a:r>
              <a:rPr lang="en-US" b="1" dirty="0" smtClean="0">
                <a:latin typeface="Courier New" pitchFamily="49" charset="0"/>
                <a:cs typeface="Courier New" pitchFamily="49" charset="0"/>
                <a:sym typeface="Symbol"/>
              </a:rPr>
              <a:t>r</a:t>
            </a: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  <a:sym typeface="Symbol"/>
              </a:rPr>
              <a:t>if largest ≠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  <a:sym typeface="Symbol"/>
              </a:rPr>
              <a:t>i</a:t>
            </a:r>
            <a:endParaRPr lang="en-US" b="1" dirty="0" smtClean="0">
              <a:latin typeface="Courier New" pitchFamily="49" charset="0"/>
              <a:cs typeface="Courier New" pitchFamily="49" charset="0"/>
              <a:sym typeface="Symbol"/>
            </a:endParaRP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Symbol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  <a:sym typeface="Symbol"/>
              </a:rPr>
              <a:t>then </a:t>
            </a:r>
            <a:r>
              <a:rPr lang="ru-RU" b="1" dirty="0" smtClean="0">
                <a:latin typeface="Courier New" pitchFamily="49" charset="0"/>
                <a:cs typeface="Courier New" pitchFamily="49" charset="0"/>
                <a:sym typeface="Symbol"/>
              </a:rPr>
              <a:t>Обменять А</a:t>
            </a:r>
            <a:r>
              <a:rPr lang="en-US" b="1" dirty="0" smtClean="0">
                <a:latin typeface="Courier New" pitchFamily="49" charset="0"/>
                <a:cs typeface="Courier New" pitchFamily="49" charset="0"/>
                <a:sym typeface="Symbol"/>
              </a:rPr>
              <a:t>[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  <a:sym typeface="Symbol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  <a:sym typeface="Symbol"/>
              </a:rPr>
              <a:t>] </a:t>
            </a:r>
            <a:r>
              <a:rPr lang="en-US" sz="4700" b="1" dirty="0" smtClean="0">
                <a:latin typeface="Courier New" pitchFamily="49" charset="0"/>
                <a:cs typeface="Courier New" pitchFamily="49" charset="0"/>
                <a:sym typeface="Symbol"/>
              </a:rPr>
              <a:t>↔</a:t>
            </a:r>
            <a:r>
              <a:rPr lang="en-US" b="1" dirty="0" smtClean="0">
                <a:latin typeface="Courier New" pitchFamily="49" charset="0"/>
                <a:cs typeface="Courier New" pitchFamily="49" charset="0"/>
                <a:sym typeface="Symbol"/>
              </a:rPr>
              <a:t> A[largest]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Symbol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  <a:sym typeface="Symbol"/>
              </a:rPr>
              <a:t>	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  <a:sym typeface="Symbol"/>
              </a:rPr>
              <a:t>Sift_Down</a:t>
            </a:r>
            <a:r>
              <a:rPr lang="en-US" b="1" dirty="0" smtClean="0">
                <a:latin typeface="Courier New" pitchFamily="49" charset="0"/>
                <a:cs typeface="Courier New" pitchFamily="49" charset="0"/>
                <a:sym typeface="Symbol"/>
              </a:rPr>
              <a:t>(A, largest)</a:t>
            </a:r>
            <a:endParaRPr lang="en-US" b="1" dirty="0">
              <a:latin typeface="Courier New" pitchFamily="49" charset="0"/>
              <a:cs typeface="Courier New" pitchFamily="49" charset="0"/>
              <a:sym typeface="Symbol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9499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7890"/>
            <a:ext cx="8229600" cy="43279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Очереди с приоритетами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620688"/>
            <a:ext cx="8229600" cy="597666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rgbClr val="C00000"/>
                </a:solidFill>
              </a:rPr>
              <a:t>Очередь </a:t>
            </a:r>
            <a:r>
              <a:rPr lang="ru-RU" dirty="0">
                <a:solidFill>
                  <a:srgbClr val="C00000"/>
                </a:solidFill>
              </a:rPr>
              <a:t>с </a:t>
            </a:r>
            <a:r>
              <a:rPr lang="ru-RU" dirty="0" smtClean="0">
                <a:solidFill>
                  <a:srgbClr val="C00000"/>
                </a:solidFill>
              </a:rPr>
              <a:t>приоритетами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ru-RU" dirty="0" smtClean="0">
                <a:solidFill>
                  <a:srgbClr val="C00000"/>
                </a:solidFill>
              </a:rPr>
              <a:t>(</a:t>
            </a:r>
            <a:r>
              <a:rPr lang="en-US" dirty="0" smtClean="0">
                <a:solidFill>
                  <a:srgbClr val="C00000"/>
                </a:solidFill>
              </a:rPr>
              <a:t>priority queue) </a:t>
            </a:r>
            <a:r>
              <a:rPr lang="en-US" dirty="0" smtClean="0"/>
              <a:t>–</a:t>
            </a:r>
            <a:r>
              <a:rPr lang="ru-RU" dirty="0" smtClean="0"/>
              <a:t> это структура данных, предназначенная для обслуживание множества </a:t>
            </a:r>
            <a:r>
              <a:rPr lang="en-US" dirty="0" smtClean="0"/>
              <a:t>S, </a:t>
            </a:r>
            <a:r>
              <a:rPr lang="ru-RU" dirty="0" smtClean="0"/>
              <a:t>с каждым элементов которого связано определенное значение, называющееся ключом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key). 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 </a:t>
            </a:r>
            <a:r>
              <a:rPr lang="ru-RU" dirty="0" smtClean="0">
                <a:solidFill>
                  <a:srgbClr val="C00000"/>
                </a:solidFill>
              </a:rPr>
              <a:t>невозрастающей </a:t>
            </a:r>
            <a:r>
              <a:rPr lang="ru-RU" dirty="0" smtClean="0"/>
              <a:t>очереди с приоритетами поддерживаются следующие </a:t>
            </a:r>
            <a:r>
              <a:rPr lang="ru-RU" dirty="0" smtClean="0">
                <a:solidFill>
                  <a:srgbClr val="C00000"/>
                </a:solidFill>
              </a:rPr>
              <a:t>операции</a:t>
            </a:r>
            <a:r>
              <a:rPr lang="ru-RU" dirty="0" smtClean="0"/>
              <a:t>:</a:t>
            </a:r>
          </a:p>
          <a:p>
            <a:r>
              <a:rPr lang="en-US" dirty="0" smtClean="0"/>
              <a:t>Insert(S, x)    		 S </a:t>
            </a:r>
            <a:r>
              <a:rPr lang="en-US" dirty="0" smtClean="0">
                <a:sym typeface="Symbol"/>
              </a:rPr>
              <a:t> S  {x}</a:t>
            </a:r>
          </a:p>
          <a:p>
            <a:r>
              <a:rPr lang="en-US" dirty="0" smtClean="0">
                <a:sym typeface="Symbol"/>
              </a:rPr>
              <a:t>Maximum(S)</a:t>
            </a:r>
          </a:p>
          <a:p>
            <a:r>
              <a:rPr lang="en-US" dirty="0" err="1" smtClean="0">
                <a:sym typeface="Symbol"/>
              </a:rPr>
              <a:t>Extract_Max</a:t>
            </a:r>
            <a:r>
              <a:rPr lang="en-US" dirty="0" smtClean="0">
                <a:sym typeface="Symbol"/>
              </a:rPr>
              <a:t>(S)</a:t>
            </a:r>
          </a:p>
          <a:p>
            <a:r>
              <a:rPr lang="en-US" dirty="0" err="1" smtClean="0">
                <a:sym typeface="Symbol"/>
              </a:rPr>
              <a:t>Increase_Key</a:t>
            </a:r>
            <a:r>
              <a:rPr lang="en-US" dirty="0" smtClean="0">
                <a:sym typeface="Symbol"/>
              </a:rPr>
              <a:t>(S, x, k)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В </a:t>
            </a:r>
            <a:r>
              <a:rPr lang="ru-RU" dirty="0" smtClean="0">
                <a:solidFill>
                  <a:srgbClr val="C00000"/>
                </a:solidFill>
              </a:rPr>
              <a:t>неубывающей </a:t>
            </a:r>
            <a:r>
              <a:rPr lang="ru-RU" dirty="0"/>
              <a:t>очереди с приоритетами поддерживаются следующие </a:t>
            </a:r>
            <a:r>
              <a:rPr lang="ru-RU" dirty="0">
                <a:solidFill>
                  <a:srgbClr val="C00000"/>
                </a:solidFill>
              </a:rPr>
              <a:t>операции</a:t>
            </a:r>
            <a:r>
              <a:rPr lang="ru-RU" dirty="0"/>
              <a:t>:</a:t>
            </a:r>
          </a:p>
          <a:p>
            <a:r>
              <a:rPr lang="en-US" dirty="0"/>
              <a:t>Insert(S, x)    		</a:t>
            </a:r>
            <a:endParaRPr lang="en-US" dirty="0" smtClean="0"/>
          </a:p>
          <a:p>
            <a:r>
              <a:rPr lang="en-US" dirty="0" smtClean="0">
                <a:sym typeface="Symbol"/>
              </a:rPr>
              <a:t>Minimum(S</a:t>
            </a:r>
            <a:r>
              <a:rPr lang="en-US" dirty="0">
                <a:sym typeface="Symbol"/>
              </a:rPr>
              <a:t>)</a:t>
            </a:r>
          </a:p>
          <a:p>
            <a:r>
              <a:rPr lang="en-US" dirty="0" err="1" smtClean="0">
                <a:sym typeface="Symbol"/>
              </a:rPr>
              <a:t>Extract_Min</a:t>
            </a:r>
            <a:r>
              <a:rPr lang="en-US" dirty="0" smtClean="0">
                <a:sym typeface="Symbol"/>
              </a:rPr>
              <a:t>(S</a:t>
            </a:r>
            <a:r>
              <a:rPr lang="en-US" dirty="0">
                <a:sym typeface="Symbol"/>
              </a:rPr>
              <a:t>)</a:t>
            </a:r>
          </a:p>
          <a:p>
            <a:r>
              <a:rPr lang="en-US" dirty="0" err="1" smtClean="0">
                <a:sym typeface="Symbol"/>
              </a:rPr>
              <a:t>Decrease_Key</a:t>
            </a:r>
            <a:r>
              <a:rPr lang="en-US" dirty="0" smtClean="0">
                <a:sym typeface="Symbol"/>
              </a:rPr>
              <a:t>(S</a:t>
            </a:r>
            <a:r>
              <a:rPr lang="en-US" dirty="0">
                <a:sym typeface="Symbol"/>
              </a:rPr>
              <a:t>, x, k</a:t>
            </a:r>
            <a:r>
              <a:rPr lang="en-US" dirty="0" smtClean="0">
                <a:sym typeface="Symbol"/>
              </a:rPr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5406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84976" cy="562074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Реализация очереди с приоритетами с помощью пирамиды</a:t>
            </a:r>
            <a:endParaRPr lang="ru-RU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Heap_Maximum</a:t>
            </a:r>
            <a:r>
              <a:rPr lang="en-US" dirty="0" smtClean="0"/>
              <a:t>(A)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return A[1]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Heap_Extract_Max</a:t>
            </a:r>
            <a:r>
              <a:rPr lang="en-US" dirty="0" smtClean="0"/>
              <a:t>(A)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 </a:t>
            </a:r>
            <a:r>
              <a:rPr lang="en-US" dirty="0" err="1" smtClean="0"/>
              <a:t>heap_size</a:t>
            </a:r>
            <a:r>
              <a:rPr lang="en-US" dirty="0" smtClean="0"/>
              <a:t>[A] &lt; 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then error “</a:t>
            </a:r>
            <a:r>
              <a:rPr lang="ru-RU" dirty="0" smtClean="0"/>
              <a:t>Очередь пуста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max </a:t>
            </a:r>
            <a:r>
              <a:rPr lang="en-US" dirty="0" smtClean="0">
                <a:sym typeface="Symbol"/>
              </a:rPr>
              <a:t> A[1]</a:t>
            </a:r>
          </a:p>
          <a:p>
            <a:pPr marL="0" indent="0">
              <a:buNone/>
            </a:pPr>
            <a:r>
              <a:rPr lang="en-US" dirty="0" smtClean="0">
                <a:sym typeface="Symbol"/>
              </a:rPr>
              <a:t>	A[1]  A[</a:t>
            </a:r>
            <a:r>
              <a:rPr lang="en-US" dirty="0" err="1" smtClean="0">
                <a:sym typeface="Symbol"/>
              </a:rPr>
              <a:t>heap_size</a:t>
            </a:r>
            <a:r>
              <a:rPr lang="en-US" dirty="0" smtClean="0">
                <a:sym typeface="Symbol"/>
              </a:rPr>
              <a:t>[A]]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	</a:t>
            </a:r>
            <a:r>
              <a:rPr lang="en-US" dirty="0" err="1" smtClean="0">
                <a:sym typeface="Symbol"/>
              </a:rPr>
              <a:t>heap_size</a:t>
            </a:r>
            <a:r>
              <a:rPr lang="en-US" dirty="0" smtClean="0">
                <a:sym typeface="Symbol"/>
              </a:rPr>
              <a:t>[A]  </a:t>
            </a:r>
            <a:r>
              <a:rPr lang="en-US" dirty="0" err="1" smtClean="0">
                <a:sym typeface="Symbol"/>
              </a:rPr>
              <a:t>heap_size</a:t>
            </a:r>
            <a:r>
              <a:rPr lang="en-US" dirty="0" smtClean="0">
                <a:sym typeface="Symbol"/>
              </a:rPr>
              <a:t>[A] – 1 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	</a:t>
            </a:r>
            <a:r>
              <a:rPr lang="en-US" dirty="0" err="1" smtClean="0">
                <a:sym typeface="Symbol"/>
              </a:rPr>
              <a:t>Sift_Down</a:t>
            </a:r>
            <a:r>
              <a:rPr lang="en-US" dirty="0" smtClean="0">
                <a:sym typeface="Symbol"/>
              </a:rPr>
              <a:t>(A, </a:t>
            </a:r>
            <a:r>
              <a:rPr lang="en-US" dirty="0" err="1" smtClean="0">
                <a:sym typeface="Symbol"/>
              </a:rPr>
              <a:t>i</a:t>
            </a:r>
            <a:r>
              <a:rPr lang="en-US" dirty="0" smtClean="0">
                <a:sym typeface="Symbol"/>
              </a:rPr>
              <a:t>)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	</a:t>
            </a:r>
            <a:r>
              <a:rPr lang="en-US" dirty="0" smtClean="0">
                <a:sym typeface="Symbol"/>
              </a:rPr>
              <a:t>return max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0610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Реализация очереди с приоритетами с помощью пирамиды</a:t>
            </a:r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ru-RU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продолжение</a:t>
            </a:r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196752"/>
            <a:ext cx="8856984" cy="49294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i="1" dirty="0" err="1" smtClean="0">
                <a:cs typeface="Arial" pitchFamily="34" charset="0"/>
              </a:rPr>
              <a:t>Heap_Increase_Key</a:t>
            </a:r>
            <a:r>
              <a:rPr lang="en-US" sz="2800" i="1" dirty="0" smtClean="0">
                <a:cs typeface="Arial" pitchFamily="34" charset="0"/>
              </a:rPr>
              <a:t> </a:t>
            </a:r>
            <a:r>
              <a:rPr lang="en-US" sz="2800" dirty="0" smtClean="0">
                <a:cs typeface="Arial" pitchFamily="34" charset="0"/>
              </a:rPr>
              <a:t>(</a:t>
            </a:r>
            <a:r>
              <a:rPr lang="en-US" sz="2800" i="1" dirty="0" smtClean="0">
                <a:cs typeface="Arial" pitchFamily="34" charset="0"/>
              </a:rPr>
              <a:t>a</a:t>
            </a:r>
            <a:r>
              <a:rPr lang="en-US" sz="2800" dirty="0" smtClean="0">
                <a:cs typeface="Arial" pitchFamily="34" charset="0"/>
              </a:rPr>
              <a:t>,  </a:t>
            </a:r>
            <a:r>
              <a:rPr lang="en-US" sz="2800" i="1" dirty="0" err="1" smtClean="0">
                <a:cs typeface="Arial" pitchFamily="34" charset="0"/>
              </a:rPr>
              <a:t>i</a:t>
            </a:r>
            <a:r>
              <a:rPr lang="en-US" sz="2800" dirty="0" smtClean="0">
                <a:cs typeface="Arial" pitchFamily="34" charset="0"/>
              </a:rPr>
              <a:t>, </a:t>
            </a:r>
            <a:r>
              <a:rPr lang="en-US" sz="2800" i="1" dirty="0" smtClean="0">
                <a:cs typeface="Arial" pitchFamily="34" charset="0"/>
              </a:rPr>
              <a:t>key</a:t>
            </a:r>
            <a:r>
              <a:rPr lang="en-US" sz="2800" dirty="0" smtClean="0">
                <a:cs typeface="Arial" pitchFamily="34" charset="0"/>
              </a:rPr>
              <a:t>)</a:t>
            </a:r>
            <a:endParaRPr lang="ru-RU" sz="2800" dirty="0" smtClean="0">
              <a:cs typeface="Arial" pitchFamily="34" charset="0"/>
            </a:endParaRPr>
          </a:p>
          <a:p>
            <a:pPr>
              <a:buNone/>
            </a:pPr>
            <a:r>
              <a:rPr lang="en-US" sz="2800" b="1" dirty="0" smtClean="0">
                <a:cs typeface="Arial" pitchFamily="34" charset="0"/>
              </a:rPr>
              <a:t>{</a:t>
            </a:r>
            <a:r>
              <a:rPr lang="ru-RU" sz="2800" b="1" dirty="0" smtClean="0">
                <a:cs typeface="Arial" pitchFamily="34" charset="0"/>
              </a:rPr>
              <a:t>	</a:t>
            </a:r>
            <a:endParaRPr lang="en-US" sz="2800" b="1" dirty="0" smtClean="0">
              <a:cs typeface="Arial" pitchFamily="34" charset="0"/>
            </a:endParaRPr>
          </a:p>
          <a:p>
            <a:pPr>
              <a:buNone/>
            </a:pPr>
            <a:r>
              <a:rPr lang="en-US" sz="2800" b="1" dirty="0" smtClean="0">
                <a:cs typeface="Arial" pitchFamily="34" charset="0"/>
              </a:rPr>
              <a:t>	if </a:t>
            </a:r>
            <a:r>
              <a:rPr lang="en-US" sz="2800" i="1" dirty="0" smtClean="0">
                <a:cs typeface="Arial" pitchFamily="34" charset="0"/>
              </a:rPr>
              <a:t>key</a:t>
            </a:r>
            <a:r>
              <a:rPr lang="ru-RU" sz="2800" dirty="0" smtClean="0">
                <a:cs typeface="Arial" pitchFamily="34" charset="0"/>
              </a:rPr>
              <a:t> &lt; </a:t>
            </a:r>
            <a:r>
              <a:rPr lang="en-US" sz="2800" i="1" dirty="0" smtClean="0">
                <a:cs typeface="Arial" pitchFamily="34" charset="0"/>
              </a:rPr>
              <a:t>a</a:t>
            </a:r>
            <a:r>
              <a:rPr lang="ru-RU" sz="2800" dirty="0" smtClean="0">
                <a:cs typeface="Arial" pitchFamily="34" charset="0"/>
              </a:rPr>
              <a:t>[ </a:t>
            </a:r>
            <a:r>
              <a:rPr lang="en-US" sz="2800" i="1" dirty="0" err="1" smtClean="0">
                <a:cs typeface="Arial" pitchFamily="34" charset="0"/>
              </a:rPr>
              <a:t>i</a:t>
            </a:r>
            <a:r>
              <a:rPr lang="en-US" sz="2800" i="1" dirty="0" smtClean="0">
                <a:cs typeface="Arial" pitchFamily="34" charset="0"/>
              </a:rPr>
              <a:t> </a:t>
            </a:r>
            <a:r>
              <a:rPr lang="ru-RU" sz="2800" dirty="0" smtClean="0">
                <a:cs typeface="Arial" pitchFamily="34" charset="0"/>
              </a:rPr>
              <a:t>] </a:t>
            </a:r>
          </a:p>
          <a:p>
            <a:pPr>
              <a:buNone/>
            </a:pPr>
            <a:r>
              <a:rPr lang="ru-RU" sz="2800" b="1" dirty="0" smtClean="0">
                <a:cs typeface="Arial" pitchFamily="34" charset="0"/>
              </a:rPr>
              <a:t>		</a:t>
            </a:r>
            <a:r>
              <a:rPr lang="en-US" sz="2800" b="1" dirty="0" smtClean="0">
                <a:cs typeface="Arial" pitchFamily="34" charset="0"/>
              </a:rPr>
              <a:t>return error	</a:t>
            </a:r>
            <a:r>
              <a:rPr lang="ru-RU" sz="2800" dirty="0" smtClean="0">
                <a:cs typeface="Arial" pitchFamily="34" charset="0"/>
              </a:rPr>
              <a:t>| </a:t>
            </a:r>
            <a:r>
              <a:rPr lang="ru-RU" sz="2800" i="1" dirty="0" smtClean="0">
                <a:cs typeface="Arial" pitchFamily="34" charset="0"/>
              </a:rPr>
              <a:t>Новый ключ меньше текущего</a:t>
            </a:r>
            <a:endParaRPr lang="ru-RU" sz="2800" dirty="0" smtClean="0">
              <a:cs typeface="Arial" pitchFamily="34" charset="0"/>
            </a:endParaRPr>
          </a:p>
          <a:p>
            <a:pPr>
              <a:buNone/>
            </a:pPr>
            <a:r>
              <a:rPr lang="ru-RU" sz="2800" i="1" dirty="0" smtClean="0">
                <a:cs typeface="Arial" pitchFamily="34" charset="0"/>
              </a:rPr>
              <a:t>	</a:t>
            </a:r>
            <a:r>
              <a:rPr lang="en-US" sz="2800" i="1" dirty="0" smtClean="0">
                <a:cs typeface="Arial" pitchFamily="34" charset="0"/>
              </a:rPr>
              <a:t>a</a:t>
            </a:r>
            <a:r>
              <a:rPr lang="en-US" sz="2800" dirty="0" smtClean="0">
                <a:cs typeface="Arial" pitchFamily="34" charset="0"/>
              </a:rPr>
              <a:t>[ </a:t>
            </a:r>
            <a:r>
              <a:rPr lang="en-US" sz="2800" i="1" dirty="0" err="1" smtClean="0">
                <a:cs typeface="Arial" pitchFamily="34" charset="0"/>
              </a:rPr>
              <a:t>i</a:t>
            </a:r>
            <a:r>
              <a:rPr lang="en-US" sz="2800" dirty="0" smtClean="0">
                <a:cs typeface="Arial" pitchFamily="34" charset="0"/>
              </a:rPr>
              <a:t> ] </a:t>
            </a:r>
            <a:r>
              <a:rPr lang="ru-RU" sz="2800" dirty="0" smtClean="0">
                <a:cs typeface="Arial" pitchFamily="34" charset="0"/>
                <a:sym typeface="Symbol"/>
              </a:rPr>
              <a:t></a:t>
            </a:r>
            <a:r>
              <a:rPr lang="ru-RU" sz="2800" dirty="0" smtClean="0">
                <a:cs typeface="Arial" pitchFamily="34" charset="0"/>
              </a:rPr>
              <a:t> </a:t>
            </a:r>
            <a:r>
              <a:rPr lang="en-US" sz="2800" i="1" dirty="0" smtClean="0">
                <a:cs typeface="Arial" pitchFamily="34" charset="0"/>
              </a:rPr>
              <a:t>key</a:t>
            </a:r>
            <a:r>
              <a:rPr lang="en-US" sz="2800" dirty="0" smtClean="0">
                <a:cs typeface="Arial" pitchFamily="34" charset="0"/>
              </a:rPr>
              <a:t>;	| </a:t>
            </a:r>
            <a:r>
              <a:rPr lang="ru-RU" sz="2800" i="1" dirty="0" smtClean="0">
                <a:cs typeface="Arial" pitchFamily="34" charset="0"/>
              </a:rPr>
              <a:t>обновление ключа</a:t>
            </a:r>
            <a:endParaRPr lang="ru-RU" sz="2800" dirty="0" smtClean="0">
              <a:cs typeface="Arial" pitchFamily="34" charset="0"/>
            </a:endParaRPr>
          </a:p>
          <a:p>
            <a:pPr>
              <a:buNone/>
            </a:pPr>
            <a:r>
              <a:rPr lang="ru-RU" sz="2800" b="1" dirty="0" smtClean="0">
                <a:cs typeface="Arial" pitchFamily="34" charset="0"/>
              </a:rPr>
              <a:t>	</a:t>
            </a:r>
            <a:r>
              <a:rPr lang="en-US" sz="2800" b="1" dirty="0" smtClean="0">
                <a:cs typeface="Arial" pitchFamily="34" charset="0"/>
              </a:rPr>
              <a:t>while </a:t>
            </a:r>
            <a:r>
              <a:rPr lang="en-US" sz="2800" i="1" dirty="0" err="1" smtClean="0">
                <a:cs typeface="Arial" pitchFamily="34" charset="0"/>
              </a:rPr>
              <a:t>i</a:t>
            </a:r>
            <a:r>
              <a:rPr lang="en-US" sz="2800" dirty="0" smtClean="0">
                <a:cs typeface="Arial" pitchFamily="34" charset="0"/>
              </a:rPr>
              <a:t> &gt; 1 </a:t>
            </a:r>
            <a:r>
              <a:rPr lang="en-US" sz="2800" b="1" dirty="0" smtClean="0">
                <a:cs typeface="Arial" pitchFamily="34" charset="0"/>
              </a:rPr>
              <a:t>&amp;</a:t>
            </a:r>
            <a:r>
              <a:rPr lang="ru-RU" sz="2800" dirty="0" smtClean="0">
                <a:cs typeface="Arial" pitchFamily="34" charset="0"/>
              </a:rPr>
              <a:t> </a:t>
            </a:r>
            <a:r>
              <a:rPr lang="en-US" sz="2800" i="1" dirty="0" smtClean="0">
                <a:cs typeface="Arial" pitchFamily="34" charset="0"/>
              </a:rPr>
              <a:t>a</a:t>
            </a:r>
            <a:r>
              <a:rPr lang="en-US" sz="2800" dirty="0" smtClean="0">
                <a:cs typeface="Arial" pitchFamily="34" charset="0"/>
              </a:rPr>
              <a:t>[ </a:t>
            </a:r>
            <a:r>
              <a:rPr lang="en-US" sz="2800" i="1" dirty="0" smtClean="0">
                <a:cs typeface="Arial" pitchFamily="34" charset="0"/>
              </a:rPr>
              <a:t>parent</a:t>
            </a:r>
            <a:r>
              <a:rPr lang="en-US" sz="2800" dirty="0" smtClean="0">
                <a:cs typeface="Arial" pitchFamily="34" charset="0"/>
              </a:rPr>
              <a:t>( </a:t>
            </a:r>
            <a:r>
              <a:rPr lang="en-US" sz="2800" i="1" dirty="0" err="1" smtClean="0">
                <a:cs typeface="Arial" pitchFamily="34" charset="0"/>
              </a:rPr>
              <a:t>i</a:t>
            </a:r>
            <a:r>
              <a:rPr lang="en-US" sz="2800" i="1" dirty="0" smtClean="0">
                <a:cs typeface="Arial" pitchFamily="34" charset="0"/>
              </a:rPr>
              <a:t> </a:t>
            </a:r>
            <a:r>
              <a:rPr lang="en-US" sz="2800" dirty="0" smtClean="0">
                <a:cs typeface="Arial" pitchFamily="34" charset="0"/>
              </a:rPr>
              <a:t>) ] &lt; </a:t>
            </a:r>
            <a:r>
              <a:rPr lang="en-US" sz="2800" i="1" dirty="0" smtClean="0">
                <a:cs typeface="Arial" pitchFamily="34" charset="0"/>
              </a:rPr>
              <a:t>a</a:t>
            </a:r>
            <a:r>
              <a:rPr lang="en-US" sz="2800" dirty="0" smtClean="0">
                <a:cs typeface="Arial" pitchFamily="34" charset="0"/>
              </a:rPr>
              <a:t>[ </a:t>
            </a:r>
            <a:r>
              <a:rPr lang="en-US" sz="2800" i="1" dirty="0" err="1" smtClean="0">
                <a:cs typeface="Arial" pitchFamily="34" charset="0"/>
              </a:rPr>
              <a:t>i</a:t>
            </a:r>
            <a:r>
              <a:rPr lang="en-US" sz="2800" dirty="0" smtClean="0">
                <a:cs typeface="Arial" pitchFamily="34" charset="0"/>
              </a:rPr>
              <a:t> ]</a:t>
            </a:r>
            <a:endParaRPr lang="ru-RU" sz="2800" dirty="0" smtClean="0">
              <a:cs typeface="Arial" pitchFamily="34" charset="0"/>
            </a:endParaRPr>
          </a:p>
          <a:p>
            <a:pPr>
              <a:buNone/>
            </a:pPr>
            <a:r>
              <a:rPr lang="ru-RU" sz="2800" i="1" dirty="0" smtClean="0">
                <a:cs typeface="Arial" pitchFamily="34" charset="0"/>
              </a:rPr>
              <a:t>		</a:t>
            </a:r>
            <a:r>
              <a:rPr lang="en-US" sz="2800" b="1" i="1" dirty="0" smtClean="0">
                <a:cs typeface="Arial" pitchFamily="34" charset="0"/>
              </a:rPr>
              <a:t>do</a:t>
            </a:r>
            <a:r>
              <a:rPr lang="en-US" sz="2800" i="1" dirty="0" smtClean="0">
                <a:cs typeface="Arial" pitchFamily="34" charset="0"/>
              </a:rPr>
              <a:t> 	a</a:t>
            </a:r>
            <a:r>
              <a:rPr lang="en-US" sz="2800" dirty="0" smtClean="0">
                <a:cs typeface="Arial" pitchFamily="34" charset="0"/>
              </a:rPr>
              <a:t>[ </a:t>
            </a:r>
            <a:r>
              <a:rPr lang="en-US" sz="2800" i="1" dirty="0" err="1" smtClean="0">
                <a:cs typeface="Arial" pitchFamily="34" charset="0"/>
              </a:rPr>
              <a:t>i</a:t>
            </a:r>
            <a:r>
              <a:rPr lang="en-US" sz="2800" i="1" dirty="0" smtClean="0">
                <a:cs typeface="Arial" pitchFamily="34" charset="0"/>
              </a:rPr>
              <a:t> </a:t>
            </a:r>
            <a:r>
              <a:rPr lang="en-US" sz="2800" dirty="0" smtClean="0">
                <a:cs typeface="Arial" pitchFamily="34" charset="0"/>
              </a:rPr>
              <a:t>] ↔ </a:t>
            </a:r>
            <a:r>
              <a:rPr lang="en-US" sz="2800" i="1" dirty="0" smtClean="0">
                <a:cs typeface="Arial" pitchFamily="34" charset="0"/>
              </a:rPr>
              <a:t>a</a:t>
            </a:r>
            <a:r>
              <a:rPr lang="en-US" sz="2800" dirty="0" smtClean="0">
                <a:cs typeface="Arial" pitchFamily="34" charset="0"/>
              </a:rPr>
              <a:t>[ </a:t>
            </a:r>
            <a:r>
              <a:rPr lang="en-US" sz="2800" i="1" dirty="0" smtClean="0">
                <a:cs typeface="Arial" pitchFamily="34" charset="0"/>
              </a:rPr>
              <a:t>parent</a:t>
            </a:r>
            <a:r>
              <a:rPr lang="en-US" sz="2800" dirty="0" smtClean="0">
                <a:cs typeface="Arial" pitchFamily="34" charset="0"/>
              </a:rPr>
              <a:t>( </a:t>
            </a:r>
            <a:r>
              <a:rPr lang="en-US" sz="2800" i="1" dirty="0" err="1" smtClean="0">
                <a:cs typeface="Arial" pitchFamily="34" charset="0"/>
              </a:rPr>
              <a:t>i</a:t>
            </a:r>
            <a:r>
              <a:rPr lang="en-US" sz="2800" i="1" dirty="0" smtClean="0">
                <a:cs typeface="Arial" pitchFamily="34" charset="0"/>
              </a:rPr>
              <a:t> </a:t>
            </a:r>
            <a:r>
              <a:rPr lang="en-US" sz="2800" dirty="0" smtClean="0">
                <a:cs typeface="Arial" pitchFamily="34" charset="0"/>
              </a:rPr>
              <a:t>) ]	</a:t>
            </a:r>
            <a:endParaRPr lang="ru-RU" sz="2800" dirty="0" smtClean="0">
              <a:cs typeface="Arial" pitchFamily="34" charset="0"/>
            </a:endParaRPr>
          </a:p>
          <a:p>
            <a:pPr>
              <a:buNone/>
            </a:pPr>
            <a:r>
              <a:rPr lang="en-US" sz="2800" i="1" dirty="0" smtClean="0">
                <a:cs typeface="Arial" pitchFamily="34" charset="0"/>
              </a:rPr>
              <a:t>	</a:t>
            </a:r>
            <a:r>
              <a:rPr lang="ru-RU" sz="2800" i="1" dirty="0" smtClean="0">
                <a:cs typeface="Arial" pitchFamily="34" charset="0"/>
              </a:rPr>
              <a:t>		</a:t>
            </a:r>
            <a:r>
              <a:rPr lang="en-US" sz="2800" i="1" dirty="0" err="1" smtClean="0">
                <a:cs typeface="Arial" pitchFamily="34" charset="0"/>
              </a:rPr>
              <a:t>i</a:t>
            </a:r>
            <a:r>
              <a:rPr lang="en-US" sz="2800" dirty="0" smtClean="0">
                <a:cs typeface="Arial" pitchFamily="34" charset="0"/>
              </a:rPr>
              <a:t> </a:t>
            </a:r>
            <a:r>
              <a:rPr lang="ru-RU" sz="2800" dirty="0" smtClean="0">
                <a:cs typeface="Arial" pitchFamily="34" charset="0"/>
                <a:sym typeface="Symbol"/>
              </a:rPr>
              <a:t></a:t>
            </a:r>
            <a:r>
              <a:rPr lang="ru-RU" sz="2800" dirty="0" smtClean="0">
                <a:cs typeface="Arial" pitchFamily="34" charset="0"/>
              </a:rPr>
              <a:t> </a:t>
            </a:r>
            <a:r>
              <a:rPr lang="en-US" sz="2800" i="1" dirty="0" smtClean="0">
                <a:cs typeface="Arial" pitchFamily="34" charset="0"/>
              </a:rPr>
              <a:t>parent</a:t>
            </a:r>
            <a:r>
              <a:rPr lang="ru-RU" sz="2800" dirty="0" smtClean="0">
                <a:cs typeface="Arial" pitchFamily="34" charset="0"/>
              </a:rPr>
              <a:t>( </a:t>
            </a:r>
            <a:r>
              <a:rPr lang="en-US" sz="2800" i="1" dirty="0" err="1" smtClean="0">
                <a:cs typeface="Arial" pitchFamily="34" charset="0"/>
              </a:rPr>
              <a:t>i</a:t>
            </a:r>
            <a:r>
              <a:rPr lang="en-US" sz="2800" i="1" dirty="0" smtClean="0">
                <a:cs typeface="Arial" pitchFamily="34" charset="0"/>
              </a:rPr>
              <a:t> </a:t>
            </a:r>
            <a:r>
              <a:rPr lang="ru-RU" sz="2800" dirty="0" smtClean="0">
                <a:cs typeface="Arial" pitchFamily="34" charset="0"/>
              </a:rPr>
              <a:t>)</a:t>
            </a:r>
          </a:p>
          <a:p>
            <a:pPr>
              <a:buNone/>
            </a:pPr>
            <a:r>
              <a:rPr lang="en-US" sz="2800" b="1" dirty="0" smtClean="0">
                <a:cs typeface="Arial" pitchFamily="34" charset="0"/>
              </a:rPr>
              <a:t>}</a:t>
            </a:r>
            <a:r>
              <a:rPr lang="ru-RU" sz="2800" b="1" dirty="0" smtClean="0">
                <a:cs typeface="Arial" pitchFamily="34" charset="0"/>
              </a:rPr>
              <a:t>	</a:t>
            </a:r>
            <a:endParaRPr lang="ru-RU" sz="2800" dirty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2135</TotalTime>
  <Words>990</Words>
  <Application>Microsoft Office PowerPoint</Application>
  <PresentationFormat>Экран (4:3)</PresentationFormat>
  <Paragraphs>294</Paragraphs>
  <Slides>41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42" baseType="lpstr">
      <vt:lpstr>Тема Office</vt:lpstr>
      <vt:lpstr>Кучи</vt:lpstr>
      <vt:lpstr>Бинарные кучи (пирамиды)</vt:lpstr>
      <vt:lpstr>Свойство пирамиды</vt:lpstr>
      <vt:lpstr>Операция вставки</vt:lpstr>
      <vt:lpstr>Extract_Max()   – O(log2 N) </vt:lpstr>
      <vt:lpstr>Sift_Down(A, i)</vt:lpstr>
      <vt:lpstr>Очереди с приоритетами</vt:lpstr>
      <vt:lpstr>Реализация очереди с приоритетами с помощью пирамиды</vt:lpstr>
      <vt:lpstr>Реализация очереди с приоритетами с помощью пирамиды (продолжение)</vt:lpstr>
      <vt:lpstr>Пример: увеличение ключа</vt:lpstr>
      <vt:lpstr>Вставка элемента в очередь</vt:lpstr>
      <vt:lpstr>K-ичные кучи</vt:lpstr>
      <vt:lpstr>Операции на k-ичных кучах</vt:lpstr>
      <vt:lpstr>Биномиальные деревья</vt:lpstr>
      <vt:lpstr>Свойства биномиальных деревьев</vt:lpstr>
      <vt:lpstr>Примеры</vt:lpstr>
      <vt:lpstr>Биномиальная куча</vt:lpstr>
      <vt:lpstr>Пример биномиальной кучи</vt:lpstr>
      <vt:lpstr>Реализация биномиальных куч</vt:lpstr>
      <vt:lpstr>Операции над биномиальными пирамидами</vt:lpstr>
      <vt:lpstr>3. Слияние двух биномиальных куч</vt:lpstr>
      <vt:lpstr>Объединение биномиальных куч</vt:lpstr>
      <vt:lpstr>Пример</vt:lpstr>
      <vt:lpstr>Пример, продолжение</vt:lpstr>
      <vt:lpstr>Пример, окончание</vt:lpstr>
      <vt:lpstr>Вставка в биномиальную кучу</vt:lpstr>
      <vt:lpstr>Извлечение вершины с минимальным ключом</vt:lpstr>
      <vt:lpstr>Пример, начало</vt:lpstr>
      <vt:lpstr>Пример, окончание</vt:lpstr>
      <vt:lpstr>Уменьшение ключа</vt:lpstr>
      <vt:lpstr>Пример</vt:lpstr>
      <vt:lpstr>Удаление ключа</vt:lpstr>
      <vt:lpstr>Левацкие кучи</vt:lpstr>
      <vt:lpstr>Свойства левацких куч</vt:lpstr>
      <vt:lpstr>Слияние левацких куч</vt:lpstr>
      <vt:lpstr>Слияние левацких куч</vt:lpstr>
      <vt:lpstr>Операции</vt:lpstr>
      <vt:lpstr>Косые кучи (Skew Heaps)</vt:lpstr>
      <vt:lpstr>Пример</vt:lpstr>
      <vt:lpstr>Слияние косых куч</vt:lpstr>
      <vt:lpstr>Фибоначчиевы кучи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и структуры данных поиска</dc:title>
  <dc:creator>nest</dc:creator>
  <cp:lastModifiedBy>Пользователь</cp:lastModifiedBy>
  <cp:revision>85</cp:revision>
  <dcterms:created xsi:type="dcterms:W3CDTF">2013-10-11T10:04:10Z</dcterms:created>
  <dcterms:modified xsi:type="dcterms:W3CDTF">2020-02-17T13:43:07Z</dcterms:modified>
</cp:coreProperties>
</file>