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3" r:id="rId3"/>
    <p:sldId id="284" r:id="rId4"/>
    <p:sldId id="269" r:id="rId5"/>
    <p:sldId id="285" r:id="rId6"/>
    <p:sldId id="286" r:id="rId7"/>
    <p:sldId id="287" r:id="rId8"/>
    <p:sldId id="288" r:id="rId9"/>
    <p:sldId id="289" r:id="rId10"/>
    <p:sldId id="265" r:id="rId11"/>
    <p:sldId id="290" r:id="rId12"/>
    <p:sldId id="291" r:id="rId13"/>
    <p:sldId id="278" r:id="rId14"/>
    <p:sldId id="279" r:id="rId15"/>
    <p:sldId id="292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81" r:id="rId25"/>
    <p:sldId id="282" r:id="rId26"/>
    <p:sldId id="293" r:id="rId27"/>
    <p:sldId id="294" r:id="rId28"/>
    <p:sldId id="295" r:id="rId2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7" autoAdjust="0"/>
    <p:restoredTop sz="94660"/>
  </p:normalViewPr>
  <p:slideViewPr>
    <p:cSldViewPr>
      <p:cViewPr varScale="1">
        <p:scale>
          <a:sx n="124" d="100"/>
          <a:sy n="124" d="100"/>
        </p:scale>
        <p:origin x="130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714924F-DBC3-4F65-BEC9-C5666CCA4786}" type="datetimeFigureOut">
              <a:rPr lang="ru-RU"/>
              <a:pPr>
                <a:defRPr/>
              </a:pPr>
              <a:t>02.03.2020</a:t>
            </a:fld>
            <a:endParaRPr lang="ru-RU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6F1051C-FBB0-41EA-AE82-D877C0FD8D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4F960-45CC-4E94-9360-3F08B8036553}" type="datetimeFigureOut">
              <a:rPr lang="ru-RU"/>
              <a:pPr>
                <a:defRPr/>
              </a:pPr>
              <a:t>02.03.2020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75799-87B8-4D2A-941B-C697FFCA10E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9911C-D3E2-4B02-A802-03F0A387173F}" type="datetimeFigureOut">
              <a:rPr lang="ru-RU"/>
              <a:pPr>
                <a:defRPr/>
              </a:pPr>
              <a:t>02.03.2020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2EF89-3E16-4D52-9840-9EFCA1EC93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3E723-8C21-4546-B3FE-ADD54E268FC9}" type="datetimeFigureOut">
              <a:rPr lang="ru-RU"/>
              <a:pPr>
                <a:defRPr/>
              </a:pPr>
              <a:t>02.03.2020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C5073-8229-4397-BD4F-0625423957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FC30D-F50F-4420-B7E7-2A52B1CCE6F6}" type="datetimeFigureOut">
              <a:rPr lang="ru-RU"/>
              <a:pPr>
                <a:defRPr/>
              </a:pPr>
              <a:t>02.03.2020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3BB52-EA87-40A1-B379-A3852EE5D4C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37822-8727-4B74-B5EF-C02B791648C0}" type="datetimeFigureOut">
              <a:rPr lang="ru-RU"/>
              <a:pPr>
                <a:defRPr/>
              </a:pPr>
              <a:t>02.03.2020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D3AB3-A7BA-4206-9154-2CEC687CAEA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D3547-6FCB-40C2-A112-E27F87AED090}" type="datetimeFigureOut">
              <a:rPr lang="ru-RU"/>
              <a:pPr>
                <a:defRPr/>
              </a:pPr>
              <a:t>02.03.2020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05F5A-1C33-418E-869E-CEF7555E36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51D9D-0151-4822-9D56-7B1836F357AB}" type="datetimeFigureOut">
              <a:rPr lang="ru-RU"/>
              <a:pPr>
                <a:defRPr/>
              </a:pPr>
              <a:t>02.03.2020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B9A6D-FF84-4650-ACBB-7988853680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ECCAA-0263-419D-91C7-33F837C98731}" type="datetimeFigureOut">
              <a:rPr lang="ru-RU"/>
              <a:pPr>
                <a:defRPr/>
              </a:pPr>
              <a:t>02.03.2020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945B8-804C-4F9E-B1F4-2DDFB07FCD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19DF2-95F7-4E31-98BC-9238F3E1D249}" type="datetimeFigureOut">
              <a:rPr lang="ru-RU"/>
              <a:pPr>
                <a:defRPr/>
              </a:pPr>
              <a:t>02.03.2020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3B587-535C-41AA-8F08-D70E40E84C7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7283D-3FEB-402B-B7DD-2721815E03BB}" type="datetimeFigureOut">
              <a:rPr lang="ru-RU"/>
              <a:pPr>
                <a:defRPr/>
              </a:pPr>
              <a:t>02.03.2020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B61DA-0C50-438E-98B3-271B1AD105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46C30-3F02-4F23-8996-004544277927}" type="datetimeFigureOut">
              <a:rPr lang="ru-RU"/>
              <a:pPr>
                <a:defRPr/>
              </a:pPr>
              <a:t>02.03.2020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02BCC-BAF1-4110-AD38-146ACD6620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4C97877-7F96-4CE0-8BC3-C309F522C05E}" type="datetimeFigureOut">
              <a:rPr lang="ru-RU"/>
              <a:pPr>
                <a:defRPr/>
              </a:pPr>
              <a:t>02.03.2020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3774EF7-A6A7-457F-831F-22128D38CBF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Заголовок 1"/>
          <p:cNvSpPr>
            <a:spLocks noGrp="1"/>
          </p:cNvSpPr>
          <p:nvPr>
            <p:ph type="ctrTitle"/>
          </p:nvPr>
        </p:nvSpPr>
        <p:spPr>
          <a:xfrm>
            <a:off x="685800" y="1412776"/>
            <a:ext cx="7772400" cy="1470025"/>
          </a:xfrm>
        </p:spPr>
        <p:txBody>
          <a:bodyPr/>
          <a:lstStyle/>
          <a:p>
            <a:pPr eaLnBrk="1" hangingPunct="1"/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Алгоритмы </a:t>
            </a:r>
            <a:br>
              <a:rPr lang="ru-RU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</a:b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и структуры данных</a:t>
            </a:r>
          </a:p>
        </p:txBody>
      </p:sp>
      <p:sp>
        <p:nvSpPr>
          <p:cNvPr id="14338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dirty="0">
                <a:solidFill>
                  <a:schemeClr val="tx1"/>
                </a:solidFill>
              </a:rPr>
              <a:t>Лекция 5</a:t>
            </a:r>
          </a:p>
          <a:p>
            <a:pPr eaLnBrk="1" hangingPunct="1"/>
            <a:r>
              <a:rPr lang="ru-RU" dirty="0">
                <a:solidFill>
                  <a:schemeClr val="tx1"/>
                </a:solidFill>
                <a:latin typeface="Arial" charset="0"/>
              </a:rPr>
              <a:t>Алгоритмы с возвратом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23850" y="981075"/>
            <a:ext cx="8229600" cy="518477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/>
              <a:t> </a:t>
            </a:r>
            <a:endParaRPr lang="ru-RU" dirty="0"/>
          </a:p>
        </p:txBody>
      </p:sp>
      <p:pic>
        <p:nvPicPr>
          <p:cNvPr id="34818" name="Picture 5" descr="http://www.mgopu.ru/PVU/2.1/Recurs/BacketTm/CnReturn/Images/horse/hors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1700213"/>
            <a:ext cx="83534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250825" y="404813"/>
            <a:ext cx="82073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Ниже приведен фрагмент доски. Конь </a:t>
            </a:r>
            <a:r>
              <a:rPr lang="ru-RU" sz="2000" i="1" dirty="0">
                <a:latin typeface="Calibri" pitchFamily="34" charset="0"/>
              </a:rPr>
              <a:t>K</a:t>
            </a:r>
            <a:r>
              <a:rPr lang="ru-RU" sz="2000" dirty="0">
                <a:latin typeface="Calibri" pitchFamily="34" charset="0"/>
              </a:rPr>
              <a:t> стоит в позиции (</a:t>
            </a:r>
            <a:r>
              <a:rPr lang="ru-RU" sz="2000" i="1" dirty="0" err="1">
                <a:latin typeface="Calibri" pitchFamily="34" charset="0"/>
              </a:rPr>
              <a:t>x</a:t>
            </a:r>
            <a:r>
              <a:rPr lang="ru-RU" sz="2000" i="1" dirty="0">
                <a:latin typeface="Calibri" pitchFamily="34" charset="0"/>
              </a:rPr>
              <a:t>, </a:t>
            </a:r>
            <a:r>
              <a:rPr lang="ru-RU" sz="2000" i="1" dirty="0" err="1">
                <a:latin typeface="Calibri" pitchFamily="34" charset="0"/>
              </a:rPr>
              <a:t>y</a:t>
            </a:r>
            <a:r>
              <a:rPr lang="ru-RU" sz="2000" dirty="0">
                <a:latin typeface="Calibri" pitchFamily="34" charset="0"/>
              </a:rPr>
              <a:t>).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Клетки с</a:t>
            </a:r>
            <a:endParaRPr lang="en-US" sz="2000" dirty="0">
              <a:latin typeface="Calibri" pitchFamily="34" charset="0"/>
            </a:endParaRPr>
          </a:p>
          <a:p>
            <a:r>
              <a:rPr lang="ru-RU" sz="2000" dirty="0">
                <a:latin typeface="Calibri" pitchFamily="34" charset="0"/>
              </a:rPr>
              <a:t>цифрами вокруг </a:t>
            </a:r>
            <a:r>
              <a:rPr lang="ru-RU" sz="2000" i="1" dirty="0">
                <a:latin typeface="Calibri" pitchFamily="34" charset="0"/>
              </a:rPr>
              <a:t>K</a:t>
            </a:r>
            <a:r>
              <a:rPr lang="ru-RU" sz="2000" dirty="0">
                <a:latin typeface="Calibri" pitchFamily="34" charset="0"/>
              </a:rPr>
              <a:t> - это поля, на которые конь может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переместиться из </a:t>
            </a:r>
            <a:endParaRPr lang="en-US" sz="2000" dirty="0">
              <a:latin typeface="Calibri" pitchFamily="34" charset="0"/>
            </a:endParaRPr>
          </a:p>
          <a:p>
            <a:r>
              <a:rPr lang="ru-RU" sz="2000" dirty="0">
                <a:latin typeface="Calibri" pitchFamily="34" charset="0"/>
              </a:rPr>
              <a:t>(</a:t>
            </a:r>
            <a:r>
              <a:rPr lang="ru-RU" sz="2000" i="1" dirty="0" err="1">
                <a:latin typeface="Calibri" pitchFamily="34" charset="0"/>
              </a:rPr>
              <a:t>x</a:t>
            </a:r>
            <a:r>
              <a:rPr lang="ru-RU" sz="2000" i="1" dirty="0">
                <a:latin typeface="Calibri" pitchFamily="34" charset="0"/>
              </a:rPr>
              <a:t>, </a:t>
            </a:r>
            <a:r>
              <a:rPr lang="ru-RU" sz="2000" i="1" dirty="0" err="1">
                <a:latin typeface="Calibri" pitchFamily="34" charset="0"/>
              </a:rPr>
              <a:t>y</a:t>
            </a:r>
            <a:r>
              <a:rPr lang="ru-RU" sz="2000" dirty="0">
                <a:latin typeface="Calibri" pitchFamily="34" charset="0"/>
              </a:rPr>
              <a:t>) за один ход.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ru-RU" sz="3600" dirty="0"/>
              <a:t>Правило </a:t>
            </a:r>
            <a:r>
              <a:rPr lang="ru-RU" sz="3600" dirty="0" err="1"/>
              <a:t>Варнсдорфа</a:t>
            </a:r>
            <a:r>
              <a:rPr lang="ru-RU" sz="3600" dirty="0"/>
              <a:t>, 1823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006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ru-RU" sz="2800" dirty="0"/>
              <a:t>На каждом ходу ставь коня на такое поле, из которого можно совершить наименьшее число ходов на еще не пройденные поля. Если таких полей несколько, разрешается выбирать любое из них. </a:t>
            </a:r>
          </a:p>
          <a:p>
            <a:pPr>
              <a:lnSpc>
                <a:spcPct val="80000"/>
              </a:lnSpc>
              <a:buNone/>
            </a:pPr>
            <a:r>
              <a:rPr lang="ru-RU" sz="2800" dirty="0"/>
              <a:t>Долгое время не было известно, справедливо ли оно. </a:t>
            </a:r>
          </a:p>
          <a:p>
            <a:pPr>
              <a:lnSpc>
                <a:spcPct val="80000"/>
              </a:lnSpc>
              <a:buNone/>
            </a:pPr>
            <a:r>
              <a:rPr lang="ru-RU" sz="2800" dirty="0"/>
              <a:t>Верно для доски от 5x5 до 76x76.</a:t>
            </a:r>
          </a:p>
          <a:p>
            <a:pPr>
              <a:lnSpc>
                <a:spcPct val="80000"/>
              </a:lnSpc>
              <a:buNone/>
            </a:pPr>
            <a:r>
              <a:rPr lang="ru-RU" sz="2800" dirty="0"/>
              <a:t>Опровержение правила </a:t>
            </a:r>
            <a:r>
              <a:rPr lang="ru-RU" sz="2800" dirty="0" err="1"/>
              <a:t>Варнсдорфа</a:t>
            </a:r>
            <a:r>
              <a:rPr lang="ru-RU" sz="2800" dirty="0"/>
              <a:t>: для любого исходного поля доски указаны контрпримеры, построенные с помощью ЭВМ. Иными словами, с какого бы поля конь ни начал движение, следуя правилу </a:t>
            </a:r>
            <a:r>
              <a:rPr lang="ru-RU" sz="2800" dirty="0" err="1"/>
              <a:t>Варнсдорфа</a:t>
            </a:r>
            <a:r>
              <a:rPr lang="ru-RU" sz="2800" dirty="0"/>
              <a:t>, его можно завести в тупик до полного обхода доски. </a:t>
            </a:r>
          </a:p>
          <a:p>
            <a:pPr>
              <a:buNone/>
            </a:pPr>
            <a:endParaRPr lang="ru-RU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ru-RU" b="1" dirty="0"/>
              <a:t>Задача о восьми ферзях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2808311"/>
          </a:xfrm>
        </p:spPr>
        <p:txBody>
          <a:bodyPr/>
          <a:lstStyle/>
          <a:p>
            <a:pPr>
              <a:buNone/>
            </a:pPr>
            <a:r>
              <a:rPr lang="ru-RU" sz="2400" dirty="0"/>
              <a:t>Задача о восьми ферзях — хорошо известный пример использования методов проб и ошибок и алгоритмов с возвратами. </a:t>
            </a:r>
          </a:p>
          <a:p>
            <a:pPr>
              <a:buNone/>
            </a:pPr>
            <a:r>
              <a:rPr lang="ru-RU" sz="2400" dirty="0"/>
              <a:t>В 1850 г. эту задачу исследовал К. Ф.</a:t>
            </a:r>
            <a:r>
              <a:rPr lang="en-US" sz="2400" dirty="0"/>
              <a:t> </a:t>
            </a:r>
            <a:r>
              <a:rPr lang="ru-RU" sz="2400" dirty="0"/>
              <a:t>Гаусс, однако полностью он ее так и не решил. </a:t>
            </a:r>
            <a:endParaRPr lang="en-US" sz="2400" dirty="0"/>
          </a:p>
          <a:p>
            <a:pPr>
              <a:buNone/>
            </a:pPr>
            <a:r>
              <a:rPr lang="ru-RU" sz="2400" dirty="0"/>
              <a:t>Восемь ферзей нужно расставить на шахматной доске так, чтобы ни один ферзь не угрожал другому. </a:t>
            </a:r>
          </a:p>
          <a:p>
            <a:pPr>
              <a:buNone/>
            </a:pPr>
            <a:endParaRPr lang="ru-RU" sz="24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313" y="3789363"/>
            <a:ext cx="2952750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/>
          <a:lstStyle/>
          <a:p>
            <a:r>
              <a:rPr lang="ru-RU" dirty="0"/>
              <a:t>Пример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2143106" y="1643050"/>
          <a:ext cx="4214844" cy="33218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3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3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939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67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939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939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Овал 4"/>
          <p:cNvSpPr/>
          <p:nvPr/>
        </p:nvSpPr>
        <p:spPr>
          <a:xfrm>
            <a:off x="1071538" y="1785926"/>
            <a:ext cx="642942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1142976" y="2571744"/>
            <a:ext cx="642942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1142976" y="3429000"/>
            <a:ext cx="642942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1142976" y="4286256"/>
            <a:ext cx="642942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8.09249E-7 L 0.13507 0.0039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6763E-6 L 0.36354 0.0046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354 0.00463 L 0.4875 0.0046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1.6763E-6 L 2.77778E-7 -1.6763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75 0.00463 L 0.00139 0.0046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4624E-6 L 0.47239 4.04624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83237E-6 L 0.13524 0.0057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65896E-6 L 0.36354 -0.003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6" grpId="3" animBg="1"/>
      <p:bldP spid="6" grpId="4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8929718" cy="714380"/>
          </a:xfrm>
        </p:spPr>
        <p:txBody>
          <a:bodyPr/>
          <a:lstStyle/>
          <a:p>
            <a:r>
              <a:rPr lang="ru-RU" sz="2400" b="1" dirty="0"/>
              <a:t>Схема нахождения всех решений</a:t>
            </a:r>
            <a:r>
              <a:rPr lang="en-US" sz="2400" b="1" dirty="0"/>
              <a:t> </a:t>
            </a:r>
            <a:br>
              <a:rPr lang="ru-RU" sz="2400" b="1" dirty="0"/>
            </a:br>
            <a:r>
              <a:rPr lang="en-US" sz="2400" dirty="0"/>
              <a:t>(n – </a:t>
            </a:r>
            <a:r>
              <a:rPr lang="ru-RU" sz="2400" dirty="0"/>
              <a:t>количество шагов, </a:t>
            </a:r>
            <a:r>
              <a:rPr lang="en-US" sz="2400" dirty="0"/>
              <a:t>m – </a:t>
            </a:r>
            <a:r>
              <a:rPr lang="ru-RU" sz="2400" dirty="0"/>
              <a:t>количество вариантов на каждом шаге)</a:t>
            </a:r>
            <a:r>
              <a:rPr lang="en-US" sz="2400" dirty="0"/>
              <a:t>  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571504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k;</a:t>
            </a:r>
          </a:p>
          <a:p>
            <a:pPr>
              <a:spcBef>
                <a:spcPts val="0"/>
              </a:spcBef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for (k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1; k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&lt;= m; k++)</a:t>
            </a:r>
          </a:p>
          <a:p>
            <a:pPr>
              <a:spcBef>
                <a:spcPts val="0"/>
              </a:spcBef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выбор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k-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го кандидата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(подходит) </a:t>
            </a:r>
          </a:p>
          <a:p>
            <a:pPr>
              <a:spcBef>
                <a:spcPts val="0"/>
              </a:spcBef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его запись;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n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(i+1)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else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печатать решение;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стирание записи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/>
          <a:lstStyle/>
          <a:p>
            <a:r>
              <a:rPr lang="ru-RU" dirty="0"/>
              <a:t>Задача о стабильных браках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904656"/>
          </a:xfrm>
        </p:spPr>
        <p:txBody>
          <a:bodyPr/>
          <a:lstStyle/>
          <a:p>
            <a:pPr>
              <a:buNone/>
            </a:pPr>
            <a:r>
              <a:rPr lang="ru-RU" sz="2400" dirty="0"/>
              <a:t>Имеются два непересекающихся множества </a:t>
            </a:r>
            <a:r>
              <a:rPr lang="ru-RU" sz="2400" i="1" dirty="0"/>
              <a:t>А</a:t>
            </a:r>
            <a:r>
              <a:rPr lang="ru-RU" sz="2400" dirty="0"/>
              <a:t> и </a:t>
            </a:r>
            <a:r>
              <a:rPr lang="ru-RU" sz="2400" i="1" dirty="0"/>
              <a:t>В</a:t>
            </a:r>
            <a:r>
              <a:rPr lang="ru-RU" sz="2400" dirty="0"/>
              <a:t>. Нужно</a:t>
            </a:r>
            <a:r>
              <a:rPr lang="en-US" sz="2400" dirty="0"/>
              <a:t> </a:t>
            </a:r>
            <a:r>
              <a:rPr lang="ru-RU" sz="2400" dirty="0"/>
              <a:t>найти множество  пар &lt;</a:t>
            </a:r>
            <a:r>
              <a:rPr lang="ru-RU" sz="2400" i="1" dirty="0"/>
              <a:t>а</a:t>
            </a:r>
            <a:r>
              <a:rPr lang="ru-RU" sz="2400" dirty="0"/>
              <a:t>, </a:t>
            </a:r>
            <a:r>
              <a:rPr lang="ru-RU" sz="2400" i="1" dirty="0"/>
              <a:t>Ь</a:t>
            </a:r>
            <a:r>
              <a:rPr lang="ru-RU" sz="2400" dirty="0"/>
              <a:t>&gt;, таких, что </a:t>
            </a:r>
            <a:r>
              <a:rPr lang="ru-RU" sz="2400" i="1" dirty="0"/>
              <a:t>а</a:t>
            </a:r>
            <a:r>
              <a:rPr lang="ru-RU" sz="2400" dirty="0"/>
              <a:t>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ru-RU" sz="2400" dirty="0"/>
              <a:t> </a:t>
            </a:r>
            <a:r>
              <a:rPr lang="ru-RU" sz="2400" i="1" dirty="0"/>
              <a:t>A</a:t>
            </a:r>
            <a:r>
              <a:rPr lang="ru-RU" sz="2400" dirty="0"/>
              <a:t>,</a:t>
            </a:r>
            <a:r>
              <a:rPr lang="ru-RU" sz="2400" i="1" dirty="0"/>
              <a:t> </a:t>
            </a:r>
            <a:r>
              <a:rPr lang="ru-RU" sz="2400" i="1" dirty="0" err="1"/>
              <a:t>b</a:t>
            </a:r>
            <a:r>
              <a:rPr lang="ru-RU" sz="2400" i="1" dirty="0"/>
              <a:t>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ru-RU" sz="2400" i="1" dirty="0"/>
              <a:t>В</a:t>
            </a:r>
            <a:r>
              <a:rPr lang="ru-RU" sz="2400" dirty="0"/>
              <a:t>, и они удовлетворяют некоторым условиям.</a:t>
            </a:r>
          </a:p>
          <a:p>
            <a:pPr>
              <a:buNone/>
            </a:pPr>
            <a:r>
              <a:rPr lang="ru-RU" sz="2400" dirty="0"/>
              <a:t>Для выбора таких пар существует много различных критериев; один из них называется «правилом стабильных браков». </a:t>
            </a:r>
          </a:p>
          <a:p>
            <a:pPr>
              <a:buNone/>
            </a:pPr>
            <a:r>
              <a:rPr lang="ru-RU" sz="2400" dirty="0"/>
              <a:t>Пусть  А — множество мужчин, а В — женщин. У каждых мужчины и женщины есть различные предпочтения возможного партнера. </a:t>
            </a:r>
          </a:p>
          <a:p>
            <a:pPr>
              <a:buNone/>
            </a:pPr>
            <a:r>
              <a:rPr lang="ru-RU" sz="2400" dirty="0"/>
              <a:t>Если среди </a:t>
            </a:r>
            <a:r>
              <a:rPr lang="en-US" sz="2400" i="1" dirty="0"/>
              <a:t>n</a:t>
            </a:r>
            <a:r>
              <a:rPr lang="ru-RU" sz="2400" dirty="0"/>
              <a:t> выбранных пар существуют мужчины и женщины, не состоящие между собой в браке, но предпочитающие друг друга, а не своих фактических супругов, то такое множество браков считается нестабильным. </a:t>
            </a:r>
          </a:p>
          <a:p>
            <a:pPr>
              <a:buNone/>
            </a:pPr>
            <a:r>
              <a:rPr lang="ru-RU" sz="2400" dirty="0"/>
              <a:t>Если же таких пар нет, то множество считается стабильным. </a:t>
            </a:r>
            <a:endParaRPr lang="en-US" sz="2400" dirty="0"/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634082"/>
          </a:xfrm>
        </p:spPr>
        <p:txBody>
          <a:bodyPr/>
          <a:lstStyle/>
          <a:p>
            <a:r>
              <a:rPr lang="ru-RU" sz="3600" b="1" dirty="0"/>
              <a:t>Алгоритм поиска супруги для мужчины </a:t>
            </a:r>
            <a:r>
              <a:rPr lang="ru-RU" sz="3600" b="1" i="1" dirty="0" err="1"/>
              <a:t>m</a:t>
            </a:r>
            <a:endParaRPr lang="ru-RU" sz="3600" dirty="0"/>
          </a:p>
        </p:txBody>
      </p:sp>
      <p:sp>
        <p:nvSpPr>
          <p:cNvPr id="43009" name="Rectangle 3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145435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Поиск ведется в порядке списка предпочтений именно этого мужчины. </a:t>
            </a:r>
            <a:br>
              <a:rPr lang="ru-RU" sz="2400" dirty="0"/>
            </a:br>
            <a:endParaRPr lang="en-US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r=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0; r&lt;n; r++) {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выбор</a:t>
            </a:r>
            <a:r>
              <a:rPr lang="ru-RU" sz="24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r-ой</a:t>
            </a:r>
            <a:r>
              <a:rPr lang="ru-RU" sz="24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претендентки</a:t>
            </a:r>
            <a:r>
              <a:rPr lang="ru-RU" sz="24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для</a:t>
            </a:r>
            <a:r>
              <a:rPr lang="ru-RU" sz="24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i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if (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подходит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4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запись</a:t>
            </a:r>
            <a:r>
              <a:rPr lang="ru-RU" sz="24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брака</a:t>
            </a:r>
            <a:r>
              <a:rPr lang="ru-RU" sz="2400" b="1" i="1" dirty="0">
                <a:latin typeface="Courier New" pitchFamily="49" charset="0"/>
                <a:cs typeface="Courier New" pitchFamily="49" charset="0"/>
              </a:rPr>
              <a:t>; 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ru-RU" sz="2400" b="1" i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нe</a:t>
            </a:r>
            <a:r>
              <a:rPr lang="ru-RU" sz="24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последний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+1);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else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записать стабильное множество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ru-RU" sz="2400" b="1" i="1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отменить брак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ru-RU" sz="2400" dirty="0">
                <a:latin typeface="Courier New" pitchFamily="49" charset="0"/>
              </a:rPr>
            </a:br>
            <a:endParaRPr lang="ru-RU" sz="2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0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0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0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0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0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ru-RU" dirty="0"/>
              <a:t>Выбор структур данных</a:t>
            </a:r>
          </a:p>
        </p:txBody>
      </p:sp>
      <p:sp>
        <p:nvSpPr>
          <p:cNvPr id="45057" name="Rectangle 3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14543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400" dirty="0"/>
              <a:t>Будем использовать две матрицы, задающие предпочтительных партнеров для мужчин и женщин</a:t>
            </a:r>
            <a:r>
              <a:rPr lang="en-US" sz="2400" dirty="0"/>
              <a:t>: </a:t>
            </a:r>
            <a:r>
              <a:rPr lang="ru-RU" sz="2400" dirty="0"/>
              <a:t> </a:t>
            </a:r>
            <a:r>
              <a:rPr lang="en-US" sz="2400" dirty="0" err="1"/>
              <a:t>For</a:t>
            </a:r>
            <a:r>
              <a:rPr lang="en-US" sz="2400" i="1" dirty="0" err="1"/>
              <a:t>Lady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 err="1"/>
              <a:t>For</a:t>
            </a:r>
            <a:r>
              <a:rPr lang="en-US" sz="2400" i="1" dirty="0" err="1"/>
              <a:t>M</a:t>
            </a:r>
            <a:r>
              <a:rPr lang="ru-RU" sz="2400" i="1" dirty="0" err="1"/>
              <a:t>an</a:t>
            </a:r>
            <a:r>
              <a:rPr lang="ru-RU" sz="2400" dirty="0"/>
              <a:t>. </a:t>
            </a:r>
            <a:endParaRPr lang="en-US" sz="2400" dirty="0"/>
          </a:p>
          <a:p>
            <a:pPr>
              <a:buFont typeface="Arial" charset="0"/>
              <a:buNone/>
            </a:pPr>
            <a:r>
              <a:rPr lang="en-US" sz="2400" i="1" dirty="0" err="1"/>
              <a:t>ForMan</a:t>
            </a:r>
            <a:r>
              <a:rPr lang="en-US" sz="2400" dirty="0"/>
              <a:t> [</a:t>
            </a:r>
            <a:r>
              <a:rPr lang="en-US" sz="2400" i="1" dirty="0"/>
              <a:t>m</a:t>
            </a:r>
            <a:r>
              <a:rPr lang="en-US" sz="2400" dirty="0"/>
              <a:t>][ </a:t>
            </a:r>
            <a:r>
              <a:rPr lang="en-US" sz="2400" i="1" dirty="0"/>
              <a:t>r</a:t>
            </a:r>
            <a:r>
              <a:rPr lang="en-US" sz="2400" dirty="0"/>
              <a:t>] </a:t>
            </a:r>
            <a:r>
              <a:rPr lang="ru-RU" sz="2400" dirty="0"/>
              <a:t>— женщина, стоящая на </a:t>
            </a:r>
            <a:r>
              <a:rPr lang="en-US" sz="2400" i="1" dirty="0"/>
              <a:t>r</a:t>
            </a:r>
            <a:r>
              <a:rPr lang="ru-RU" sz="2400" dirty="0"/>
              <a:t>-м месте в списке для  мужчины</a:t>
            </a:r>
            <a:r>
              <a:rPr lang="en-US" sz="2400" dirty="0"/>
              <a:t> </a:t>
            </a:r>
            <a:r>
              <a:rPr lang="en-US" sz="2400" i="1" dirty="0"/>
              <a:t>m</a:t>
            </a:r>
            <a:r>
              <a:rPr lang="ru-RU" sz="2400" dirty="0"/>
              <a:t>. </a:t>
            </a:r>
            <a:endParaRPr lang="en-US" sz="2400" dirty="0"/>
          </a:p>
          <a:p>
            <a:pPr>
              <a:buFont typeface="Arial" charset="0"/>
              <a:buNone/>
            </a:pPr>
            <a:r>
              <a:rPr lang="en-US" sz="2400" i="1" dirty="0" err="1"/>
              <a:t>ForLady</a:t>
            </a:r>
            <a:r>
              <a:rPr lang="ru-RU" sz="2400" dirty="0"/>
              <a:t> </a:t>
            </a:r>
            <a:r>
              <a:rPr lang="en-US" sz="2400" dirty="0"/>
              <a:t>[</a:t>
            </a:r>
            <a:r>
              <a:rPr lang="en-US" sz="2400" i="1" dirty="0"/>
              <a:t>w</a:t>
            </a:r>
            <a:r>
              <a:rPr lang="en-US" sz="2400" dirty="0"/>
              <a:t>][ </a:t>
            </a:r>
            <a:r>
              <a:rPr lang="en-US" sz="2400" i="1" dirty="0"/>
              <a:t>r</a:t>
            </a:r>
            <a:r>
              <a:rPr lang="en-US" sz="2400" dirty="0"/>
              <a:t>] </a:t>
            </a:r>
            <a:r>
              <a:rPr lang="ru-RU" sz="2400" dirty="0"/>
              <a:t>— мужчина, стоящий на </a:t>
            </a:r>
            <a:r>
              <a:rPr lang="en-US" sz="2400" i="1" dirty="0"/>
              <a:t>r</a:t>
            </a:r>
            <a:r>
              <a:rPr lang="ru-RU" sz="2400" dirty="0"/>
              <a:t>-м месте в списке</a:t>
            </a:r>
            <a:r>
              <a:rPr lang="en-US" sz="2400" dirty="0"/>
              <a:t> </a:t>
            </a:r>
            <a:r>
              <a:rPr lang="ru-RU" sz="2400" dirty="0"/>
              <a:t>женщины</a:t>
            </a:r>
            <a:r>
              <a:rPr lang="en-US" sz="2400" dirty="0"/>
              <a:t> </a:t>
            </a:r>
            <a:r>
              <a:rPr lang="en-US" sz="2400" i="1" dirty="0"/>
              <a:t>w</a:t>
            </a:r>
            <a:r>
              <a:rPr lang="ru-RU" sz="2400" dirty="0"/>
              <a:t>. </a:t>
            </a:r>
            <a:endParaRPr lang="en-US" sz="2400" dirty="0"/>
          </a:p>
          <a:p>
            <a:pPr>
              <a:buFont typeface="Arial" charset="0"/>
              <a:buNone/>
            </a:pPr>
            <a:r>
              <a:rPr lang="ru-RU" sz="2400" dirty="0"/>
              <a:t>Результат — массив женщин </a:t>
            </a:r>
            <a:r>
              <a:rPr lang="ru-RU" sz="2400" i="1" dirty="0" err="1"/>
              <a:t>х</a:t>
            </a:r>
            <a:r>
              <a:rPr lang="ru-RU" sz="2400" dirty="0"/>
              <a:t>, где </a:t>
            </a:r>
            <a:r>
              <a:rPr lang="ru-RU" sz="2400" i="1" dirty="0" err="1"/>
              <a:t>х</a:t>
            </a:r>
            <a:r>
              <a:rPr lang="en-US" sz="2400" dirty="0"/>
              <a:t>[</a:t>
            </a:r>
            <a:r>
              <a:rPr lang="ru-RU" sz="2400" i="1" dirty="0" err="1"/>
              <a:t>m</a:t>
            </a:r>
            <a:r>
              <a:rPr lang="en-US" sz="2400" dirty="0"/>
              <a:t>]</a:t>
            </a:r>
            <a:r>
              <a:rPr lang="ru-RU" sz="2400" dirty="0"/>
              <a:t> соответствует партнерше для мужчины </a:t>
            </a:r>
            <a:r>
              <a:rPr lang="ru-RU" sz="2400" i="1" dirty="0" err="1"/>
              <a:t>m</a:t>
            </a:r>
            <a:r>
              <a:rPr lang="ru-RU" sz="2400" dirty="0"/>
              <a:t>. </a:t>
            </a:r>
          </a:p>
          <a:p>
            <a:pPr>
              <a:buFont typeface="Arial" charset="0"/>
              <a:buNone/>
            </a:pPr>
            <a:r>
              <a:rPr lang="ru-RU" sz="2400" dirty="0"/>
              <a:t>Для поддержания симметрии между мужчинами и женщинами</a:t>
            </a:r>
            <a:r>
              <a:rPr lang="en-US" sz="2400" dirty="0"/>
              <a:t> </a:t>
            </a:r>
            <a:r>
              <a:rPr lang="ru-RU" sz="2400" dirty="0"/>
              <a:t>и для эффективности алгоритма будем использовать дополнительный  массив </a:t>
            </a:r>
            <a:r>
              <a:rPr lang="ru-RU" sz="2400" i="1" dirty="0"/>
              <a:t>у</a:t>
            </a:r>
            <a:r>
              <a:rPr lang="en-US" sz="2400" dirty="0"/>
              <a:t>:</a:t>
            </a:r>
            <a:r>
              <a:rPr lang="ru-RU" sz="2400" dirty="0"/>
              <a:t>  </a:t>
            </a:r>
            <a:r>
              <a:rPr lang="en-US" sz="2400" i="1" dirty="0"/>
              <a:t>y</a:t>
            </a:r>
            <a:r>
              <a:rPr lang="en-US" sz="2400" dirty="0"/>
              <a:t>[</a:t>
            </a:r>
            <a:r>
              <a:rPr lang="ru-RU" sz="2400" i="1" dirty="0" err="1"/>
              <a:t>w</a:t>
            </a:r>
            <a:r>
              <a:rPr lang="en-US" sz="2400" dirty="0"/>
              <a:t>]</a:t>
            </a:r>
            <a:r>
              <a:rPr lang="ru-RU" sz="2400" dirty="0"/>
              <a:t> — партнер для женщины </a:t>
            </a:r>
            <a:r>
              <a:rPr lang="ru-RU" sz="2400" dirty="0" err="1"/>
              <a:t>w</a:t>
            </a:r>
            <a:r>
              <a:rPr lang="ru-RU" sz="2400" dirty="0"/>
              <a:t>. </a:t>
            </a:r>
            <a:endParaRPr lang="en-US" sz="2400" dirty="0"/>
          </a:p>
          <a:p>
            <a:pPr>
              <a:buFont typeface="Arial" charset="0"/>
              <a:buNone/>
            </a:pPr>
            <a:endParaRPr lang="ru-RU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/>
          <a:lstStyle/>
          <a:p>
            <a:r>
              <a:rPr lang="ru-RU" sz="2800" dirty="0">
                <a:latin typeface="+mn-lt"/>
              </a:rPr>
              <a:t>Конкретизация схемы</a:t>
            </a:r>
          </a:p>
        </p:txBody>
      </p:sp>
      <p:sp>
        <p:nvSpPr>
          <p:cNvPr id="47106" name="Rectangle 3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832648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000" dirty="0"/>
              <a:t>Предикат </a:t>
            </a:r>
            <a:r>
              <a:rPr lang="en-US" sz="2000" dirty="0"/>
              <a:t>“</a:t>
            </a:r>
            <a:r>
              <a:rPr lang="ru-RU" sz="2000" dirty="0"/>
              <a:t>подходит</a:t>
            </a:r>
            <a:r>
              <a:rPr lang="en-US" sz="2000" dirty="0"/>
              <a:t>”</a:t>
            </a:r>
            <a:r>
              <a:rPr lang="ru-RU" sz="2000" dirty="0"/>
              <a:t> можно представить в виде конъюнкции </a:t>
            </a:r>
            <a:r>
              <a:rPr lang="ru-RU" sz="2000" dirty="0" err="1"/>
              <a:t>single</a:t>
            </a:r>
            <a:r>
              <a:rPr lang="ru-RU" sz="2000" dirty="0"/>
              <a:t> и </a:t>
            </a:r>
            <a:r>
              <a:rPr lang="ru-RU" sz="2000" dirty="0" err="1"/>
              <a:t>stable</a:t>
            </a:r>
            <a:r>
              <a:rPr lang="ru-RU" sz="2000" dirty="0"/>
              <a:t>, где </a:t>
            </a:r>
            <a:r>
              <a:rPr lang="ru-RU" sz="2000" dirty="0" err="1"/>
              <a:t>stable</a:t>
            </a:r>
            <a:r>
              <a:rPr lang="ru-RU" sz="2000" dirty="0"/>
              <a:t> — функция, которую нужно еще определить. </a:t>
            </a:r>
          </a:p>
          <a:p>
            <a:pPr>
              <a:buFont typeface="Arial" charset="0"/>
              <a:buNone/>
            </a:pP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r,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; 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r=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0; r&lt;n; r++) {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w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ForMan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]; 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if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single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stable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x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]=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]=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	    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singl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e[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]=0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     if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m+1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else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record</a:t>
            </a:r>
            <a:r>
              <a:rPr lang="ru-RU" sz="2400" b="1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}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singl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e[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]=1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algn="l"/>
            <a:r>
              <a:rPr lang="ru-RU" sz="2400" b="1"/>
              <a:t>Стабильность системы</a:t>
            </a:r>
          </a:p>
        </p:txBody>
      </p:sp>
      <p:sp>
        <p:nvSpPr>
          <p:cNvPr id="49154" name="Rectangle 3"/>
          <p:cNvSpPr>
            <a:spLocks noGrp="1"/>
          </p:cNvSpPr>
          <p:nvPr>
            <p:ph type="body" idx="1"/>
          </p:nvPr>
        </p:nvSpPr>
        <p:spPr>
          <a:xfrm>
            <a:off x="395288" y="1125538"/>
            <a:ext cx="8229600" cy="5399087"/>
          </a:xfrm>
        </p:spPr>
        <p:txBody>
          <a:bodyPr/>
          <a:lstStyle/>
          <a:p>
            <a:pPr marL="609600" indent="-609600">
              <a:buFont typeface="Arial" charset="0"/>
              <a:buNone/>
            </a:pPr>
            <a:r>
              <a:rPr lang="ru-RU" sz="2800" dirty="0"/>
              <a:t>Мы пытаемся определить возможность брака </a:t>
            </a:r>
          </a:p>
          <a:p>
            <a:pPr marL="609600" indent="-609600">
              <a:buFont typeface="Arial" charset="0"/>
              <a:buNone/>
            </a:pPr>
            <a:r>
              <a:rPr lang="ru-RU" sz="2800" dirty="0"/>
              <a:t>между </a:t>
            </a:r>
            <a:r>
              <a:rPr lang="ru-RU" sz="2800" i="1" dirty="0" err="1"/>
              <a:t>m</a:t>
            </a:r>
            <a:r>
              <a:rPr lang="ru-RU" sz="2800" dirty="0"/>
              <a:t> и </a:t>
            </a:r>
            <a:r>
              <a:rPr lang="ru-RU" sz="2800" i="1" dirty="0" err="1"/>
              <a:t>w</a:t>
            </a:r>
            <a:r>
              <a:rPr lang="ru-RU" sz="2800" dirty="0"/>
              <a:t>, где </a:t>
            </a:r>
            <a:r>
              <a:rPr lang="ru-RU" sz="2800" i="1" dirty="0" err="1"/>
              <a:t>w</a:t>
            </a:r>
            <a:r>
              <a:rPr lang="ru-RU" sz="2800" dirty="0"/>
              <a:t> стоит в списке </a:t>
            </a:r>
            <a:r>
              <a:rPr lang="ru-RU" sz="2800" i="1" dirty="0" err="1"/>
              <a:t>m</a:t>
            </a:r>
            <a:r>
              <a:rPr lang="ru-RU" sz="2800" dirty="0"/>
              <a:t> на </a:t>
            </a:r>
            <a:r>
              <a:rPr lang="en-US" sz="2800" i="1" dirty="0"/>
              <a:t>r</a:t>
            </a:r>
            <a:r>
              <a:rPr lang="ru-RU" sz="2800" dirty="0"/>
              <a:t>-м месте. </a:t>
            </a:r>
            <a:endParaRPr lang="en-US" sz="2800" dirty="0"/>
          </a:p>
          <a:p>
            <a:pPr marL="609600" indent="-609600">
              <a:buFont typeface="Arial" charset="0"/>
              <a:buNone/>
            </a:pPr>
            <a:r>
              <a:rPr lang="ru-RU" sz="2800" dirty="0"/>
              <a:t>Возможные источники неприятностей могут быть:</a:t>
            </a:r>
            <a:br>
              <a:rPr lang="ru-RU" sz="2800" dirty="0"/>
            </a:br>
            <a:endParaRPr lang="ru-RU" sz="2800" dirty="0"/>
          </a:p>
          <a:p>
            <a:pPr marL="609600" indent="-609600">
              <a:buFont typeface="Arial" charset="0"/>
              <a:buNone/>
            </a:pPr>
            <a:r>
              <a:rPr lang="ru-RU" sz="2800" dirty="0"/>
              <a:t>1) Может существовать женщина </a:t>
            </a:r>
            <a:r>
              <a:rPr lang="ru-RU" sz="2800" i="1" dirty="0" err="1"/>
              <a:t>pw</a:t>
            </a:r>
            <a:r>
              <a:rPr lang="ru-RU" sz="2800" dirty="0"/>
              <a:t>, которая для</a:t>
            </a:r>
          </a:p>
          <a:p>
            <a:pPr marL="609600" indent="-609600">
              <a:buFont typeface="Arial" charset="0"/>
              <a:buNone/>
            </a:pPr>
            <a:r>
              <a:rPr lang="en-US" sz="2800" i="1" dirty="0"/>
              <a:t>m</a:t>
            </a:r>
            <a:r>
              <a:rPr lang="ru-RU" sz="2800" i="1" dirty="0"/>
              <a:t> </a:t>
            </a:r>
            <a:r>
              <a:rPr lang="ru-RU" sz="2800" dirty="0"/>
              <a:t> предпочтительнее </a:t>
            </a:r>
            <a:r>
              <a:rPr lang="ru-RU" sz="2800" i="1" dirty="0" err="1"/>
              <a:t>w</a:t>
            </a:r>
            <a:r>
              <a:rPr lang="ru-RU" sz="2800" dirty="0"/>
              <a:t>, и для </a:t>
            </a:r>
            <a:r>
              <a:rPr lang="ru-RU" sz="2800" i="1" dirty="0" err="1"/>
              <a:t>pw</a:t>
            </a:r>
            <a:r>
              <a:rPr lang="ru-RU" sz="2800" dirty="0"/>
              <a:t> мужчина </a:t>
            </a:r>
            <a:r>
              <a:rPr lang="ru-RU" sz="2800" dirty="0" err="1"/>
              <a:t>m</a:t>
            </a:r>
            <a:endParaRPr lang="ru-RU" sz="2800" dirty="0"/>
          </a:p>
          <a:p>
            <a:pPr marL="609600" indent="-609600">
              <a:buFont typeface="Arial" charset="0"/>
              <a:buNone/>
            </a:pPr>
            <a:r>
              <a:rPr lang="ru-RU" sz="2800" dirty="0"/>
              <a:t>предпочтительнее ее супруга.</a:t>
            </a:r>
          </a:p>
          <a:p>
            <a:pPr marL="609600" indent="-609600">
              <a:buFont typeface="Arial" charset="0"/>
              <a:buNone/>
            </a:pPr>
            <a:r>
              <a:rPr lang="ru-RU" sz="2800" dirty="0"/>
              <a:t>2) Может существовать мужчина </a:t>
            </a:r>
            <a:r>
              <a:rPr lang="ru-RU" sz="2800" i="1" dirty="0" err="1"/>
              <a:t>рm</a:t>
            </a:r>
            <a:r>
              <a:rPr lang="ru-RU" sz="2800" dirty="0"/>
              <a:t>, который для </a:t>
            </a:r>
            <a:r>
              <a:rPr lang="ru-RU" sz="2800" i="1" dirty="0" err="1"/>
              <a:t>w</a:t>
            </a:r>
            <a:endParaRPr lang="ru-RU" sz="2800" i="1" dirty="0"/>
          </a:p>
          <a:p>
            <a:pPr marL="609600" indent="-609600">
              <a:buFont typeface="Arial" charset="0"/>
              <a:buNone/>
            </a:pPr>
            <a:r>
              <a:rPr lang="ru-RU" sz="2800" dirty="0"/>
              <a:t>предпочтительнее </a:t>
            </a:r>
            <a:r>
              <a:rPr lang="ru-RU" sz="2800" i="1" dirty="0" err="1"/>
              <a:t>m</a:t>
            </a:r>
            <a:r>
              <a:rPr lang="ru-RU" sz="2800" dirty="0"/>
              <a:t>, причем для </a:t>
            </a:r>
            <a:r>
              <a:rPr lang="ru-RU" sz="2800" i="1" dirty="0" err="1"/>
              <a:t>рm</a:t>
            </a:r>
            <a:r>
              <a:rPr lang="ru-RU" sz="2800" dirty="0"/>
              <a:t> женщина </a:t>
            </a:r>
            <a:r>
              <a:rPr lang="ru-RU" sz="2800" i="1" dirty="0" err="1"/>
              <a:t>w</a:t>
            </a:r>
            <a:endParaRPr lang="ru-RU" sz="2800" i="1" dirty="0"/>
          </a:p>
          <a:p>
            <a:pPr marL="609600" indent="-609600">
              <a:buFont typeface="Arial" charset="0"/>
              <a:buNone/>
            </a:pPr>
            <a:r>
              <a:rPr lang="ru-RU" sz="2800" dirty="0"/>
              <a:t>предпочтительнее его супруги.</a:t>
            </a:r>
          </a:p>
          <a:p>
            <a:pPr marL="609600" indent="-609600">
              <a:buFont typeface="Arial" charset="0"/>
              <a:buNone/>
            </a:pP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94928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ru-RU" sz="2400" dirty="0"/>
              <a:t>Интересная область программирования— задачи так называемого «искусственного интеллекта»</a:t>
            </a:r>
            <a:r>
              <a:rPr lang="en-US" sz="2400" dirty="0"/>
              <a:t>:</a:t>
            </a:r>
            <a:r>
              <a:rPr lang="ru-RU" sz="2400" dirty="0"/>
              <a:t>  ищем решение не по заданным правилам вычислений, а путем проб и ошибок. 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Обычно процесс проб и ошибок разделяется на отдельные задачи, и они  наиболее естественно выражаются в терминах рекурсии и требуют исследования конечного числа подзадач. 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В общем виде весь процесс можно мыслить как процесс поиска, строящий (и обрезающий) дерево подзадач. 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Во многих проблемах такое дерево поиска растет очень быстро, рост зависит от параметров задачи и часто бывает экспоненциальным. 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Иногда, используя некоторые эвристики, дерево поиска удается сократить и свести затраты на вычисления к разумным пределам.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Начнем с демонстрации основных методов на хорошо известном примере — задаче о ходе коня.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/>
          </p:cNvSpPr>
          <p:nvPr>
            <p:ph type="body" idx="1"/>
          </p:nvPr>
        </p:nvSpPr>
        <p:spPr>
          <a:xfrm>
            <a:off x="250824" y="476250"/>
            <a:ext cx="8893175" cy="5545138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800" dirty="0"/>
              <a:t>1) </a:t>
            </a:r>
            <a:r>
              <a:rPr lang="ru-RU" sz="2000" dirty="0"/>
              <a:t>Исследуя первый источник неприятностей, мы сравниваем ранги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 женщин, которых </a:t>
            </a:r>
            <a:r>
              <a:rPr lang="en-US" sz="2000" i="1" dirty="0"/>
              <a:t>m</a:t>
            </a:r>
            <a:r>
              <a:rPr lang="ru-RU" sz="2000" i="1" dirty="0"/>
              <a:t> </a:t>
            </a:r>
            <a:r>
              <a:rPr lang="ru-RU" sz="2000" dirty="0"/>
              <a:t>предпочитает больше </a:t>
            </a:r>
            <a:r>
              <a:rPr lang="en-US" sz="2000" i="1" dirty="0"/>
              <a:t>w</a:t>
            </a:r>
            <a:r>
              <a:rPr lang="ru-RU" sz="2000" dirty="0"/>
              <a:t>. Мы знаем, что все эти</a:t>
            </a:r>
            <a:endParaRPr lang="en-US" sz="20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женщины уже были выданы замуж, иначе бы выбрали ее.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br>
              <a:rPr lang="ru-RU" sz="1600" b="1" dirty="0"/>
            </a:br>
            <a:r>
              <a:rPr lang="ru-RU" sz="2000" b="1" dirty="0" err="1">
                <a:latin typeface="Courier New" pitchFamily="49" charset="0"/>
              </a:rPr>
              <a:t>s</a:t>
            </a:r>
            <a:r>
              <a:rPr lang="en-US" sz="2000" b="1" dirty="0">
                <a:latin typeface="Courier New" pitchFamily="49" charset="0"/>
              </a:rPr>
              <a:t>table</a:t>
            </a:r>
            <a:r>
              <a:rPr lang="ru-RU" sz="2000" b="1" dirty="0">
                <a:latin typeface="Courier New" pitchFamily="49" charset="0"/>
              </a:rPr>
              <a:t> = 1; </a:t>
            </a:r>
            <a:r>
              <a:rPr lang="ru-RU" sz="2000" b="1" dirty="0" err="1">
                <a:latin typeface="Courier New" pitchFamily="49" charset="0"/>
              </a:rPr>
              <a:t>i</a:t>
            </a:r>
            <a:r>
              <a:rPr lang="ru-RU" sz="2000" b="1" dirty="0">
                <a:latin typeface="Courier New" pitchFamily="49" charset="0"/>
              </a:rPr>
              <a:t> = 1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b="1" dirty="0">
                <a:latin typeface="Courier New" pitchFamily="49" charset="0"/>
              </a:rPr>
              <a:t>	while(</a:t>
            </a:r>
            <a:r>
              <a:rPr lang="ru-RU" sz="2000" b="1" dirty="0">
                <a:latin typeface="Courier New" pitchFamily="49" charset="0"/>
              </a:rPr>
              <a:t>(</a:t>
            </a:r>
            <a:r>
              <a:rPr lang="ru-RU" sz="2000" b="1" dirty="0" err="1">
                <a:latin typeface="Courier New" pitchFamily="49" charset="0"/>
              </a:rPr>
              <a:t>i</a:t>
            </a:r>
            <a:r>
              <a:rPr lang="ru-RU" sz="2000" b="1" dirty="0">
                <a:latin typeface="Courier New" pitchFamily="49" charset="0"/>
              </a:rPr>
              <a:t>&lt;</a:t>
            </a:r>
            <a:r>
              <a:rPr lang="ru-RU" sz="2000" b="1" dirty="0" err="1">
                <a:latin typeface="Courier New" pitchFamily="49" charset="0"/>
              </a:rPr>
              <a:t>r</a:t>
            </a:r>
            <a:r>
              <a:rPr lang="ru-RU" sz="2000" b="1" dirty="0">
                <a:latin typeface="Courier New" pitchFamily="49" charset="0"/>
              </a:rPr>
              <a:t>)&amp;</a:t>
            </a:r>
            <a:r>
              <a:rPr lang="en-US" sz="2000" b="1" dirty="0">
                <a:latin typeface="Courier New" pitchFamily="49" charset="0"/>
              </a:rPr>
              <a:t>&amp;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s</a:t>
            </a:r>
            <a:r>
              <a:rPr lang="en-US" sz="2000" b="1" dirty="0">
                <a:latin typeface="Courier New" pitchFamily="49" charset="0"/>
              </a:rPr>
              <a:t>table){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b="1" dirty="0">
                <a:latin typeface="Courier New" pitchFamily="49" charset="0"/>
              </a:rPr>
              <a:t>		</a:t>
            </a:r>
            <a:r>
              <a:rPr lang="ru-RU" sz="2000" b="1" dirty="0" err="1">
                <a:latin typeface="Courier New" pitchFamily="49" charset="0"/>
              </a:rPr>
              <a:t>pw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</a:rPr>
              <a:t>= </a:t>
            </a:r>
            <a:r>
              <a:rPr lang="en-US" sz="2000" b="1" dirty="0" err="1">
                <a:latin typeface="Courier New" pitchFamily="49" charset="0"/>
              </a:rPr>
              <a:t>ForMan</a:t>
            </a:r>
            <a:r>
              <a:rPr lang="ru-RU" sz="2000" b="1" dirty="0">
                <a:latin typeface="Courier New" pitchFamily="49" charset="0"/>
              </a:rPr>
              <a:t>[</a:t>
            </a:r>
            <a:r>
              <a:rPr lang="ru-RU" sz="2000" b="1" dirty="0" err="1">
                <a:latin typeface="Courier New" pitchFamily="49" charset="0"/>
              </a:rPr>
              <a:t>m</a:t>
            </a:r>
            <a:r>
              <a:rPr lang="en-US" sz="2000" b="1" dirty="0">
                <a:latin typeface="Courier New" pitchFamily="49" charset="0"/>
              </a:rPr>
              <a:t>][</a:t>
            </a:r>
            <a:r>
              <a:rPr lang="ru-RU" sz="2000" b="1" dirty="0" err="1">
                <a:latin typeface="Courier New" pitchFamily="49" charset="0"/>
              </a:rPr>
              <a:t>i</a:t>
            </a:r>
            <a:r>
              <a:rPr lang="ru-RU" sz="2000" b="1" dirty="0">
                <a:latin typeface="Courier New" pitchFamily="49" charset="0"/>
              </a:rPr>
              <a:t>];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b="1" dirty="0">
                <a:latin typeface="Courier New" pitchFamily="49" charset="0"/>
              </a:rPr>
              <a:t>		</a:t>
            </a:r>
            <a:r>
              <a:rPr lang="ru-RU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</a:rPr>
              <a:t>= i+1;</a:t>
            </a:r>
            <a:br>
              <a:rPr lang="ru-RU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	if(!</a:t>
            </a:r>
            <a:r>
              <a:rPr lang="ru-RU" sz="2000" b="1" dirty="0" err="1">
                <a:latin typeface="Courier New" pitchFamily="49" charset="0"/>
              </a:rPr>
              <a:t>single</a:t>
            </a:r>
            <a:r>
              <a:rPr lang="ru-RU" sz="2000" b="1" dirty="0">
                <a:latin typeface="Courier New" pitchFamily="49" charset="0"/>
              </a:rPr>
              <a:t>[</a:t>
            </a:r>
            <a:r>
              <a:rPr lang="ru-RU" sz="2000" b="1" dirty="0" err="1">
                <a:latin typeface="Courier New" pitchFamily="49" charset="0"/>
              </a:rPr>
              <a:t>pw</a:t>
            </a:r>
            <a:r>
              <a:rPr lang="ru-RU" sz="2000" b="1" dirty="0">
                <a:latin typeface="Courier New" pitchFamily="49" charset="0"/>
              </a:rPr>
              <a:t>]</a:t>
            </a:r>
            <a:r>
              <a:rPr lang="en-US" sz="2000" b="1" dirty="0">
                <a:latin typeface="Courier New" pitchFamily="49" charset="0"/>
              </a:rPr>
              <a:t>)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b="1" dirty="0">
                <a:latin typeface="Courier New" pitchFamily="49" charset="0"/>
              </a:rPr>
              <a:t>		  </a:t>
            </a:r>
            <a:r>
              <a:rPr lang="ru-RU" sz="2000" b="1" dirty="0" err="1">
                <a:latin typeface="Courier New" pitchFamily="49" charset="0"/>
              </a:rPr>
              <a:t>s</a:t>
            </a:r>
            <a:r>
              <a:rPr lang="en-US" sz="2000" b="1" dirty="0">
                <a:latin typeface="Courier New" pitchFamily="49" charset="0"/>
              </a:rPr>
              <a:t>table</a:t>
            </a:r>
            <a:r>
              <a:rPr lang="ru-RU" sz="2000" b="1" dirty="0">
                <a:latin typeface="Courier New" pitchFamily="49" charset="0"/>
              </a:rPr>
              <a:t> = 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ForLady</a:t>
            </a:r>
            <a:r>
              <a:rPr lang="ru-RU" sz="2000" b="1" dirty="0">
                <a:latin typeface="Courier New" pitchFamily="49" charset="0"/>
              </a:rPr>
              <a:t>[</a:t>
            </a:r>
            <a:r>
              <a:rPr lang="ru-RU" sz="2000" b="1" dirty="0" err="1">
                <a:latin typeface="Courier New" pitchFamily="49" charset="0"/>
              </a:rPr>
              <a:t>pw</a:t>
            </a:r>
            <a:r>
              <a:rPr lang="en-US" sz="2000" b="1" dirty="0">
                <a:latin typeface="Courier New" pitchFamily="49" charset="0"/>
              </a:rPr>
              <a:t>][</a:t>
            </a:r>
            <a:r>
              <a:rPr lang="ru-RU" sz="2000" b="1" dirty="0" err="1">
                <a:latin typeface="Courier New" pitchFamily="49" charset="0"/>
              </a:rPr>
              <a:t>m</a:t>
            </a:r>
            <a:r>
              <a:rPr lang="ru-RU" sz="2000" b="1" dirty="0">
                <a:latin typeface="Courier New" pitchFamily="49" charset="0"/>
              </a:rPr>
              <a:t>] &gt; </a:t>
            </a:r>
            <a:r>
              <a:rPr lang="en-US" sz="2000" b="1" dirty="0" err="1">
                <a:latin typeface="Courier New" pitchFamily="49" charset="0"/>
              </a:rPr>
              <a:t>ForLady</a:t>
            </a:r>
            <a:r>
              <a:rPr lang="en-US" sz="2000" b="1" dirty="0">
                <a:latin typeface="Courier New" pitchFamily="49" charset="0"/>
              </a:rPr>
              <a:t>[</a:t>
            </a:r>
            <a:r>
              <a:rPr lang="ru-RU" sz="2000" b="1" dirty="0" err="1">
                <a:latin typeface="Courier New" pitchFamily="49" charset="0"/>
              </a:rPr>
              <a:t>pw</a:t>
            </a:r>
            <a:r>
              <a:rPr lang="en-US" sz="2000" b="1" dirty="0">
                <a:latin typeface="Courier New" pitchFamily="49" charset="0"/>
              </a:rPr>
              <a:t>][</a:t>
            </a:r>
            <a:r>
              <a:rPr lang="ru-RU" sz="2000" b="1" dirty="0" err="1">
                <a:latin typeface="Courier New" pitchFamily="49" charset="0"/>
              </a:rPr>
              <a:t>y</a:t>
            </a:r>
            <a:r>
              <a:rPr lang="ru-RU" sz="2000" b="1" dirty="0">
                <a:latin typeface="Courier New" pitchFamily="49" charset="0"/>
              </a:rPr>
              <a:t>[</a:t>
            </a:r>
            <a:r>
              <a:rPr lang="ru-RU" sz="2000" b="1" dirty="0" err="1">
                <a:latin typeface="Courier New" pitchFamily="49" charset="0"/>
              </a:rPr>
              <a:t>pw</a:t>
            </a:r>
            <a:r>
              <a:rPr lang="ru-RU" sz="2000" b="1" dirty="0">
                <a:latin typeface="Courier New" pitchFamily="49" charset="0"/>
              </a:rPr>
              <a:t>]</a:t>
            </a:r>
            <a:r>
              <a:rPr lang="en-US" sz="2000" b="1" dirty="0">
                <a:latin typeface="Courier New" pitchFamily="49" charset="0"/>
              </a:rPr>
              <a:t>]};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b="1" dirty="0"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b="1" dirty="0">
                <a:latin typeface="Courier New" pitchFamily="49" charset="0"/>
              </a:rPr>
              <a:t>	}</a:t>
            </a:r>
            <a:r>
              <a:rPr lang="ru-RU" sz="2000" b="1" dirty="0">
                <a:latin typeface="Courier New" pitchFamily="49" charset="0"/>
              </a:rPr>
              <a:t> 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/>
              <a:t>2)</a:t>
            </a:r>
            <a:r>
              <a:rPr lang="en-US" sz="1600" dirty="0"/>
              <a:t> </a:t>
            </a:r>
            <a:r>
              <a:rPr lang="ru-RU" sz="2000" dirty="0"/>
              <a:t>Нужно проверить всех кандидатов </a:t>
            </a:r>
            <a:r>
              <a:rPr lang="ru-RU" sz="2000" i="1" dirty="0" err="1"/>
              <a:t>pm</a:t>
            </a:r>
            <a:r>
              <a:rPr lang="ru-RU" sz="2000" dirty="0"/>
              <a:t>, которые для </a:t>
            </a:r>
            <a:r>
              <a:rPr lang="ru-RU" sz="2000" i="1" dirty="0" err="1"/>
              <a:t>w</a:t>
            </a:r>
            <a:r>
              <a:rPr lang="ru-RU" sz="2000" dirty="0"/>
              <a:t> предпочтительнее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 «суженому». Здесь не надо проводить сравнение с мужчинами,  которые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еще не женаты. Нужно использовать проверку </a:t>
            </a:r>
            <a:r>
              <a:rPr lang="ru-RU" sz="2000" i="1" dirty="0" err="1"/>
              <a:t>р</a:t>
            </a:r>
            <a:r>
              <a:rPr lang="en-US" sz="2000" i="1" dirty="0"/>
              <a:t>m</a:t>
            </a:r>
            <a:r>
              <a:rPr lang="ru-RU" sz="2000" dirty="0"/>
              <a:t> &lt;</a:t>
            </a:r>
            <a:r>
              <a:rPr lang="en-US" sz="2000" i="1" dirty="0"/>
              <a:t>m:</a:t>
            </a:r>
            <a:r>
              <a:rPr lang="ru-RU" sz="2000" dirty="0"/>
              <a:t> все  мужчины,</a:t>
            </a:r>
            <a:endParaRPr lang="en-US" sz="20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предшествующие </a:t>
            </a:r>
            <a:r>
              <a:rPr lang="en-US" sz="2000" i="1" dirty="0"/>
              <a:t>m</a:t>
            </a:r>
            <a:r>
              <a:rPr lang="ru-RU" sz="2000" dirty="0"/>
              <a:t>, уже женаты. </a:t>
            </a:r>
            <a:endParaRPr lang="en-US" sz="2000" dirty="0"/>
          </a:p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hlink"/>
                </a:solidFill>
              </a:rPr>
              <a:t>Напишите проверку 2) самостоятельно!</a:t>
            </a:r>
            <a:endParaRPr lang="en-US" sz="2000" dirty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algn="l"/>
            <a:r>
              <a:rPr lang="ru-RU" sz="2400" b="1"/>
              <a:t>Задача о кубике</a:t>
            </a:r>
          </a:p>
        </p:txBody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>
          <a:xfrm>
            <a:off x="250825" y="908050"/>
            <a:ext cx="8497888" cy="5400675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/>
              <a:t>Задано описание кубика и входная строка</a:t>
            </a:r>
            <a:r>
              <a:rPr lang="ru-RU" sz="2400" dirty="0"/>
              <a:t>.</a:t>
            </a:r>
            <a:r>
              <a:rPr lang="en-US" sz="2400" dirty="0"/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/>
              <a:t>Можно ли получить входную строку, прокатив кубик</a:t>
            </a:r>
            <a:r>
              <a:rPr lang="en-US" sz="2200" dirty="0"/>
              <a:t>?</a:t>
            </a:r>
            <a:endParaRPr lang="ru-RU" sz="2200" dirty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2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/>
              <a:t>Перенумеруем грани кубика</a:t>
            </a:r>
            <a:r>
              <a:rPr lang="en-US" sz="2200" dirty="0"/>
              <a:t> c 123456 </a:t>
            </a:r>
            <a:r>
              <a:rPr lang="ru-RU" sz="2200" dirty="0"/>
              <a:t>на 124536</a:t>
            </a:r>
            <a:r>
              <a:rPr lang="en-US" sz="2200" dirty="0"/>
              <a:t>: </a:t>
            </a:r>
            <a:endParaRPr lang="ru-RU" sz="22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/>
              <a:t>1 – нижняя</a:t>
            </a:r>
            <a:r>
              <a:rPr lang="en-US" sz="2200" dirty="0"/>
              <a:t>;</a:t>
            </a:r>
            <a:endParaRPr lang="ru-RU" sz="22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/>
              <a:t>6 – </a:t>
            </a:r>
            <a:r>
              <a:rPr lang="ru-RU" sz="2200" dirty="0"/>
              <a:t>верхняя</a:t>
            </a:r>
            <a:r>
              <a:rPr lang="en-US" sz="2200" dirty="0"/>
              <a:t>;</a:t>
            </a:r>
            <a:r>
              <a:rPr lang="ru-RU" sz="2200" dirty="0"/>
              <a:t> (1+6 = 7)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/>
              <a:t>3 – фронтальная</a:t>
            </a:r>
            <a:r>
              <a:rPr lang="en-US" sz="2200" dirty="0"/>
              <a:t>;</a:t>
            </a:r>
            <a:r>
              <a:rPr lang="ru-RU" sz="2200" dirty="0"/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/>
              <a:t>4 – задняя</a:t>
            </a:r>
            <a:r>
              <a:rPr lang="en-US" sz="2200" dirty="0"/>
              <a:t>;</a:t>
            </a:r>
            <a:r>
              <a:rPr lang="ru-RU" sz="2200" dirty="0"/>
              <a:t> (3+4 = 7)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/>
              <a:t>2 – </a:t>
            </a:r>
            <a:r>
              <a:rPr lang="ru-RU" sz="2200" dirty="0"/>
              <a:t>боковая левая</a:t>
            </a:r>
            <a:r>
              <a:rPr lang="en-US" sz="2200" dirty="0"/>
              <a:t>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/>
              <a:t>5 – </a:t>
            </a:r>
            <a:r>
              <a:rPr lang="ru-RU" sz="2200" dirty="0"/>
              <a:t>боковая правая (2+5 = 7).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/>
              <a:t>Тогда соседними для </a:t>
            </a:r>
            <a:r>
              <a:rPr lang="en-US" sz="2200" i="1" dirty="0" err="1"/>
              <a:t>i</a:t>
            </a:r>
            <a:r>
              <a:rPr lang="en-US" sz="2200" dirty="0"/>
              <a:t>-</a:t>
            </a:r>
            <a:r>
              <a:rPr lang="ru-RU" sz="2200" dirty="0" err="1"/>
              <a:t>й</a:t>
            </a:r>
            <a:r>
              <a:rPr lang="ru-RU" sz="2200" dirty="0"/>
              <a:t> будут все, кроме </a:t>
            </a:r>
            <a:r>
              <a:rPr lang="en-US" sz="2200" i="1" dirty="0" err="1"/>
              <a:t>i</a:t>
            </a:r>
            <a:r>
              <a:rPr lang="en-US" sz="2200" dirty="0"/>
              <a:t>-</a:t>
            </a:r>
            <a:r>
              <a:rPr lang="ru-RU" sz="2200" dirty="0" err="1"/>
              <a:t>й</a:t>
            </a:r>
            <a:r>
              <a:rPr lang="ru-RU" sz="2200" dirty="0"/>
              <a:t> и </a:t>
            </a:r>
            <a:r>
              <a:rPr lang="en-US" sz="2200" dirty="0"/>
              <a:t>(</a:t>
            </a:r>
            <a:r>
              <a:rPr lang="ru-RU" sz="2200" dirty="0"/>
              <a:t>7-</a:t>
            </a:r>
            <a:r>
              <a:rPr lang="en-US" sz="2200" dirty="0" err="1"/>
              <a:t>i</a:t>
            </a:r>
            <a:r>
              <a:rPr lang="en-US" sz="2200" dirty="0"/>
              <a:t>)-</a:t>
            </a:r>
            <a:r>
              <a:rPr lang="ru-RU" sz="2200" dirty="0" err="1"/>
              <a:t>й</a:t>
            </a:r>
            <a:r>
              <a:rPr lang="ru-RU" sz="2200" dirty="0"/>
              <a:t>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2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/>
              <a:t>Попробуем построить слово, начиная со всех шести граней.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200" dirty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3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3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3775"/>
          </a:xfrm>
        </p:spPr>
        <p:txBody>
          <a:bodyPr/>
          <a:lstStyle/>
          <a:p>
            <a:pPr algn="l"/>
            <a:r>
              <a:rPr lang="ru-RU" sz="2200" dirty="0"/>
              <a:t>Результат</a:t>
            </a:r>
            <a:r>
              <a:rPr lang="en-US" sz="2200" dirty="0"/>
              <a:t> </a:t>
            </a:r>
            <a:r>
              <a:rPr lang="ru-RU" sz="2200" dirty="0"/>
              <a:t>(</a:t>
            </a:r>
            <a:r>
              <a:rPr lang="en-US" sz="2200" dirty="0"/>
              <a:t> </a:t>
            </a:r>
            <a:r>
              <a:rPr lang="ru-RU" sz="2200" dirty="0"/>
              <a:t>в</a:t>
            </a:r>
            <a:r>
              <a:rPr lang="en-US" sz="2200" dirty="0"/>
              <a:t> </a:t>
            </a:r>
            <a:r>
              <a:rPr lang="ru-RU" sz="2200" dirty="0"/>
              <a:t>переменной </a:t>
            </a:r>
            <a:r>
              <a:rPr lang="en-US" sz="2200" i="1" dirty="0"/>
              <a:t>q</a:t>
            </a:r>
            <a:r>
              <a:rPr lang="en-US" sz="2200" dirty="0"/>
              <a:t>)</a:t>
            </a:r>
            <a:r>
              <a:rPr lang="ru-RU" sz="2200" dirty="0"/>
              <a:t>  1, если можно получить слово, записанное в глобальной строке </a:t>
            </a:r>
            <a:r>
              <a:rPr lang="en-US" sz="2200" i="1" dirty="0"/>
              <a:t>w</a:t>
            </a:r>
            <a:r>
              <a:rPr lang="ru-RU" sz="2200" dirty="0"/>
              <a:t>,</a:t>
            </a:r>
            <a:r>
              <a:rPr lang="ru-RU" sz="2200" i="1" dirty="0"/>
              <a:t> </a:t>
            </a:r>
            <a:r>
              <a:rPr lang="ru-RU" sz="2200" dirty="0"/>
              <a:t>начиная</a:t>
            </a:r>
            <a:r>
              <a:rPr lang="en-US" sz="2200" i="1" dirty="0"/>
              <a:t> n</a:t>
            </a:r>
            <a:r>
              <a:rPr lang="ru-RU" sz="2200" i="1" dirty="0"/>
              <a:t>-</a:t>
            </a:r>
            <a:r>
              <a:rPr lang="ru-RU" sz="2200" dirty="0"/>
              <a:t>го символа, перекатывая кубик, лежащий </a:t>
            </a:r>
            <a:r>
              <a:rPr lang="en-US" sz="2200" i="1" dirty="0"/>
              <a:t>g</a:t>
            </a:r>
            <a:r>
              <a:rPr lang="en-US" sz="2200" dirty="0"/>
              <a:t>-</a:t>
            </a:r>
            <a:r>
              <a:rPr lang="ru-RU" sz="2200" dirty="0"/>
              <a:t>ой гранью.</a:t>
            </a:r>
            <a:r>
              <a:rPr lang="en-US" sz="2200" dirty="0"/>
              <a:t> </a:t>
            </a:r>
            <a:endParaRPr lang="ru-RU" sz="2200" i="1" dirty="0"/>
          </a:p>
        </p:txBody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>
          <a:xfrm>
            <a:off x="323850" y="1628775"/>
            <a:ext cx="8229600" cy="4800621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chkword</a:t>
            </a:r>
            <a:r>
              <a:rPr lang="en-US" sz="2400" b="1" dirty="0">
                <a:latin typeface="Courier New" pitchFamily="49" charset="0"/>
              </a:rPr>
              <a:t>(g,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n) {</a:t>
            </a:r>
            <a:endParaRPr lang="ru-RU" sz="2400" b="1" dirty="0">
              <a:latin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</a:rPr>
              <a:t>	if((n&gt;</a:t>
            </a:r>
            <a:r>
              <a:rPr lang="en-US" sz="2400" b="1" dirty="0" err="1">
                <a:latin typeface="Courier New" pitchFamily="49" charset="0"/>
              </a:rPr>
              <a:t>strlen</a:t>
            </a:r>
            <a:r>
              <a:rPr lang="en-US" sz="2400" b="1" dirty="0">
                <a:latin typeface="Courier New" pitchFamily="49" charset="0"/>
              </a:rPr>
              <a:t>(w)) || (w[n]== ‘ ‘))  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</a:rPr>
              <a:t>		return 1; 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</a:rPr>
              <a:t>	if(CB[g] != w[n]) break;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</a:rPr>
              <a:t>	for(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=1; 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&lt;=6; 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++) {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</a:rPr>
              <a:t>		if((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 != g) &amp;&amp; (</a:t>
            </a:r>
            <a:r>
              <a:rPr lang="en-US" sz="2400" b="1" dirty="0" err="1">
                <a:latin typeface="Courier New" pitchFamily="49" charset="0"/>
              </a:rPr>
              <a:t>i+g</a:t>
            </a:r>
            <a:r>
              <a:rPr lang="en-US" sz="2400" b="1" dirty="0">
                <a:latin typeface="Courier New" pitchFamily="49" charset="0"/>
              </a:rPr>
              <a:t> != 7)) 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</a:rPr>
              <a:t>			q=</a:t>
            </a:r>
            <a:r>
              <a:rPr lang="en-US" sz="2400" b="1" dirty="0" err="1">
                <a:latin typeface="Courier New" pitchFamily="49" charset="0"/>
              </a:rPr>
              <a:t>chkwrd</a:t>
            </a:r>
            <a:r>
              <a:rPr lang="en-US" sz="2400" b="1" dirty="0">
                <a:latin typeface="Courier New" pitchFamily="49" charset="0"/>
              </a:rPr>
              <a:t>(i,n+1);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</a:rPr>
              <a:t>			if (q) return 1;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</a:rPr>
              <a:t>	}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</a:rPr>
              <a:t>	return 0;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  <a:endParaRPr lang="ru-RU" sz="24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ru-RU" sz="2800" b="1" dirty="0"/>
              <a:t>Нахождение оптимальной выборки </a:t>
            </a:r>
            <a:br>
              <a:rPr lang="ru-RU" sz="2800" b="1" dirty="0"/>
            </a:br>
            <a:r>
              <a:rPr lang="ru-RU" sz="2800" b="1" dirty="0"/>
              <a:t>(задача о рюкзаке)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14422"/>
            <a:ext cx="8858280" cy="3714776"/>
          </a:xfrm>
        </p:spPr>
        <p:txBody>
          <a:bodyPr/>
          <a:lstStyle/>
          <a:p>
            <a:pPr>
              <a:buNone/>
            </a:pPr>
            <a:r>
              <a:rPr lang="ru-RU" sz="2800" dirty="0"/>
              <a:t>Пусть дано множество вещей </a:t>
            </a:r>
            <a:r>
              <a:rPr lang="en-US" sz="2800" dirty="0"/>
              <a:t>{x</a:t>
            </a:r>
            <a:r>
              <a:rPr lang="en-US" sz="2800" baseline="-25000" dirty="0"/>
              <a:t>1</a:t>
            </a:r>
            <a:r>
              <a:rPr lang="en-US" sz="2800" dirty="0"/>
              <a:t>, x</a:t>
            </a:r>
            <a:r>
              <a:rPr lang="en-US" sz="2800" baseline="-25000" dirty="0"/>
              <a:t>2</a:t>
            </a:r>
            <a:r>
              <a:rPr lang="en-US" sz="2800" dirty="0"/>
              <a:t>, x</a:t>
            </a:r>
            <a:r>
              <a:rPr lang="en-US" sz="2800" baseline="-25000" dirty="0"/>
              <a:t>3</a:t>
            </a:r>
            <a:r>
              <a:rPr lang="en-US" sz="2800" dirty="0"/>
              <a:t>, …</a:t>
            </a:r>
            <a:r>
              <a:rPr lang="en-US" sz="2800" dirty="0" err="1"/>
              <a:t>x</a:t>
            </a:r>
            <a:r>
              <a:rPr lang="en-US" sz="2800" baseline="-25000" dirty="0" err="1"/>
              <a:t>n</a:t>
            </a:r>
            <a:r>
              <a:rPr lang="en-US" sz="2800" dirty="0"/>
              <a:t>}.</a:t>
            </a:r>
          </a:p>
          <a:p>
            <a:pPr>
              <a:buNone/>
            </a:pPr>
            <a:r>
              <a:rPr lang="ru-RU" sz="2800" dirty="0"/>
              <a:t>Каждая </a:t>
            </a:r>
            <a:r>
              <a:rPr lang="en-US" sz="2800" i="1" dirty="0" err="1"/>
              <a:t>i</a:t>
            </a:r>
            <a:r>
              <a:rPr lang="en-US" sz="2800" dirty="0"/>
              <a:t>-</a:t>
            </a:r>
            <a:r>
              <a:rPr lang="ru-RU" sz="2800" dirty="0"/>
              <a:t>я вещь имеет свой вес </a:t>
            </a:r>
            <a:r>
              <a:rPr lang="en-US" sz="2800" i="1" dirty="0" err="1"/>
              <a:t>w</a:t>
            </a:r>
            <a:r>
              <a:rPr lang="en-US" sz="2800" i="1" baseline="-25000" dirty="0" err="1"/>
              <a:t>i</a:t>
            </a:r>
            <a:r>
              <a:rPr lang="en-US" sz="2800" dirty="0"/>
              <a:t>, </a:t>
            </a:r>
            <a:r>
              <a:rPr lang="ru-RU" sz="2800" dirty="0"/>
              <a:t>и свою стоимость</a:t>
            </a:r>
            <a:r>
              <a:rPr lang="en-US" sz="2800" dirty="0"/>
              <a:t>  </a:t>
            </a:r>
            <a:r>
              <a:rPr lang="en-US" sz="2800" i="1" dirty="0" err="1"/>
              <a:t>c</a:t>
            </a:r>
            <a:r>
              <a:rPr lang="en-US" sz="2800" i="1" baseline="-25000" dirty="0" err="1"/>
              <a:t>i</a:t>
            </a:r>
            <a:r>
              <a:rPr lang="en-US" sz="2800" dirty="0"/>
              <a:t>.</a:t>
            </a:r>
            <a:endParaRPr lang="ru-RU" sz="2800" dirty="0"/>
          </a:p>
          <a:p>
            <a:pPr>
              <a:buNone/>
            </a:pPr>
            <a:r>
              <a:rPr lang="ru-RU" sz="2800" dirty="0"/>
              <a:t>Нужно из этого множества выбрать такой набор вещей, что их общий вес не превышал бы заданного числа </a:t>
            </a:r>
            <a:r>
              <a:rPr lang="en-US" sz="2800" i="1" dirty="0"/>
              <a:t>K</a:t>
            </a:r>
            <a:r>
              <a:rPr lang="ru-RU" sz="2800" dirty="0"/>
              <a:t>, а их общая стоимость была бы максимальной.</a:t>
            </a:r>
            <a:endParaRPr lang="en-US" sz="2800" dirty="0"/>
          </a:p>
          <a:p>
            <a:pPr>
              <a:buNone/>
            </a:pPr>
            <a:r>
              <a:rPr lang="en-US" sz="2800" i="1" dirty="0" err="1"/>
              <a:t>t</a:t>
            </a:r>
            <a:r>
              <a:rPr lang="en-US" sz="2800" i="1" baseline="-25000" dirty="0" err="1"/>
              <a:t>i</a:t>
            </a:r>
            <a:r>
              <a:rPr lang="en-US" sz="2800" i="1" baseline="-25000" dirty="0"/>
              <a:t> </a:t>
            </a:r>
            <a:r>
              <a:rPr lang="en-US" sz="2800" dirty="0"/>
              <a:t> = 0, </a:t>
            </a:r>
            <a:r>
              <a:rPr lang="ru-RU" sz="2800" dirty="0"/>
              <a:t>если вещь не взята, и </a:t>
            </a:r>
          </a:p>
          <a:p>
            <a:pPr>
              <a:buNone/>
            </a:pPr>
            <a:r>
              <a:rPr lang="en-US" sz="2800" i="1" dirty="0" err="1"/>
              <a:t>t</a:t>
            </a:r>
            <a:r>
              <a:rPr lang="en-US" sz="2800" i="1" baseline="-25000" dirty="0" err="1"/>
              <a:t>i</a:t>
            </a:r>
            <a:r>
              <a:rPr lang="en-US" sz="2800" i="1" baseline="-25000" dirty="0"/>
              <a:t> </a:t>
            </a:r>
            <a:r>
              <a:rPr lang="ru-RU" sz="2800" i="1" baseline="-25000" dirty="0"/>
              <a:t> </a:t>
            </a:r>
            <a:r>
              <a:rPr lang="ru-RU" sz="2800" dirty="0"/>
              <a:t>= 1, иначе.</a:t>
            </a:r>
            <a:endParaRPr lang="en-US" sz="2800" dirty="0"/>
          </a:p>
          <a:p>
            <a:pPr>
              <a:buNone/>
            </a:pPr>
            <a:endParaRPr lang="ru-RU" sz="2800" dirty="0"/>
          </a:p>
          <a:p>
            <a:pPr>
              <a:buNone/>
            </a:pPr>
            <a:endParaRPr lang="ru-RU" sz="2800" dirty="0"/>
          </a:p>
          <a:p>
            <a:pPr>
              <a:buNone/>
            </a:pPr>
            <a:endParaRPr lang="ru-RU" sz="2800" dirty="0"/>
          </a:p>
          <a:p>
            <a:pPr>
              <a:buNone/>
            </a:pPr>
            <a:endParaRPr lang="ru-RU" sz="2800" dirty="0"/>
          </a:p>
          <a:p>
            <a:pPr>
              <a:buNone/>
            </a:pPr>
            <a:endParaRPr lang="ru-RU" sz="2800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099" y="5143512"/>
            <a:ext cx="2013743" cy="1285884"/>
          </a:xfrm>
          <a:prstGeom prst="rect">
            <a:avLst/>
          </a:prstGeom>
          <a:noFill/>
        </p:spPr>
      </p:pic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9123" y="5072074"/>
            <a:ext cx="2377673" cy="1285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ru-RU" sz="2800" b="1" dirty="0"/>
              <a:t>Схема перебора всех решений</a:t>
            </a:r>
            <a:r>
              <a:rPr lang="en-US" sz="2800" b="1" dirty="0"/>
              <a:t> </a:t>
            </a:r>
            <a:r>
              <a:rPr lang="ru-RU" sz="2800" b="1" dirty="0"/>
              <a:t>и выбора оптимального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86412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(включение приемлемо) </a:t>
            </a:r>
          </a:p>
          <a:p>
            <a:pPr>
              <a:spcBef>
                <a:spcPts val="0"/>
              </a:spcBef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включение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го объекта;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if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n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(i+1)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else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проверка оптимальности;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исключение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го объекта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(приемлемо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невключение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) </a:t>
            </a:r>
          </a:p>
          <a:p>
            <a:pPr>
              <a:spcBef>
                <a:spcPts val="0"/>
              </a:spcBef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if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n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(i+1)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else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проверка оптимальности;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}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778098"/>
          </a:xfrm>
        </p:spPr>
        <p:txBody>
          <a:bodyPr/>
          <a:lstStyle/>
          <a:p>
            <a:r>
              <a:rPr lang="ru-RU" dirty="0"/>
              <a:t>Метод ветвей и границ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5400600"/>
          </a:xfrm>
        </p:spPr>
        <p:txBody>
          <a:bodyPr/>
          <a:lstStyle/>
          <a:p>
            <a:pPr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ru-RU" sz="2400" dirty="0">
                <a:cs typeface="Times New Roman" pitchFamily="18" charset="0"/>
              </a:rPr>
              <a:t>метод для нахождения оптимальных решений различных задач оптимизации.  Метод — есть вариация полного перебора с отсечением подмножеств допустимых решений, заведомо не содержащих оптимальных решений.</a:t>
            </a:r>
            <a:endParaRPr lang="en-US" sz="2400" dirty="0">
              <a:cs typeface="Times New Roman" pitchFamily="18" charset="0"/>
            </a:endParaRPr>
          </a:p>
          <a:p>
            <a:pPr>
              <a:buNone/>
            </a:pPr>
            <a:r>
              <a:rPr lang="ru-RU" sz="2400" dirty="0">
                <a:cs typeface="Times New Roman" pitchFamily="18" charset="0"/>
              </a:rPr>
              <a:t>Впервые метод ветвей и границ был предложен </a:t>
            </a:r>
            <a:r>
              <a:rPr lang="ru-RU" sz="2400" dirty="0" err="1">
                <a:cs typeface="Times New Roman" pitchFamily="18" charset="0"/>
              </a:rPr>
              <a:t>Лендом</a:t>
            </a:r>
            <a:r>
              <a:rPr lang="ru-RU" sz="2400" dirty="0">
                <a:cs typeface="Times New Roman" pitchFamily="18" charset="0"/>
              </a:rPr>
              <a:t> и </a:t>
            </a:r>
            <a:r>
              <a:rPr lang="ru-RU" sz="2400" dirty="0" err="1">
                <a:cs typeface="Times New Roman" pitchFamily="18" charset="0"/>
              </a:rPr>
              <a:t>Дойгом</a:t>
            </a:r>
            <a:r>
              <a:rPr lang="ru-RU" sz="2400" dirty="0">
                <a:cs typeface="Times New Roman" pitchFamily="18" charset="0"/>
              </a:rPr>
              <a:t>  в 1960 для решения общей задачи целочисленного линейного программирования. Интерес к этому методу и фактически его “второе рождение” связано с работой </a:t>
            </a:r>
            <a:r>
              <a:rPr lang="ru-RU" sz="2400" dirty="0" err="1">
                <a:cs typeface="Times New Roman" pitchFamily="18" charset="0"/>
              </a:rPr>
              <a:t>Литтла</a:t>
            </a:r>
            <a:r>
              <a:rPr lang="ru-RU" sz="2400" dirty="0">
                <a:cs typeface="Times New Roman" pitchFamily="18" charset="0"/>
              </a:rPr>
              <a:t>, </a:t>
            </a:r>
            <a:r>
              <a:rPr lang="ru-RU" sz="2400" dirty="0" err="1">
                <a:cs typeface="Times New Roman" pitchFamily="18" charset="0"/>
              </a:rPr>
              <a:t>Мурти</a:t>
            </a:r>
            <a:r>
              <a:rPr lang="ru-RU" sz="2400" dirty="0">
                <a:cs typeface="Times New Roman" pitchFamily="18" charset="0"/>
              </a:rPr>
              <a:t>, </a:t>
            </a:r>
            <a:r>
              <a:rPr lang="ru-RU" sz="2400" dirty="0" err="1">
                <a:cs typeface="Times New Roman" pitchFamily="18" charset="0"/>
              </a:rPr>
              <a:t>Суини</a:t>
            </a:r>
            <a:r>
              <a:rPr lang="ru-RU" sz="2400" dirty="0">
                <a:cs typeface="Times New Roman" pitchFamily="18" charset="0"/>
              </a:rPr>
              <a:t> и </a:t>
            </a:r>
            <a:r>
              <a:rPr lang="ru-RU" sz="2400" dirty="0" err="1">
                <a:cs typeface="Times New Roman" pitchFamily="18" charset="0"/>
              </a:rPr>
              <a:t>Кэрела</a:t>
            </a:r>
            <a:r>
              <a:rPr lang="ru-RU" sz="2400" dirty="0">
                <a:cs typeface="Times New Roman" pitchFamily="18" charset="0"/>
              </a:rPr>
              <a:t>, посвященной задаче коммивояжера. Начиная с этого момента, появилось большое число работ, посвященных методу ветвей и границ и различным его модификациям.</a:t>
            </a:r>
          </a:p>
          <a:p>
            <a:pPr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/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Дерево поиска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980728"/>
            <a:ext cx="8424936" cy="5877272"/>
          </a:xfrm>
        </p:spPr>
        <p:txBody>
          <a:bodyPr/>
          <a:lstStyle/>
          <a:p>
            <a:pPr>
              <a:buNone/>
            </a:pP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В основе метода ветвей и границ лежит идея последовательного разбиения множества допустимых решений на подмножества меньших размеров. Процедуру можно рекурсивно применять к полученным подмножествам. Эти подмножества образуют дерево, называемое </a:t>
            </a:r>
            <a:r>
              <a:rPr lang="ru-RU" sz="2000" i="1" dirty="0">
                <a:solidFill>
                  <a:srgbClr val="3646DE"/>
                </a:solidFill>
                <a:cs typeface="Times New Roman" pitchFamily="18" charset="0"/>
              </a:rPr>
              <a:t>деревом поиска</a:t>
            </a:r>
            <a:r>
              <a:rPr lang="ru-RU" sz="2000" dirty="0">
                <a:solidFill>
                  <a:srgbClr val="3646DE"/>
                </a:solidFill>
                <a:cs typeface="Times New Roman" pitchFamily="18" charset="0"/>
              </a:rPr>
              <a:t> 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или </a:t>
            </a:r>
            <a:r>
              <a:rPr lang="ru-RU" sz="2000" i="1" dirty="0">
                <a:solidFill>
                  <a:srgbClr val="3646DE"/>
                </a:solidFill>
                <a:cs typeface="Times New Roman" pitchFamily="18" charset="0"/>
              </a:rPr>
              <a:t>деревом ветвей и границ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. Узлами этого дерева являются построенные подмножества.</a:t>
            </a:r>
          </a:p>
          <a:p>
            <a:pPr>
              <a:buNone/>
            </a:pPr>
            <a:r>
              <a:rPr lang="ru-RU" sz="2000" dirty="0">
                <a:cs typeface="Times New Roman" pitchFamily="18" charset="0"/>
              </a:rPr>
              <a:t>На каждом шаге разбиения осуществляется проверка того, содержит ли данное подмножество оптимальное решение или нет. Проверка осуществляется посредством вычисления оценок </a:t>
            </a:r>
            <a:r>
              <a:rPr lang="ru-RU" sz="2000" i="1" dirty="0">
                <a:solidFill>
                  <a:srgbClr val="3646DE"/>
                </a:solidFill>
                <a:cs typeface="Times New Roman" pitchFamily="18" charset="0"/>
              </a:rPr>
              <a:t>снизу</a:t>
            </a:r>
            <a:r>
              <a:rPr lang="ru-RU" sz="2000" dirty="0">
                <a:cs typeface="Times New Roman" pitchFamily="18" charset="0"/>
              </a:rPr>
              <a:t> и </a:t>
            </a:r>
            <a:r>
              <a:rPr lang="ru-RU" sz="2000" i="1" dirty="0">
                <a:solidFill>
                  <a:srgbClr val="3646DE"/>
                </a:solidFill>
                <a:cs typeface="Times New Roman" pitchFamily="18" charset="0"/>
              </a:rPr>
              <a:t>сверху</a:t>
            </a:r>
            <a:r>
              <a:rPr lang="ru-RU" sz="2000" dirty="0">
                <a:cs typeface="Times New Roman" pitchFamily="18" charset="0"/>
              </a:rPr>
              <a:t> для целевой функции на данном подмножестве. Если для пары подмножеств получается такая ситуация,  что </a:t>
            </a:r>
            <a:r>
              <a:rPr lang="ru-RU" sz="2000" i="1" dirty="0">
                <a:solidFill>
                  <a:srgbClr val="3646DE"/>
                </a:solidFill>
                <a:cs typeface="Times New Roman" pitchFamily="18" charset="0"/>
              </a:rPr>
              <a:t>нижняя</a:t>
            </a:r>
            <a:r>
              <a:rPr lang="ru-RU" sz="2000" dirty="0">
                <a:cs typeface="Times New Roman" pitchFamily="18" charset="0"/>
              </a:rPr>
              <a:t> граница для первого подмножества дерева поиска больше, чем </a:t>
            </a:r>
            <a:r>
              <a:rPr lang="ru-RU" sz="2000" i="1" dirty="0">
                <a:solidFill>
                  <a:srgbClr val="3646DE"/>
                </a:solidFill>
                <a:cs typeface="Times New Roman" pitchFamily="18" charset="0"/>
              </a:rPr>
              <a:t>верхняя</a:t>
            </a:r>
            <a:r>
              <a:rPr lang="ru-RU" sz="2000" dirty="0">
                <a:cs typeface="Times New Roman" pitchFamily="18" charset="0"/>
              </a:rPr>
              <a:t> граница для второго подмножества, то  тогда первое подмножество можно исключить из дальнейшего рассмотрения. </a:t>
            </a:r>
          </a:p>
          <a:p>
            <a:pPr>
              <a:buNone/>
            </a:pPr>
            <a:r>
              <a:rPr lang="ru-RU" sz="2000" dirty="0">
                <a:cs typeface="Times New Roman" pitchFamily="18" charset="0"/>
              </a:rPr>
              <a:t>Если нижняя граница для узла дерева совпадает с верхней границей, то это значение является минимумом функции и достигается на соответствующем подмножестве.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60648"/>
            <a:ext cx="8229600" cy="936104"/>
          </a:xfrm>
        </p:spPr>
        <p:txBody>
          <a:bodyPr/>
          <a:lstStyle/>
          <a:p>
            <a:r>
              <a:rPr lang="ru-RU" sz="3200" dirty="0"/>
              <a:t>Использование метода ветвей и границ для решения задачи о рюкзаке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142984"/>
            <a:ext cx="8572560" cy="5429288"/>
          </a:xfrm>
        </p:spPr>
        <p:txBody>
          <a:bodyPr/>
          <a:lstStyle/>
          <a:p>
            <a:pPr>
              <a:buNone/>
            </a:pPr>
            <a:r>
              <a:rPr lang="ru-RU" sz="2200" dirty="0"/>
              <a:t>Пусть в переменной оптимум будет храниться лучшее из полученных к этому времени решений. Процедура </a:t>
            </a:r>
            <a:r>
              <a:rPr lang="en-US" sz="2200" dirty="0"/>
              <a:t>Try </a:t>
            </a:r>
            <a:r>
              <a:rPr lang="ru-RU" sz="2200" dirty="0"/>
              <a:t>вызывается рекурсивно для  исследования очередного объекта до тех пор, пока все объекты не будут рассмотрены.  При этом возможны два заключения: либо включать объект в текущую выборку, либо не включать. Оба варианта должны быть рассмотрены.</a:t>
            </a:r>
          </a:p>
          <a:p>
            <a:pPr>
              <a:buNone/>
            </a:pPr>
            <a:r>
              <a:rPr lang="ru-RU" sz="2200" dirty="0"/>
              <a:t>Пусть </a:t>
            </a:r>
            <a:r>
              <a:rPr lang="en-US" sz="2200" i="1" dirty="0"/>
              <a:t>opts</a:t>
            </a:r>
            <a:r>
              <a:rPr lang="en-US" sz="2200" dirty="0"/>
              <a:t> </a:t>
            </a:r>
            <a:r>
              <a:rPr lang="ru-RU" sz="2200" dirty="0"/>
              <a:t>– оптимальная выборка, полученная к данному моменту, </a:t>
            </a:r>
          </a:p>
          <a:p>
            <a:pPr>
              <a:buNone/>
            </a:pPr>
            <a:r>
              <a:rPr lang="en-US" sz="2200" i="1" dirty="0" err="1"/>
              <a:t>maxv</a:t>
            </a:r>
            <a:r>
              <a:rPr lang="en-US" sz="2200" dirty="0"/>
              <a:t> </a:t>
            </a:r>
            <a:r>
              <a:rPr lang="ru-RU" sz="2200" dirty="0"/>
              <a:t>– ее ценность, </a:t>
            </a:r>
            <a:r>
              <a:rPr lang="en-US" sz="2200" i="1" dirty="0"/>
              <a:t>t </a:t>
            </a:r>
            <a:r>
              <a:rPr lang="ru-RU" sz="2200" dirty="0"/>
              <a:t>– текущая выборка.</a:t>
            </a:r>
          </a:p>
          <a:p>
            <a:pPr>
              <a:buNone/>
            </a:pPr>
            <a:r>
              <a:rPr lang="ru-RU" sz="2200" dirty="0"/>
              <a:t> Объект можно включать в выборку, если он подходит по весовым ограничениям. </a:t>
            </a:r>
          </a:p>
          <a:p>
            <a:pPr>
              <a:buNone/>
            </a:pPr>
            <a:r>
              <a:rPr lang="ru-RU" sz="2200" dirty="0"/>
              <a:t>Критерием </a:t>
            </a:r>
            <a:r>
              <a:rPr lang="ru-RU" sz="2200" dirty="0" err="1"/>
              <a:t>неприемлимости</a:t>
            </a:r>
            <a:r>
              <a:rPr lang="ru-RU" sz="2200" dirty="0"/>
              <a:t> будет то, что после данного исключения общая ценность выборки будет не меньше полученного до этого момента оптимума.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739460"/>
          </a:xfrm>
        </p:spPr>
        <p:txBody>
          <a:bodyPr/>
          <a:lstStyle/>
          <a:p>
            <a:r>
              <a:rPr lang="ru-RU" dirty="0"/>
              <a:t>Оценки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071546"/>
            <a:ext cx="8858280" cy="5214974"/>
          </a:xfrm>
        </p:spPr>
        <p:txBody>
          <a:bodyPr/>
          <a:lstStyle/>
          <a:p>
            <a:pPr>
              <a:buNone/>
            </a:pPr>
            <a:r>
              <a:rPr lang="ru-RU" sz="2000" dirty="0"/>
              <a:t>Будем рассматривать следующие оценки:</a:t>
            </a:r>
          </a:p>
          <a:p>
            <a:pPr>
              <a:buNone/>
            </a:pPr>
            <a:r>
              <a:rPr lang="ru-RU" sz="2000" dirty="0"/>
              <a:t> </a:t>
            </a:r>
            <a:r>
              <a:rPr lang="en-US" sz="2000" i="1" dirty="0" err="1"/>
              <a:t>tw</a:t>
            </a:r>
            <a:r>
              <a:rPr lang="en-US" sz="2000" dirty="0"/>
              <a:t> </a:t>
            </a:r>
            <a:r>
              <a:rPr lang="ru-RU" sz="2000" dirty="0"/>
              <a:t>– общий вес выборки к данному моменту</a:t>
            </a:r>
            <a:r>
              <a:rPr lang="en-US" sz="2000" dirty="0"/>
              <a:t>;</a:t>
            </a:r>
          </a:p>
          <a:p>
            <a:pPr>
              <a:buNone/>
            </a:pPr>
            <a:r>
              <a:rPr lang="en-US" sz="2000" i="1" dirty="0" err="1"/>
              <a:t>av</a:t>
            </a:r>
            <a:r>
              <a:rPr lang="en-US" sz="2000" dirty="0"/>
              <a:t> </a:t>
            </a:r>
            <a:r>
              <a:rPr lang="ru-RU" sz="2000" dirty="0"/>
              <a:t>– общая ценность текущей выборки, которую можно еще достичь.</a:t>
            </a:r>
            <a:endParaRPr lang="en-US" sz="2000" dirty="0"/>
          </a:p>
          <a:p>
            <a:pPr>
              <a:buNone/>
            </a:pPr>
            <a:r>
              <a:rPr lang="ru-RU" sz="2000" dirty="0"/>
              <a:t>Условие “включение приемлемо” можно сформулировать в виде</a:t>
            </a:r>
            <a:r>
              <a:rPr lang="en-US" sz="2000" dirty="0"/>
              <a:t> </a:t>
            </a:r>
            <a:r>
              <a:rPr lang="ru-RU" sz="2000" dirty="0"/>
              <a:t>выражения</a:t>
            </a:r>
            <a:r>
              <a:rPr lang="ru-RU" sz="2400" dirty="0"/>
              <a:t>: </a:t>
            </a:r>
            <a:r>
              <a:rPr lang="en-US" sz="2400" dirty="0"/>
              <a:t>	</a:t>
            </a:r>
            <a:r>
              <a:rPr lang="en-US" sz="2400" dirty="0" err="1"/>
              <a:t>tw</a:t>
            </a:r>
            <a:r>
              <a:rPr lang="en-US" sz="2400" dirty="0"/>
              <a:t> </a:t>
            </a:r>
            <a:r>
              <a:rPr lang="ru-RU" sz="2400" dirty="0"/>
              <a:t>+ </a:t>
            </a:r>
            <a:r>
              <a:rPr lang="en-US" sz="2400" dirty="0" err="1"/>
              <a:t>w</a:t>
            </a:r>
            <a:r>
              <a:rPr lang="en-US" sz="2400" baseline="-25000" dirty="0" err="1"/>
              <a:t>i</a:t>
            </a:r>
            <a:r>
              <a:rPr lang="en-US" sz="2400" baseline="-25000" dirty="0"/>
              <a:t>  </a:t>
            </a:r>
            <a:r>
              <a:rPr lang="ru-RU" sz="2400" dirty="0"/>
              <a:t>≤ </a:t>
            </a:r>
            <a:r>
              <a:rPr lang="en-US" sz="2400" dirty="0"/>
              <a:t>K</a:t>
            </a:r>
            <a:r>
              <a:rPr lang="ru-RU" sz="2400" dirty="0"/>
              <a:t>. </a:t>
            </a:r>
          </a:p>
          <a:p>
            <a:pPr>
              <a:buNone/>
            </a:pPr>
            <a:r>
              <a:rPr lang="ru-RU" sz="2000" dirty="0"/>
              <a:t>Проверка оптимальности будет следующей: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av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&gt;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maxv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  	opts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; 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maxv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av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ru-RU" sz="2000" dirty="0"/>
              <a:t>Условие “приемлемо </a:t>
            </a:r>
            <a:r>
              <a:rPr lang="ru-RU" sz="2000" dirty="0" err="1"/>
              <a:t>невключение</a:t>
            </a:r>
            <a:r>
              <a:rPr lang="ru-RU" sz="2000" dirty="0"/>
              <a:t>” проверяется с помощью выражения:</a:t>
            </a:r>
          </a:p>
          <a:p>
            <a:pPr>
              <a:buNone/>
            </a:pPr>
            <a:r>
              <a:rPr lang="en-US" sz="2400" dirty="0"/>
              <a:t>		</a:t>
            </a:r>
            <a:r>
              <a:rPr lang="en-US" sz="2400" dirty="0" err="1"/>
              <a:t>av</a:t>
            </a:r>
            <a:r>
              <a:rPr lang="ru-RU" sz="2400" dirty="0"/>
              <a:t> </a:t>
            </a:r>
            <a:r>
              <a:rPr lang="en-US" sz="2400" dirty="0"/>
              <a:t> &gt;</a:t>
            </a:r>
            <a:r>
              <a:rPr lang="ru-RU" sz="2400" dirty="0"/>
              <a:t> </a:t>
            </a:r>
            <a:r>
              <a:rPr lang="en-US" sz="2400" dirty="0" err="1"/>
              <a:t>maxv</a:t>
            </a:r>
            <a:r>
              <a:rPr lang="en-US" sz="2400" dirty="0"/>
              <a:t> </a:t>
            </a:r>
            <a:r>
              <a:rPr lang="ru-RU" sz="2400" dirty="0"/>
              <a:t>+</a:t>
            </a:r>
            <a:r>
              <a:rPr lang="en-US" sz="2400" dirty="0"/>
              <a:t> </a:t>
            </a:r>
            <a:r>
              <a:rPr lang="en-US" sz="2400" dirty="0" err="1"/>
              <a:t>c</a:t>
            </a:r>
            <a:r>
              <a:rPr lang="en-US" sz="2400" baseline="-25000" dirty="0" err="1"/>
              <a:t>i</a:t>
            </a:r>
            <a:r>
              <a:rPr lang="ru-RU" sz="2400" dirty="0"/>
              <a:t>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ru-RU" dirty="0"/>
              <a:t>Задача о ходе коня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052737"/>
            <a:ext cx="8640960" cy="2232247"/>
          </a:xfrm>
        </p:spPr>
        <p:txBody>
          <a:bodyPr/>
          <a:lstStyle/>
          <a:p>
            <a:pPr>
              <a:buNone/>
            </a:pPr>
            <a:r>
              <a:rPr lang="ru-RU" sz="2400" dirty="0"/>
              <a:t>Дана доска размером </a:t>
            </a:r>
            <a:r>
              <a:rPr lang="en-US" sz="2400" i="1" dirty="0"/>
              <a:t>n</a:t>
            </a:r>
            <a:r>
              <a:rPr lang="ru-RU" sz="2400" dirty="0"/>
              <a:t>*</a:t>
            </a:r>
            <a:r>
              <a:rPr lang="en-US" sz="2400" i="1" dirty="0"/>
              <a:t>n</a:t>
            </a:r>
            <a:r>
              <a:rPr lang="ru-RU" sz="2400" dirty="0"/>
              <a:t>. Вначале на поле с координатами  (х</a:t>
            </a:r>
            <a:r>
              <a:rPr lang="ru-RU" sz="2400" baseline="-25000" dirty="0"/>
              <a:t>0</a:t>
            </a:r>
            <a:r>
              <a:rPr lang="ru-RU" sz="2400" dirty="0"/>
              <a:t>, у</a:t>
            </a:r>
            <a:r>
              <a:rPr lang="ru-RU" sz="2400" baseline="-25000" dirty="0"/>
              <a:t>0</a:t>
            </a:r>
            <a:r>
              <a:rPr lang="ru-RU" sz="2400" dirty="0"/>
              <a:t>) помещается конь — фигура, перемещающаяся по обычным шахматным правилам. </a:t>
            </a:r>
          </a:p>
          <a:p>
            <a:pPr>
              <a:buNone/>
            </a:pPr>
            <a:r>
              <a:rPr lang="ru-RU" sz="2400" dirty="0"/>
              <a:t>Задача заключается в поиске последовательности ходов, при которой конь точно один раз побывает на всех полях доски.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3284538"/>
            <a:ext cx="3529012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3"/>
          <p:cNvSpPr>
            <a:spLocks noGrp="1"/>
          </p:cNvSpPr>
          <p:nvPr>
            <p:ph type="body" idx="1"/>
          </p:nvPr>
        </p:nvSpPr>
        <p:spPr>
          <a:xfrm>
            <a:off x="395288" y="765175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/>
              <a:t> </a:t>
            </a:r>
          </a:p>
        </p:txBody>
      </p:sp>
      <p:pic>
        <p:nvPicPr>
          <p:cNvPr id="20482" name="Picture 5" descr="http://upload.wikimedia.org/wikipedia/commons/c/ca/Knights-Tour-Animation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150" y="1484313"/>
            <a:ext cx="4392613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792088"/>
          </a:xfrm>
        </p:spPr>
        <p:txBody>
          <a:bodyPr/>
          <a:lstStyle/>
          <a:p>
            <a:r>
              <a:rPr lang="ru-RU" sz="3600" b="1" dirty="0"/>
              <a:t>Алгоритм выполнения очередного хода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16624"/>
          </a:xfrm>
        </p:spPr>
        <p:txBody>
          <a:bodyPr/>
          <a:lstStyle/>
          <a:p>
            <a:pPr>
              <a:buNone/>
            </a:pP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инициализация выбора хода; 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do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 выбор очередного хода из списка возможных;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if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(выбранный ход приемлем)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 запись хода;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(ход не последний)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{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(i+1)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if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(неудача)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отменить предыдущий ход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(неудача)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(есть другие ходы)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ru-RU" dirty="0"/>
              <a:t>Выбор представления данных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>
              <a:buNone/>
            </a:pPr>
            <a:r>
              <a:rPr lang="ru-RU" dirty="0"/>
              <a:t>Доску можно представлять как матрицу </a:t>
            </a:r>
            <a:r>
              <a:rPr lang="ru-RU" i="1" dirty="0" err="1"/>
              <a:t>h</a:t>
            </a:r>
            <a:r>
              <a:rPr lang="en-US" dirty="0"/>
              <a:t>: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i="1" dirty="0" err="1"/>
              <a:t>h</a:t>
            </a:r>
            <a:r>
              <a:rPr lang="ru-RU" dirty="0"/>
              <a:t> [</a:t>
            </a:r>
            <a:r>
              <a:rPr lang="ru-RU" i="1" dirty="0" err="1"/>
              <a:t>х</a:t>
            </a:r>
            <a:r>
              <a:rPr lang="en-US" dirty="0"/>
              <a:t>][</a:t>
            </a:r>
            <a:r>
              <a:rPr lang="ru-RU" dirty="0"/>
              <a:t> </a:t>
            </a:r>
            <a:r>
              <a:rPr lang="ru-RU" i="1" dirty="0"/>
              <a:t>у</a:t>
            </a:r>
            <a:r>
              <a:rPr lang="ru-RU" dirty="0"/>
              <a:t>] = 0  – поле (</a:t>
            </a:r>
            <a:r>
              <a:rPr lang="ru-RU" i="1" dirty="0" err="1"/>
              <a:t>х</a:t>
            </a:r>
            <a:r>
              <a:rPr lang="ru-RU" dirty="0"/>
              <a:t>, </a:t>
            </a:r>
            <a:r>
              <a:rPr lang="ru-RU" i="1" dirty="0"/>
              <a:t>у</a:t>
            </a:r>
            <a:r>
              <a:rPr lang="ru-RU" dirty="0"/>
              <a:t>) еще не посещалось </a:t>
            </a:r>
          </a:p>
          <a:p>
            <a:pPr>
              <a:buNone/>
            </a:pPr>
            <a:r>
              <a:rPr lang="ru-RU" i="1" dirty="0" err="1"/>
              <a:t>h</a:t>
            </a:r>
            <a:r>
              <a:rPr lang="ru-RU" dirty="0"/>
              <a:t> [</a:t>
            </a:r>
            <a:r>
              <a:rPr lang="ru-RU" i="1" dirty="0" err="1"/>
              <a:t>х</a:t>
            </a:r>
            <a:r>
              <a:rPr lang="en-US" dirty="0"/>
              <a:t>][</a:t>
            </a:r>
            <a:r>
              <a:rPr lang="ru-RU" i="1" dirty="0"/>
              <a:t>у</a:t>
            </a:r>
            <a:r>
              <a:rPr lang="ru-RU" dirty="0"/>
              <a:t>] = </a:t>
            </a:r>
            <a:r>
              <a:rPr lang="ru-RU" i="1" dirty="0" err="1"/>
              <a:t>i</a:t>
            </a:r>
            <a:r>
              <a:rPr lang="ru-RU" i="1" dirty="0"/>
              <a:t> </a:t>
            </a:r>
            <a:r>
              <a:rPr lang="ru-RU" dirty="0"/>
              <a:t>–  поле (</a:t>
            </a:r>
            <a:r>
              <a:rPr lang="ru-RU" i="1" dirty="0" err="1"/>
              <a:t>х</a:t>
            </a:r>
            <a:r>
              <a:rPr lang="ru-RU" dirty="0"/>
              <a:t>, </a:t>
            </a:r>
            <a:r>
              <a:rPr lang="ru-RU" i="1" dirty="0"/>
              <a:t>у</a:t>
            </a:r>
            <a:r>
              <a:rPr lang="ru-RU" dirty="0"/>
              <a:t>) посещалось на </a:t>
            </a:r>
            <a:r>
              <a:rPr lang="ru-RU" i="1" dirty="0"/>
              <a:t>i</a:t>
            </a:r>
            <a:r>
              <a:rPr lang="ru-RU" dirty="0"/>
              <a:t>-м ходу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ru-RU" dirty="0"/>
              <a:t>Выбор параметров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ru-RU" sz="2400" dirty="0"/>
              <a:t>Параметры должны определять начальные условия следующего хода и результат (если ход сделан). 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В первом случае достаточно задавать координаты поля (</a:t>
            </a:r>
            <a:r>
              <a:rPr lang="ru-RU" sz="2400" i="1" dirty="0" err="1"/>
              <a:t>х</a:t>
            </a:r>
            <a:r>
              <a:rPr lang="ru-RU" sz="2400" dirty="0"/>
              <a:t>, </a:t>
            </a:r>
            <a:r>
              <a:rPr lang="ru-RU" sz="2400" i="1" dirty="0"/>
              <a:t>у</a:t>
            </a:r>
            <a:r>
              <a:rPr lang="ru-RU" sz="2400" dirty="0"/>
              <a:t>), откуда следует ход, и число</a:t>
            </a:r>
            <a:r>
              <a:rPr lang="ru-RU" sz="2400" i="1" dirty="0"/>
              <a:t> </a:t>
            </a:r>
            <a:r>
              <a:rPr lang="ru-RU" sz="2400" i="1" dirty="0" err="1"/>
              <a:t>i</a:t>
            </a:r>
            <a:r>
              <a:rPr lang="ru-RU" sz="2400" dirty="0"/>
              <a:t>, указывающее  номер хода. 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Очевидно, условие «ход не последний» можно переписать как </a:t>
            </a:r>
            <a:r>
              <a:rPr lang="en-US" sz="2400" i="1" dirty="0"/>
              <a:t>			</a:t>
            </a:r>
            <a:r>
              <a:rPr lang="ru-RU" sz="2400" i="1" dirty="0" err="1"/>
              <a:t>i</a:t>
            </a:r>
            <a:r>
              <a:rPr lang="ru-RU" sz="2400" dirty="0"/>
              <a:t> &lt; </a:t>
            </a:r>
            <a:r>
              <a:rPr lang="ru-RU" sz="2400" i="1" dirty="0"/>
              <a:t>п</a:t>
            </a:r>
            <a:r>
              <a:rPr lang="ru-RU" sz="2400" baseline="30000" dirty="0"/>
              <a:t>2</a:t>
            </a:r>
            <a:r>
              <a:rPr lang="ru-RU" sz="2400" dirty="0"/>
              <a:t>. </a:t>
            </a:r>
            <a:endParaRPr lang="en-US" sz="2400" dirty="0"/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Кроме того, если ввести две локальные переменные </a:t>
            </a:r>
            <a:r>
              <a:rPr lang="ru-RU" sz="2400" i="1" dirty="0" err="1"/>
              <a:t>u</a:t>
            </a:r>
            <a:r>
              <a:rPr lang="ru-RU" sz="2400" dirty="0"/>
              <a:t> и </a:t>
            </a:r>
            <a:r>
              <a:rPr lang="ru-RU" sz="2400" i="1" dirty="0" err="1"/>
              <a:t>v</a:t>
            </a:r>
            <a:r>
              <a:rPr lang="ru-RU" sz="2400" dirty="0"/>
              <a:t> для  позиции возможного хода, определяемого в соответствии с правилами хода коня, то условие «ход приемлем» можно представить как конъюнкцию условий, что новое поле находится в пределах доски</a:t>
            </a:r>
          </a:p>
          <a:p>
            <a:pPr algn="ctr">
              <a:lnSpc>
                <a:spcPct val="80000"/>
              </a:lnSpc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(0 ≤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i="1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i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24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0 ≤ </a:t>
            </a:r>
            <a:r>
              <a:rPr lang="ru-RU" sz="2400" b="1" i="1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и еще не посещалось  	</a:t>
            </a:r>
            <a:r>
              <a:rPr lang="ru-RU" sz="2400" b="1" i="1" dirty="0" err="1"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ru-RU" sz="2400" b="1" i="1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= 0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2400" dirty="0"/>
              <a:t> </a:t>
            </a:r>
            <a:r>
              <a:rPr lang="en-US" sz="2400" dirty="0"/>
              <a:t> </a:t>
            </a:r>
          </a:p>
          <a:p>
            <a:pPr>
              <a:lnSpc>
                <a:spcPct val="80000"/>
              </a:lnSpc>
              <a:buNone/>
            </a:pPr>
            <a:endParaRPr lang="ru-RU" sz="2400" dirty="0"/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Отмена  хода</a:t>
            </a:r>
            <a:r>
              <a:rPr lang="en-US" sz="2400" dirty="0"/>
              <a:t>:</a:t>
            </a:r>
            <a:r>
              <a:rPr lang="ru-RU" sz="2400" dirty="0">
                <a:latin typeface="Courier" pitchFamily="49" charset="0"/>
              </a:rPr>
              <a:t> </a:t>
            </a:r>
            <a:r>
              <a:rPr lang="ru-RU" sz="2400" i="1" dirty="0">
                <a:latin typeface="Courier" pitchFamily="49" charset="0"/>
              </a:rPr>
              <a:t> </a:t>
            </a:r>
            <a:r>
              <a:rPr lang="ru-RU" sz="2400" b="1" i="1" dirty="0" err="1"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2400" b="1" i="1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ru-RU" sz="2400" b="1" i="1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ru-RU" sz="2400" dirty="0">
                <a:latin typeface="Courier" pitchFamily="49" charset="0"/>
              </a:rPr>
              <a:t>. 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Введем локальную переменную </a:t>
            </a:r>
            <a:r>
              <a:rPr lang="ru-RU" sz="2400" i="1" dirty="0" err="1"/>
              <a:t>q</a:t>
            </a:r>
            <a:r>
              <a:rPr lang="ru-RU" sz="2400" dirty="0"/>
              <a:t> для результата.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418058"/>
          </a:xfrm>
        </p:spPr>
        <p:txBody>
          <a:bodyPr/>
          <a:lstStyle/>
          <a:p>
            <a:r>
              <a:rPr lang="ru-RU" dirty="0"/>
              <a:t>Конкретизация схемы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500042"/>
            <a:ext cx="8712968" cy="6215106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х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у)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u,v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0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; 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ru-RU" sz="2400" b="1" i="1" dirty="0">
                <a:latin typeface="Courier New" pitchFamily="49" charset="0"/>
                <a:cs typeface="Courier New" pitchFamily="49" charset="0"/>
              </a:rPr>
              <a:t>инициация выбора хода;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do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//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2400" b="1" i="1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2400" b="1" i="1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&gt; - координаты следующего хода</a:t>
            </a:r>
            <a:r>
              <a:rPr lang="ru-RU" sz="2400" b="1" i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(0&lt;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=u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)&amp;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&amp;(0&lt;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=v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&amp;(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&amp;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&amp;(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]=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0)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   h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]=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   if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(i+1,u,v);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if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(!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]=0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   }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   else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while(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!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&amp;&amp; (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есть другие ходы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400" b="1" i="1" dirty="0">
                <a:latin typeface="Courier New" pitchFamily="49" charset="0"/>
                <a:cs typeface="Courier New" pitchFamily="49" charset="0"/>
              </a:rPr>
              <a:t>; </a:t>
            </a:r>
            <a:endParaRPr lang="en-US" sz="2400" b="1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ru-RU" dirty="0"/>
              <a:t>Выбор ходов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240359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ru-RU" sz="2400" dirty="0"/>
              <a:t>Полю с координатами (х</a:t>
            </a:r>
            <a:r>
              <a:rPr lang="ru-RU" sz="2400" baseline="-25000" dirty="0"/>
              <a:t>0</a:t>
            </a:r>
            <a:r>
              <a:rPr lang="ru-RU" sz="2400" dirty="0"/>
              <a:t>,у</a:t>
            </a:r>
            <a:r>
              <a:rPr lang="ru-RU" sz="2400" baseline="-25000" dirty="0"/>
              <a:t>0</a:t>
            </a:r>
            <a:r>
              <a:rPr lang="ru-RU" sz="2400" dirty="0"/>
              <a:t>) присваивается значение 1, остальные поля помечаются как свободные.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Если задана начальная пара координат </a:t>
            </a:r>
            <a:r>
              <a:rPr lang="ru-RU" sz="2400" dirty="0" err="1"/>
              <a:t>х</a:t>
            </a:r>
            <a:r>
              <a:rPr lang="ru-RU" sz="2400" dirty="0"/>
              <a:t>, у, то для следующего хода </a:t>
            </a:r>
            <a:r>
              <a:rPr lang="ru-RU" sz="2400" i="1" dirty="0" err="1"/>
              <a:t>u</a:t>
            </a:r>
            <a:r>
              <a:rPr lang="ru-RU" sz="2400" dirty="0"/>
              <a:t>, </a:t>
            </a:r>
            <a:r>
              <a:rPr lang="ru-RU" sz="2400" i="1" dirty="0" err="1"/>
              <a:t>v</a:t>
            </a:r>
            <a:r>
              <a:rPr lang="ru-RU" sz="2400" dirty="0"/>
              <a:t> существует максимально восемь возможных вариантов. 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Получать </a:t>
            </a:r>
            <a:r>
              <a:rPr lang="ru-RU" sz="2400" i="1" dirty="0" err="1"/>
              <a:t>u</a:t>
            </a:r>
            <a:r>
              <a:rPr lang="ru-RU" sz="2400" i="1" dirty="0"/>
              <a:t>, </a:t>
            </a:r>
            <a:r>
              <a:rPr lang="ru-RU" sz="2400" i="1" dirty="0" err="1"/>
              <a:t>v</a:t>
            </a:r>
            <a:r>
              <a:rPr lang="ru-RU" sz="2400" dirty="0"/>
              <a:t> из </a:t>
            </a:r>
            <a:r>
              <a:rPr lang="ru-RU" sz="2400" i="1" dirty="0" err="1"/>
              <a:t>х</a:t>
            </a:r>
            <a:r>
              <a:rPr lang="ru-RU" sz="2400" i="1" dirty="0"/>
              <a:t>, у</a:t>
            </a:r>
            <a:r>
              <a:rPr lang="ru-RU" sz="2400" dirty="0"/>
              <a:t> можно, если к последним добавлять разности между координатами, хранящиеся либо в массиве разностей, либо в двух массивах, хранящих отдельные разности. 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Рассмотрим вспомогательную матрицу: </a:t>
            </a:r>
          </a:p>
          <a:p>
            <a:pPr>
              <a:lnSpc>
                <a:spcPct val="80000"/>
              </a:lnSpc>
              <a:buNone/>
            </a:pPr>
            <a:endParaRPr lang="ru-RU" sz="2400" dirty="0"/>
          </a:p>
          <a:p>
            <a:pPr>
              <a:buNone/>
            </a:pPr>
            <a:endParaRPr lang="ru-RU" dirty="0"/>
          </a:p>
        </p:txBody>
      </p:sp>
      <p:pic>
        <p:nvPicPr>
          <p:cNvPr id="4" name="Picture 8" descr="http://www.mgopu.ru/PVU/2.1/Recurs/BacketTm/CnReturn/Images/horse/Image96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4221088"/>
            <a:ext cx="3888432" cy="832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611560" y="5160821"/>
            <a:ext cx="81359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/>
            <a:r>
              <a:rPr lang="ru-RU" sz="2400" dirty="0">
                <a:latin typeface="Calibri" pitchFamily="34" charset="0"/>
              </a:rPr>
              <a:t>Для поля (</a:t>
            </a:r>
            <a:r>
              <a:rPr lang="ru-RU" sz="2400" i="1" dirty="0" err="1">
                <a:latin typeface="Calibri" pitchFamily="34" charset="0"/>
              </a:rPr>
              <a:t>x</a:t>
            </a:r>
            <a:r>
              <a:rPr lang="ru-RU" sz="2400" i="1" dirty="0">
                <a:latin typeface="Calibri" pitchFamily="34" charset="0"/>
              </a:rPr>
              <a:t>, </a:t>
            </a:r>
            <a:r>
              <a:rPr lang="ru-RU" sz="2400" i="1" dirty="0" err="1">
                <a:latin typeface="Calibri" pitchFamily="34" charset="0"/>
              </a:rPr>
              <a:t>y</a:t>
            </a:r>
            <a:r>
              <a:rPr lang="ru-RU" sz="2400" dirty="0">
                <a:latin typeface="Calibri" pitchFamily="34" charset="0"/>
              </a:rPr>
              <a:t>) построим последовательность ходов</a:t>
            </a:r>
            <a:r>
              <a:rPr lang="en-US" sz="2400" dirty="0">
                <a:latin typeface="Calibri" pitchFamily="34" charset="0"/>
              </a:rPr>
              <a:t>:</a:t>
            </a:r>
          </a:p>
          <a:p>
            <a:pPr algn="just"/>
            <a:r>
              <a:rPr lang="en-US" sz="2400" dirty="0">
                <a:latin typeface="Calibri" pitchFamily="34" charset="0"/>
              </a:rPr>
              <a:t>	</a:t>
            </a:r>
            <a:r>
              <a:rPr lang="ru-RU" sz="2400" dirty="0">
                <a:latin typeface="Calibri" pitchFamily="34" charset="0"/>
              </a:rPr>
              <a:t>(</a:t>
            </a:r>
            <a:r>
              <a:rPr lang="ru-RU" sz="2400" i="1" dirty="0" err="1">
                <a:latin typeface="Calibri" pitchFamily="34" charset="0"/>
              </a:rPr>
              <a:t>x</a:t>
            </a:r>
            <a:r>
              <a:rPr lang="ru-RU" sz="2400" dirty="0">
                <a:latin typeface="Calibri" pitchFamily="34" charset="0"/>
              </a:rPr>
              <a:t> + </a:t>
            </a:r>
            <a:r>
              <a:rPr lang="ru-RU" sz="2400" i="1" dirty="0">
                <a:latin typeface="Calibri" pitchFamily="34" charset="0"/>
              </a:rPr>
              <a:t>D</a:t>
            </a:r>
            <a:r>
              <a:rPr lang="ru-RU" sz="2400" baseline="-25000" dirty="0">
                <a:latin typeface="Calibri" pitchFamily="34" charset="0"/>
              </a:rPr>
              <a:t>0,</a:t>
            </a:r>
            <a:r>
              <a:rPr lang="ru-RU" sz="2400" i="1" baseline="-25000" dirty="0">
                <a:latin typeface="Calibri" pitchFamily="34" charset="0"/>
              </a:rPr>
              <a:t>k</a:t>
            </a:r>
            <a:r>
              <a:rPr lang="ru-RU" sz="2400" dirty="0">
                <a:latin typeface="Calibri" pitchFamily="34" charset="0"/>
              </a:rPr>
              <a:t>, </a:t>
            </a:r>
            <a:r>
              <a:rPr lang="ru-RU" sz="2400" i="1" dirty="0" err="1">
                <a:latin typeface="Calibri" pitchFamily="34" charset="0"/>
              </a:rPr>
              <a:t>y</a:t>
            </a:r>
            <a:r>
              <a:rPr lang="ru-RU" sz="2400" dirty="0">
                <a:latin typeface="Calibri" pitchFamily="34" charset="0"/>
              </a:rPr>
              <a:t> + </a:t>
            </a:r>
            <a:r>
              <a:rPr lang="ru-RU" sz="2400" i="1" dirty="0">
                <a:latin typeface="Calibri" pitchFamily="34" charset="0"/>
              </a:rPr>
              <a:t>D</a:t>
            </a:r>
            <a:r>
              <a:rPr lang="ru-RU" sz="2400" baseline="-25000" dirty="0">
                <a:latin typeface="Calibri" pitchFamily="34" charset="0"/>
              </a:rPr>
              <a:t>1,</a:t>
            </a:r>
            <a:r>
              <a:rPr lang="en-US" sz="2400" baseline="-25000" dirty="0">
                <a:latin typeface="Calibri" pitchFamily="34" charset="0"/>
              </a:rPr>
              <a:t> </a:t>
            </a:r>
            <a:r>
              <a:rPr lang="ru-RU" sz="2400" i="1" baseline="-25000" dirty="0" err="1">
                <a:latin typeface="Calibri" pitchFamily="34" charset="0"/>
              </a:rPr>
              <a:t>k</a:t>
            </a:r>
            <a:r>
              <a:rPr lang="ru-RU" sz="2400" dirty="0">
                <a:latin typeface="Calibri" pitchFamily="34" charset="0"/>
              </a:rPr>
              <a:t>)     (</a:t>
            </a:r>
            <a:r>
              <a:rPr lang="ru-RU" sz="2400" i="1" dirty="0" err="1">
                <a:latin typeface="Calibri" pitchFamily="34" charset="0"/>
              </a:rPr>
              <a:t>k</a:t>
            </a:r>
            <a:r>
              <a:rPr lang="ru-RU" sz="2400" dirty="0">
                <a:latin typeface="Calibri" pitchFamily="34" charset="0"/>
              </a:rPr>
              <a:t> = 0, 1, ..., 7)   </a:t>
            </a:r>
          </a:p>
          <a:p>
            <a:pPr algn="just"/>
            <a:r>
              <a:rPr lang="ru-RU" sz="2400" dirty="0">
                <a:latin typeface="Calibri" pitchFamily="34" charset="0"/>
              </a:rPr>
              <a:t>и отберем из них те, которые не выводят за пределы поля</a:t>
            </a:r>
            <a:r>
              <a:rPr lang="ru-RU" sz="2400" dirty="0"/>
              <a:t>.</a:t>
            </a:r>
            <a:endParaRPr lang="ru-RU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2646</Words>
  <Application>Microsoft Office PowerPoint</Application>
  <PresentationFormat>Экран (4:3)</PresentationFormat>
  <Paragraphs>210</Paragraphs>
  <Slides>28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</vt:lpstr>
      <vt:lpstr>Courier New</vt:lpstr>
      <vt:lpstr>Times New Roman</vt:lpstr>
      <vt:lpstr>Тема Office</vt:lpstr>
      <vt:lpstr>Алгоритмы  и структуры данных</vt:lpstr>
      <vt:lpstr>Постановка задачи</vt:lpstr>
      <vt:lpstr>Задача о ходе коня</vt:lpstr>
      <vt:lpstr>Презентация PowerPoint</vt:lpstr>
      <vt:lpstr>Алгоритм выполнения очередного хода</vt:lpstr>
      <vt:lpstr>Выбор представления данных</vt:lpstr>
      <vt:lpstr>Выбор параметров</vt:lpstr>
      <vt:lpstr>Конкретизация схемы</vt:lpstr>
      <vt:lpstr>Выбор ходов</vt:lpstr>
      <vt:lpstr>Презентация PowerPoint</vt:lpstr>
      <vt:lpstr>Правило Варнсдорфа, 1823</vt:lpstr>
      <vt:lpstr>Задача о восьми ферзях</vt:lpstr>
      <vt:lpstr>Пример</vt:lpstr>
      <vt:lpstr>Схема нахождения всех решений  (n – количество шагов, m – количество вариантов на каждом шаге)  </vt:lpstr>
      <vt:lpstr>Задача о стабильных браках</vt:lpstr>
      <vt:lpstr>Алгоритм поиска супруги для мужчины m</vt:lpstr>
      <vt:lpstr>Выбор структур данных</vt:lpstr>
      <vt:lpstr>Конкретизация схемы</vt:lpstr>
      <vt:lpstr>Стабильность системы</vt:lpstr>
      <vt:lpstr>Презентация PowerPoint</vt:lpstr>
      <vt:lpstr>Задача о кубике</vt:lpstr>
      <vt:lpstr>Результат ( в переменной q)  1, если можно получить слово, записанное в глобальной строке w, начиная n-го символа, перекатывая кубик, лежащий g-ой гранью. </vt:lpstr>
      <vt:lpstr>Нахождение оптимальной выборки  (задача о рюкзаке)</vt:lpstr>
      <vt:lpstr>Схема перебора всех решений и выбора оптимального</vt:lpstr>
      <vt:lpstr>Метод ветвей и границ </vt:lpstr>
      <vt:lpstr>Дерево поиска</vt:lpstr>
      <vt:lpstr>Использование метода ветвей и границ для решения задачи о рюкзаке </vt:lpstr>
      <vt:lpstr>Оценки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Двусвязность</dc:title>
  <dc:creator>Admin</dc:creator>
  <cp:lastModifiedBy>Татьяна Нестеренко</cp:lastModifiedBy>
  <cp:revision>163</cp:revision>
  <dcterms:created xsi:type="dcterms:W3CDTF">2009-12-06T06:01:18Z</dcterms:created>
  <dcterms:modified xsi:type="dcterms:W3CDTF">2020-03-02T11:30:29Z</dcterms:modified>
</cp:coreProperties>
</file>