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66063-1172-49D8-848E-C6B0CD7DE76B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7AF26-E1B1-4386-A383-BB9166F63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5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AF26-E1B1-4386-A383-BB9166F6307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AB9A-BB55-4945-9326-68416009506F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1F7F-92C7-40BD-93DE-1D73A53C25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 поиска в глубину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82594"/>
          </a:xfrm>
        </p:spPr>
        <p:txBody>
          <a:bodyPr>
            <a:noAutofit/>
          </a:bodyPr>
          <a:lstStyle/>
          <a:p>
            <a:r>
              <a:rPr lang="ru-RU" sz="3200" dirty="0"/>
              <a:t>Поиск в глубину в ориентированном графе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85860"/>
            <a:ext cx="2671763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Овал 4"/>
          <p:cNvSpPr/>
          <p:nvPr/>
        </p:nvSpPr>
        <p:spPr>
          <a:xfrm>
            <a:off x="4929190" y="2571744"/>
            <a:ext cx="469900" cy="42862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500694" y="3714752"/>
            <a:ext cx="469900" cy="4397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29256" y="1493830"/>
            <a:ext cx="469900" cy="4397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00760" y="2643182"/>
            <a:ext cx="469900" cy="4397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929190" y="2571744"/>
            <a:ext cx="414338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/>
              <a:t>2</a:t>
            </a:r>
            <a:endParaRPr lang="ru-RU" sz="2000" dirty="0"/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072198" y="2643182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>
                <a:latin typeface="Calibri" pitchFamily="34" charset="0"/>
              </a:rPr>
              <a:t>5</a:t>
            </a:r>
            <a:endParaRPr lang="ru-RU" sz="2000" dirty="0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5429256" y="1500174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endParaRPr lang="ru-RU" sz="2000" dirty="0"/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143768" y="2571744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i="1" baseline="-25000" dirty="0"/>
              <a:t>7</a:t>
            </a:r>
            <a:endParaRPr lang="ru-RU" sz="2000" dirty="0"/>
          </a:p>
        </p:txBody>
      </p:sp>
      <p:sp>
        <p:nvSpPr>
          <p:cNvPr id="13" name="Овал 12"/>
          <p:cNvSpPr/>
          <p:nvPr/>
        </p:nvSpPr>
        <p:spPr>
          <a:xfrm>
            <a:off x="4143372" y="3714752"/>
            <a:ext cx="469900" cy="4397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7715272" y="1500174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>
                <a:latin typeface="Calibri" pitchFamily="34" charset="0"/>
              </a:rPr>
              <a:t>6</a:t>
            </a:r>
            <a:endParaRPr lang="ru-RU" sz="2000" dirty="0"/>
          </a:p>
        </p:txBody>
      </p:sp>
      <p:cxnSp>
        <p:nvCxnSpPr>
          <p:cNvPr id="15" name="Shape 20"/>
          <p:cNvCxnSpPr>
            <a:cxnSpLocks noChangeShapeType="1"/>
            <a:stCxn id="5" idx="5"/>
            <a:endCxn id="6" idx="0"/>
          </p:cNvCxnSpPr>
          <p:nvPr/>
        </p:nvCxnSpPr>
        <p:spPr bwMode="auto">
          <a:xfrm rot="16200000" flipH="1">
            <a:off x="5144384" y="3123491"/>
            <a:ext cx="777151" cy="405369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6" name="Shape 20"/>
          <p:cNvCxnSpPr>
            <a:cxnSpLocks noChangeShapeType="1"/>
            <a:stCxn id="7" idx="3"/>
            <a:endCxn id="5" idx="0"/>
          </p:cNvCxnSpPr>
          <p:nvPr/>
        </p:nvCxnSpPr>
        <p:spPr bwMode="auto">
          <a:xfrm rot="5400000">
            <a:off x="4979819" y="2053492"/>
            <a:ext cx="702574" cy="333931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7" name="Shape 20"/>
          <p:cNvCxnSpPr>
            <a:cxnSpLocks noChangeShapeType="1"/>
            <a:stCxn id="7" idx="5"/>
            <a:endCxn id="8" idx="0"/>
          </p:cNvCxnSpPr>
          <p:nvPr/>
        </p:nvCxnSpPr>
        <p:spPr bwMode="auto">
          <a:xfrm rot="16200000" flipH="1">
            <a:off x="5646019" y="2053491"/>
            <a:ext cx="774012" cy="405369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8" name="Shape 20"/>
          <p:cNvCxnSpPr>
            <a:cxnSpLocks noChangeShapeType="1"/>
            <a:stCxn id="5" idx="3"/>
            <a:endCxn id="13" idx="0"/>
          </p:cNvCxnSpPr>
          <p:nvPr/>
        </p:nvCxnSpPr>
        <p:spPr bwMode="auto">
          <a:xfrm rot="5400000">
            <a:off x="4299589" y="3016335"/>
            <a:ext cx="777151" cy="619683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32" name="Овал 31"/>
          <p:cNvSpPr/>
          <p:nvPr/>
        </p:nvSpPr>
        <p:spPr>
          <a:xfrm>
            <a:off x="7143768" y="2571744"/>
            <a:ext cx="469900" cy="42862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643834" y="1493830"/>
            <a:ext cx="469900" cy="4397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8429652" y="2571744"/>
            <a:ext cx="469900" cy="4397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cxnSp>
        <p:nvCxnSpPr>
          <p:cNvPr id="35" name="Shape 20"/>
          <p:cNvCxnSpPr>
            <a:cxnSpLocks noChangeShapeType="1"/>
            <a:stCxn id="33" idx="3"/>
            <a:endCxn id="32" idx="0"/>
          </p:cNvCxnSpPr>
          <p:nvPr/>
        </p:nvCxnSpPr>
        <p:spPr bwMode="auto">
          <a:xfrm rot="5400000">
            <a:off x="7194397" y="2053492"/>
            <a:ext cx="702574" cy="333931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36" name="Shape 20"/>
          <p:cNvCxnSpPr>
            <a:cxnSpLocks noChangeShapeType="1"/>
            <a:stCxn id="33" idx="5"/>
            <a:endCxn id="34" idx="1"/>
          </p:cNvCxnSpPr>
          <p:nvPr/>
        </p:nvCxnSpPr>
        <p:spPr bwMode="auto">
          <a:xfrm rot="16200000" flipH="1">
            <a:off x="7888207" y="2025882"/>
            <a:ext cx="766972" cy="453548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4214810" y="3714752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/>
              <a:t>3</a:t>
            </a:r>
            <a:endParaRPr lang="ru-RU" sz="2000" dirty="0"/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5572132" y="3714752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/>
              <a:t>4</a:t>
            </a:r>
            <a:endParaRPr lang="ru-RU" sz="2000" dirty="0"/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8501090" y="2571744"/>
            <a:ext cx="38504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v</a:t>
            </a:r>
            <a:r>
              <a:rPr lang="ru-RU" sz="2000" baseline="-25000" dirty="0"/>
              <a:t>8</a:t>
            </a:r>
            <a:endParaRPr lang="ru-RU" sz="2000" dirty="0"/>
          </a:p>
        </p:txBody>
      </p:sp>
      <p:cxnSp>
        <p:nvCxnSpPr>
          <p:cNvPr id="46" name="Прямая со стрелкой 45"/>
          <p:cNvCxnSpPr>
            <a:stCxn id="7" idx="4"/>
            <a:endCxn id="6" idx="0"/>
          </p:cNvCxnSpPr>
          <p:nvPr/>
        </p:nvCxnSpPr>
        <p:spPr>
          <a:xfrm rot="16200000" flipH="1">
            <a:off x="4809333" y="2788441"/>
            <a:ext cx="1781184" cy="714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2"/>
            <a:endCxn id="13" idx="6"/>
          </p:cNvCxnSpPr>
          <p:nvPr/>
        </p:nvCxnSpPr>
        <p:spPr>
          <a:xfrm rot="10800000">
            <a:off x="4613272" y="3934621"/>
            <a:ext cx="88742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2" idx="2"/>
            <a:endCxn id="8" idx="6"/>
          </p:cNvCxnSpPr>
          <p:nvPr/>
        </p:nvCxnSpPr>
        <p:spPr>
          <a:xfrm rot="10800000" flipV="1">
            <a:off x="6470660" y="2786057"/>
            <a:ext cx="673108" cy="7699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8" idx="3"/>
            <a:endCxn id="6" idx="7"/>
          </p:cNvCxnSpPr>
          <p:nvPr/>
        </p:nvCxnSpPr>
        <p:spPr>
          <a:xfrm rot="5400000">
            <a:off x="5605363" y="3314938"/>
            <a:ext cx="760628" cy="16779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4" idx="2"/>
            <a:endCxn id="32" idx="6"/>
          </p:cNvCxnSpPr>
          <p:nvPr/>
        </p:nvCxnSpPr>
        <p:spPr>
          <a:xfrm rot="10800000">
            <a:off x="7613668" y="2786059"/>
            <a:ext cx="815984" cy="55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4" idx="3"/>
            <a:endCxn id="6" idx="6"/>
          </p:cNvCxnSpPr>
          <p:nvPr/>
        </p:nvCxnSpPr>
        <p:spPr>
          <a:xfrm rot="5400000">
            <a:off x="6740763" y="2176916"/>
            <a:ext cx="987537" cy="252787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endCxn id="7" idx="2"/>
          </p:cNvCxnSpPr>
          <p:nvPr/>
        </p:nvCxnSpPr>
        <p:spPr>
          <a:xfrm rot="5400000" flipH="1" flipV="1">
            <a:off x="3857227" y="2142723"/>
            <a:ext cx="2001053" cy="1143006"/>
          </a:xfrm>
          <a:prstGeom prst="curvedConnector2">
            <a:avLst/>
          </a:prstGeom>
          <a:ln w="381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34" idx="0"/>
            <a:endCxn id="33" idx="6"/>
          </p:cNvCxnSpPr>
          <p:nvPr/>
        </p:nvCxnSpPr>
        <p:spPr>
          <a:xfrm rot="16200000" flipV="1">
            <a:off x="7960146" y="1867288"/>
            <a:ext cx="858045" cy="550868"/>
          </a:xfrm>
          <a:prstGeom prst="curvedConnector2">
            <a:avLst/>
          </a:prstGeom>
          <a:ln w="381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32" grpId="0" animBg="1"/>
      <p:bldP spid="33" grpId="0" animBg="1"/>
      <p:bldP spid="34" grpId="0" animBg="1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Поиск в глубину в ориентированном графе G разбивает множество его ребер на четыре класса.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1) </a:t>
            </a:r>
            <a:r>
              <a:rPr lang="ru-RU" i="1" dirty="0">
                <a:solidFill>
                  <a:srgbClr val="0070C0"/>
                </a:solidFill>
              </a:rPr>
              <a:t>Древесные ребра</a:t>
            </a:r>
            <a:r>
              <a:rPr lang="ru-RU" i="1" dirty="0"/>
              <a:t>,</a:t>
            </a:r>
            <a:r>
              <a:rPr lang="ru-RU" dirty="0"/>
              <a:t> идущие к новым узлам в процессе поиска.</a:t>
            </a:r>
          </a:p>
          <a:p>
            <a:pPr>
              <a:buNone/>
            </a:pPr>
            <a:r>
              <a:rPr lang="ru-RU" dirty="0"/>
              <a:t>2) </a:t>
            </a:r>
            <a:r>
              <a:rPr lang="ru-RU" i="1" dirty="0">
                <a:solidFill>
                  <a:srgbClr val="FF0000"/>
                </a:solidFill>
              </a:rPr>
              <a:t>Прямые ребра</a:t>
            </a:r>
            <a:r>
              <a:rPr lang="ru-RU" i="1" dirty="0"/>
              <a:t>,</a:t>
            </a:r>
            <a:r>
              <a:rPr lang="ru-RU" dirty="0"/>
              <a:t> идущие от предков к подлинным потомкам, но не являющиеся древесными ребрами.</a:t>
            </a:r>
          </a:p>
          <a:p>
            <a:pPr>
              <a:buNone/>
            </a:pPr>
            <a:r>
              <a:rPr lang="ru-RU" dirty="0"/>
              <a:t>3) </a:t>
            </a:r>
            <a:r>
              <a:rPr lang="ru-RU" i="1" dirty="0">
                <a:solidFill>
                  <a:srgbClr val="C00000"/>
                </a:solidFill>
              </a:rPr>
              <a:t>Обратные ребра</a:t>
            </a:r>
            <a:r>
              <a:rPr lang="ru-RU" i="1" dirty="0"/>
              <a:t>,</a:t>
            </a:r>
            <a:r>
              <a:rPr lang="ru-RU" dirty="0"/>
              <a:t> идущие от потомков к предкам (возможно, из узла в себя).</a:t>
            </a:r>
          </a:p>
          <a:p>
            <a:pPr>
              <a:buNone/>
            </a:pPr>
            <a:r>
              <a:rPr lang="ru-RU" dirty="0"/>
              <a:t>4) </a:t>
            </a:r>
            <a:r>
              <a:rPr lang="ru-RU" i="1" dirty="0">
                <a:solidFill>
                  <a:srgbClr val="00B050"/>
                </a:solidFill>
              </a:rPr>
              <a:t>Поперечные ребра</a:t>
            </a:r>
            <a:r>
              <a:rPr lang="ru-RU" i="1" dirty="0"/>
              <a:t>,</a:t>
            </a:r>
            <a:r>
              <a:rPr lang="ru-RU" dirty="0"/>
              <a:t> соединяющие узлы, которые не являются ни предками, ни потомками друг друга.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ru-RU" sz="3200" dirty="0"/>
              <a:t>Решение задачи топологической сортировки методом поиска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69742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Топологическая_сортировка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серый;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для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ru-RU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смежные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выполнить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b="1" dirty="0">
                <a:latin typeface="Courier New" pitchFamily="49" charset="0"/>
                <a:cs typeface="Courier New" pitchFamily="49" charset="0"/>
              </a:rPr>
            </a:br>
            <a:r>
              <a:rPr lang="ru-RU" b="1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если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белый)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{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Топологическая_сортировка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чёрный;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Поместить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 начало списка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857232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Трусы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8992" y="1000108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Носки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100" y="1714488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Штаны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0166" y="3214686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Ремень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4678" y="1714488"/>
            <a:ext cx="12858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Ботинки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4678" y="2285992"/>
            <a:ext cx="1357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Рубашка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8992" y="3286124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Галстук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4678" y="4286256"/>
            <a:ext cx="12858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Пиджак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3504" y="1142984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Часы</a:t>
            </a:r>
          </a:p>
        </p:txBody>
      </p:sp>
      <p:cxnSp>
        <p:nvCxnSpPr>
          <p:cNvPr id="14" name="Прямая со стрелкой 13"/>
          <p:cNvCxnSpPr>
            <a:stCxn id="4" idx="2"/>
            <a:endCxn id="6" idx="0"/>
          </p:cNvCxnSpPr>
          <p:nvPr/>
        </p:nvCxnSpPr>
        <p:spPr>
          <a:xfrm rot="5400000">
            <a:off x="1220485" y="1470526"/>
            <a:ext cx="48792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2"/>
            <a:endCxn id="7" idx="0"/>
          </p:cNvCxnSpPr>
          <p:nvPr/>
        </p:nvCxnSpPr>
        <p:spPr>
          <a:xfrm rot="16200000" flipH="1">
            <a:off x="1149047" y="2399220"/>
            <a:ext cx="1130866" cy="500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2"/>
            <a:endCxn id="8" idx="0"/>
          </p:cNvCxnSpPr>
          <p:nvPr/>
        </p:nvCxnSpPr>
        <p:spPr>
          <a:xfrm rot="5400000">
            <a:off x="3702956" y="1524105"/>
            <a:ext cx="345048" cy="35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4" idx="3"/>
            <a:endCxn id="8" idx="0"/>
          </p:cNvCxnSpPr>
          <p:nvPr/>
        </p:nvCxnSpPr>
        <p:spPr>
          <a:xfrm>
            <a:off x="1928793" y="1041898"/>
            <a:ext cx="1928827" cy="672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3"/>
            <a:endCxn id="8" idx="1"/>
          </p:cNvCxnSpPr>
          <p:nvPr/>
        </p:nvCxnSpPr>
        <p:spPr>
          <a:xfrm>
            <a:off x="1928793" y="1899154"/>
            <a:ext cx="128588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2"/>
            <a:endCxn id="7" idx="0"/>
          </p:cNvCxnSpPr>
          <p:nvPr/>
        </p:nvCxnSpPr>
        <p:spPr>
          <a:xfrm rot="5400000">
            <a:off x="2649245" y="1970592"/>
            <a:ext cx="559362" cy="19288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9" idx="2"/>
            <a:endCxn id="10" idx="0"/>
          </p:cNvCxnSpPr>
          <p:nvPr/>
        </p:nvCxnSpPr>
        <p:spPr>
          <a:xfrm rot="5400000">
            <a:off x="3577939" y="2970724"/>
            <a:ext cx="630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2"/>
            <a:endCxn id="11" idx="0"/>
          </p:cNvCxnSpPr>
          <p:nvPr/>
        </p:nvCxnSpPr>
        <p:spPr>
          <a:xfrm rot="5400000">
            <a:off x="3560080" y="3952997"/>
            <a:ext cx="630800" cy="35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" idx="2"/>
            <a:endCxn id="11" idx="0"/>
          </p:cNvCxnSpPr>
          <p:nvPr/>
        </p:nvCxnSpPr>
        <p:spPr>
          <a:xfrm rot="16200000" flipH="1">
            <a:off x="2559947" y="2988583"/>
            <a:ext cx="702238" cy="18931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29520" y="5857892"/>
            <a:ext cx="12858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Пиджак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29322" y="5857892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Ремень</a:t>
            </a:r>
          </a:p>
        </p:txBody>
      </p:sp>
      <p:cxnSp>
        <p:nvCxnSpPr>
          <p:cNvPr id="72" name="Прямая со стрелкой 71"/>
          <p:cNvCxnSpPr>
            <a:stCxn id="70" idx="3"/>
            <a:endCxn id="69" idx="1"/>
          </p:cNvCxnSpPr>
          <p:nvPr/>
        </p:nvCxnSpPr>
        <p:spPr>
          <a:xfrm>
            <a:off x="6858015" y="6042558"/>
            <a:ext cx="57150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00496" y="5857892"/>
            <a:ext cx="12858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Ботинки</a:t>
            </a:r>
          </a:p>
        </p:txBody>
      </p:sp>
      <p:cxnSp>
        <p:nvCxnSpPr>
          <p:cNvPr id="75" name="Прямая со стрелкой 74"/>
          <p:cNvCxnSpPr>
            <a:stCxn id="73" idx="3"/>
            <a:endCxn id="70" idx="1"/>
          </p:cNvCxnSpPr>
          <p:nvPr/>
        </p:nvCxnSpPr>
        <p:spPr>
          <a:xfrm>
            <a:off x="5286380" y="6042558"/>
            <a:ext cx="64294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43174" y="5857892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Штаны</a:t>
            </a:r>
          </a:p>
        </p:txBody>
      </p:sp>
      <p:cxnSp>
        <p:nvCxnSpPr>
          <p:cNvPr id="79" name="Прямая со стрелкой 78"/>
          <p:cNvCxnSpPr>
            <a:stCxn id="77" idx="3"/>
            <a:endCxn id="73" idx="1"/>
          </p:cNvCxnSpPr>
          <p:nvPr/>
        </p:nvCxnSpPr>
        <p:spPr>
          <a:xfrm>
            <a:off x="3571867" y="6042558"/>
            <a:ext cx="428629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285852" y="5857892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Трусы</a:t>
            </a:r>
          </a:p>
        </p:txBody>
      </p:sp>
      <p:cxnSp>
        <p:nvCxnSpPr>
          <p:cNvPr id="82" name="Прямая со стрелкой 81"/>
          <p:cNvCxnSpPr>
            <a:stCxn id="80" idx="3"/>
            <a:endCxn id="77" idx="1"/>
          </p:cNvCxnSpPr>
          <p:nvPr/>
        </p:nvCxnSpPr>
        <p:spPr>
          <a:xfrm>
            <a:off x="2214545" y="6042558"/>
            <a:ext cx="428629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215074" y="4929198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Носки</a:t>
            </a:r>
          </a:p>
        </p:txBody>
      </p:sp>
      <p:cxnSp>
        <p:nvCxnSpPr>
          <p:cNvPr id="85" name="Shape 84"/>
          <p:cNvCxnSpPr>
            <a:stCxn id="83" idx="3"/>
            <a:endCxn id="80" idx="1"/>
          </p:cNvCxnSpPr>
          <p:nvPr/>
        </p:nvCxnSpPr>
        <p:spPr>
          <a:xfrm flipH="1">
            <a:off x="1285852" y="5113864"/>
            <a:ext cx="5857915" cy="928694"/>
          </a:xfrm>
          <a:prstGeom prst="curvedConnector5">
            <a:avLst>
              <a:gd name="adj1" fmla="val -3902"/>
              <a:gd name="adj2" fmla="val 50000"/>
              <a:gd name="adj3" fmla="val 10390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786314" y="4929198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Галстук</a:t>
            </a:r>
          </a:p>
        </p:txBody>
      </p:sp>
      <p:cxnSp>
        <p:nvCxnSpPr>
          <p:cNvPr id="88" name="Прямая со стрелкой 87"/>
          <p:cNvCxnSpPr>
            <a:stCxn id="86" idx="3"/>
            <a:endCxn id="83" idx="1"/>
          </p:cNvCxnSpPr>
          <p:nvPr/>
        </p:nvCxnSpPr>
        <p:spPr>
          <a:xfrm>
            <a:off x="5715007" y="5113864"/>
            <a:ext cx="500067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857488" y="4929198"/>
            <a:ext cx="1357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Рубашка</a:t>
            </a:r>
          </a:p>
        </p:txBody>
      </p:sp>
      <p:cxnSp>
        <p:nvCxnSpPr>
          <p:cNvPr id="92" name="Прямая со стрелкой 91"/>
          <p:cNvCxnSpPr>
            <a:stCxn id="90" idx="3"/>
            <a:endCxn id="86" idx="1"/>
          </p:cNvCxnSpPr>
          <p:nvPr/>
        </p:nvCxnSpPr>
        <p:spPr>
          <a:xfrm>
            <a:off x="4214810" y="5113864"/>
            <a:ext cx="5715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357290" y="4929198"/>
            <a:ext cx="928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Часы</a:t>
            </a:r>
          </a:p>
        </p:txBody>
      </p:sp>
      <p:cxnSp>
        <p:nvCxnSpPr>
          <p:cNvPr id="95" name="Прямая со стрелкой 94"/>
          <p:cNvCxnSpPr>
            <a:stCxn id="93" idx="3"/>
            <a:endCxn id="90" idx="1"/>
          </p:cNvCxnSpPr>
          <p:nvPr/>
        </p:nvCxnSpPr>
        <p:spPr>
          <a:xfrm>
            <a:off x="2285983" y="5113864"/>
            <a:ext cx="57150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69" grpId="0" animBg="1"/>
      <p:bldP spid="70" grpId="0" animBg="1"/>
      <p:bldP spid="73" grpId="0" animBg="1"/>
      <p:bldP spid="77" grpId="0" animBg="1"/>
      <p:bldP spid="80" grpId="0" animBg="1"/>
      <p:bldP spid="83" grpId="0" animBg="1"/>
      <p:bldP spid="86" grpId="0" animBg="1"/>
      <p:bldP spid="90" grpId="0" animBg="1"/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компонент связности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223224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i="1" dirty="0">
                <a:solidFill>
                  <a:srgbClr val="FF0000"/>
                </a:solidFill>
              </a:rPr>
              <a:t>Компонента связности графа </a:t>
            </a:r>
            <a:r>
              <a:rPr lang="ru-RU" dirty="0"/>
              <a:t>– это такое множество вершин графа, что для любых двух вершин из этого множества существует путь из одной в другую, и не существует пути из вершины этого множества в вершину не из этого множества.</a:t>
            </a:r>
          </a:p>
        </p:txBody>
      </p:sp>
      <p:pic>
        <p:nvPicPr>
          <p:cNvPr id="4" name="Рисунок 3" descr="gk_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933056"/>
            <a:ext cx="2442733" cy="2232248"/>
          </a:xfrm>
          <a:prstGeom prst="rect">
            <a:avLst/>
          </a:prstGeom>
        </p:spPr>
      </p:pic>
      <p:pic>
        <p:nvPicPr>
          <p:cNvPr id="5" name="Рисунок 4" descr="k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933056"/>
            <a:ext cx="2442733" cy="2232248"/>
          </a:xfrm>
          <a:prstGeom prst="rect">
            <a:avLst/>
          </a:prstGeom>
        </p:spPr>
      </p:pic>
      <p:pic>
        <p:nvPicPr>
          <p:cNvPr id="6" name="Рисунок 5" descr="k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1" y="3861048"/>
            <a:ext cx="2448272" cy="223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2800" dirty="0"/>
              <a:t>Реализация поиска компонент связности в графе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Поиск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серый;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	C[u]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номер компоненты связности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ru-RU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смежные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выполнить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b="1" dirty="0">
                <a:latin typeface="Courier New" pitchFamily="49" charset="0"/>
                <a:cs typeface="Courier New" pitchFamily="49" charset="0"/>
              </a:rPr>
            </a:b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если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белый)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Поиск(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чёрный;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Поиск_в_графе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выполнить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     цвет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 </a:t>
            </a:r>
            <a:r>
              <a:rPr lang="ru-RU" dirty="0">
                <a:sym typeface="Symbol"/>
              </a:rPr>
              <a:t>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белый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выполнить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    если (цвет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 =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белый) то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Поиск(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nk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Поиск в глубину (</a:t>
            </a:r>
            <a:r>
              <a:rPr lang="ru-RU" sz="3200" b="1" i="1" dirty="0" err="1"/>
              <a:t>Depth-first</a:t>
            </a:r>
            <a:r>
              <a:rPr lang="ru-RU" sz="3200" b="1" i="1" dirty="0"/>
              <a:t> </a:t>
            </a:r>
            <a:r>
              <a:rPr lang="ru-RU" sz="3200" b="1" i="1" dirty="0" err="1"/>
              <a:t>search</a:t>
            </a:r>
            <a:r>
              <a:rPr lang="ru-RU" sz="3200" b="1" i="1" dirty="0"/>
              <a:t>, DFS</a:t>
            </a:r>
            <a:r>
              <a:rPr lang="ru-RU" sz="3200" b="1" dirty="0"/>
              <a:t>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929222"/>
          </a:xfrm>
        </p:spPr>
        <p:txBody>
          <a:bodyPr>
            <a:normAutofit fontScale="62500" lnSpcReduction="20000"/>
          </a:bodyPr>
          <a:lstStyle/>
          <a:p>
            <a:pPr marL="609600" indent="-609600">
              <a:lnSpc>
                <a:spcPct val="80000"/>
              </a:lnSpc>
              <a:buFont typeface="Arial" charset="0"/>
              <a:buNone/>
            </a:pPr>
            <a:endParaRPr lang="ru-RU" dirty="0"/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ru-RU" dirty="0"/>
              <a:t>Пусть задан </a:t>
            </a:r>
            <a:r>
              <a:rPr lang="en-US" dirty="0"/>
              <a:t> </a:t>
            </a:r>
            <a:r>
              <a:rPr lang="ru-RU" dirty="0"/>
              <a:t>граф </a:t>
            </a:r>
            <a:r>
              <a:rPr lang="ru-RU" i="1" dirty="0"/>
              <a:t>G</a:t>
            </a:r>
            <a:r>
              <a:rPr lang="ru-RU" dirty="0"/>
              <a:t> = (</a:t>
            </a:r>
            <a:r>
              <a:rPr lang="ru-RU" i="1" dirty="0"/>
              <a:t>V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i="1" dirty="0"/>
              <a:t>E</a:t>
            </a:r>
            <a:r>
              <a:rPr lang="en-US" i="1" dirty="0"/>
              <a:t>)</a:t>
            </a:r>
            <a:r>
              <a:rPr lang="ru-RU" dirty="0"/>
              <a:t>.</a:t>
            </a:r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endParaRPr lang="ru-RU" dirty="0"/>
          </a:p>
          <a:p>
            <a:pPr marL="609600" indent="-609600">
              <a:lnSpc>
                <a:spcPct val="120000"/>
              </a:lnSpc>
              <a:buFont typeface="Arial" charset="0"/>
              <a:buNone/>
            </a:pPr>
            <a:r>
              <a:rPr lang="ru-RU" dirty="0"/>
              <a:t>Алгоритм поиска описывается следующим образом: </a:t>
            </a:r>
            <a:endParaRPr lang="en-US" dirty="0"/>
          </a:p>
          <a:p>
            <a:pPr marL="609600" indent="0">
              <a:lnSpc>
                <a:spcPct val="120000"/>
              </a:lnSpc>
              <a:buFont typeface="Arial" charset="0"/>
              <a:buNone/>
            </a:pPr>
            <a:r>
              <a:rPr lang="ru-RU" dirty="0"/>
              <a:t>для каждой непройденной вершины необходимо найти все непройденные смежные вершины и повторить поиск для них.</a:t>
            </a:r>
            <a:endParaRPr lang="en-US" dirty="0"/>
          </a:p>
          <a:p>
            <a:pPr marL="609600" indent="-609600">
              <a:lnSpc>
                <a:spcPct val="120000"/>
              </a:lnSpc>
              <a:buFont typeface="Arial" charset="0"/>
              <a:buNone/>
            </a:pPr>
            <a:endParaRPr lang="en-US" dirty="0"/>
          </a:p>
          <a:p>
            <a:pPr marL="180000" indent="457200">
              <a:lnSpc>
                <a:spcPct val="120000"/>
              </a:lnSpc>
              <a:buFont typeface="Arial" charset="0"/>
              <a:buNone/>
            </a:pPr>
            <a:r>
              <a:rPr lang="ru-RU" dirty="0"/>
              <a:t>Пусть в начальный момент времени все вершины  окрашены в </a:t>
            </a:r>
            <a:r>
              <a:rPr lang="ru-RU" i="1" dirty="0"/>
              <a:t>белый</a:t>
            </a:r>
            <a:r>
              <a:rPr lang="ru-RU" dirty="0"/>
              <a:t> цвет. </a:t>
            </a:r>
            <a:endParaRPr lang="en-US" dirty="0"/>
          </a:p>
          <a:p>
            <a:pPr marL="609600" indent="-60960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Из множества всех </a:t>
            </a:r>
            <a:r>
              <a:rPr lang="ru-RU" i="1" dirty="0"/>
              <a:t>белых</a:t>
            </a:r>
            <a:r>
              <a:rPr lang="ru-RU" dirty="0"/>
              <a:t> вершин выберем любую вершину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i="1" dirty="0"/>
              <a:t>v</a:t>
            </a:r>
            <a:r>
              <a:rPr lang="ru-RU" dirty="0"/>
              <a:t>1. </a:t>
            </a:r>
          </a:p>
          <a:p>
            <a:pPr marL="609600" indent="-60960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Выполним для нее процедуру Поиск(</a:t>
            </a:r>
            <a:r>
              <a:rPr lang="ru-RU" i="1" dirty="0"/>
              <a:t>v</a:t>
            </a:r>
            <a:r>
              <a:rPr lang="ru-RU" dirty="0"/>
              <a:t>1). </a:t>
            </a:r>
          </a:p>
          <a:p>
            <a:pPr marL="609600" indent="-609600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Перекрасим ее в </a:t>
            </a:r>
            <a:r>
              <a:rPr lang="ru-RU" i="1" dirty="0"/>
              <a:t>черный</a:t>
            </a:r>
            <a:r>
              <a:rPr lang="ru-RU" dirty="0"/>
              <a:t> цвет. </a:t>
            </a:r>
          </a:p>
          <a:p>
            <a:pPr marL="609600" indent="-609600">
              <a:lnSpc>
                <a:spcPct val="120000"/>
              </a:lnSpc>
              <a:buFont typeface="Arial" charset="0"/>
              <a:buNone/>
            </a:pPr>
            <a:r>
              <a:rPr lang="ru-RU" dirty="0"/>
              <a:t>Повторяем шаги 1-3 до тех пор, пока множество </a:t>
            </a:r>
            <a:r>
              <a:rPr lang="ru-RU" i="1" dirty="0"/>
              <a:t>белых</a:t>
            </a:r>
            <a:r>
              <a:rPr lang="ru-RU" dirty="0"/>
              <a:t> вершин не пусто.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Процедура Поиск(</a:t>
            </a:r>
            <a:r>
              <a:rPr lang="en-US" dirty="0"/>
              <a:t>u)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28670"/>
            <a:ext cx="8784976" cy="550072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Поиск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серый;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d[u]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time++;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время входа в вершину,  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порядковый глубинный номер вершины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ru-RU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смежные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выполнить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b="1" dirty="0">
                <a:latin typeface="Courier New" pitchFamily="49" charset="0"/>
                <a:cs typeface="Courier New" pitchFamily="49" charset="0"/>
              </a:rPr>
            </a:br>
            <a:r>
              <a:rPr lang="ru-RU" b="1" dirty="0">
                <a:latin typeface="Courier New" pitchFamily="49" charset="0"/>
                <a:cs typeface="Courier New" pitchFamily="49" charset="0"/>
              </a:rPr>
              <a:t>    если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белый)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	   отец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[v] </a:t>
            </a:r>
            <a:r>
              <a:rPr lang="ru-RU" dirty="0">
                <a:sym typeface="Symbol"/>
              </a:rPr>
              <a:t>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u;	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Поиск(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чёрный;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 [u] </a:t>
            </a:r>
            <a:r>
              <a:rPr lang="ru-RU" dirty="0">
                <a:sym typeface="Symbol"/>
              </a:rPr>
              <a:t>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time++;  //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время выхода из вершины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Процедура </a:t>
            </a:r>
            <a:r>
              <a:rPr lang="ru-RU" dirty="0" err="1"/>
              <a:t>Поиск_в_графе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Поиск_в_графе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выполнить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b="1" dirty="0">
                <a:latin typeface="Courier New" pitchFamily="49" charset="0"/>
                <a:cs typeface="Courier New" pitchFamily="49" charset="0"/>
              </a:rPr>
            </a:br>
            <a:r>
              <a:rPr lang="ru-RU" b="1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цвет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 </a:t>
            </a:r>
            <a:r>
              <a:rPr lang="ru-RU" dirty="0">
                <a:sym typeface="Symbol"/>
              </a:rPr>
              <a:t>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белый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отец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ym typeface="Symbol"/>
              </a:rPr>
              <a:t>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NULL;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time </a:t>
            </a:r>
            <a:r>
              <a:rPr lang="ru-RU" dirty="0">
                <a:sym typeface="Symbol"/>
              </a:rPr>
              <a:t>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выполнить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 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если (цвет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 =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белый) то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Поиск(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None/>
            </a:pPr>
            <a:r>
              <a:rPr lang="ru-RU" dirty="0"/>
              <a:t>Общее число операций при выполнении </a:t>
            </a:r>
            <a:r>
              <a:rPr lang="ru-RU" i="1" dirty="0" err="1"/>
              <a:t>Поиск_в_графе</a:t>
            </a:r>
            <a:r>
              <a:rPr lang="en-US" dirty="0"/>
              <a:t>:</a:t>
            </a:r>
          </a:p>
          <a:p>
            <a:pPr>
              <a:buFont typeface="Arial" charset="0"/>
              <a:buNone/>
            </a:pPr>
            <a:r>
              <a:rPr lang="en-US" dirty="0"/>
              <a:t>			</a:t>
            </a:r>
            <a:r>
              <a:rPr lang="en-US" sz="3600" dirty="0"/>
              <a:t>O(|V|)</a:t>
            </a:r>
          </a:p>
          <a:p>
            <a:pPr>
              <a:buFont typeface="Arial" charset="0"/>
              <a:buNone/>
            </a:pPr>
            <a:endParaRPr lang="ru-RU" dirty="0"/>
          </a:p>
          <a:p>
            <a:pPr>
              <a:buFont typeface="Arial" charset="0"/>
              <a:buNone/>
            </a:pPr>
            <a:r>
              <a:rPr lang="ru-RU" dirty="0"/>
              <a:t>Общее число операций при выполнении </a:t>
            </a:r>
            <a:r>
              <a:rPr lang="ru-RU" i="1" dirty="0"/>
              <a:t>Поиск(</a:t>
            </a:r>
            <a:r>
              <a:rPr lang="en-US" i="1" dirty="0"/>
              <a:t>u</a:t>
            </a:r>
            <a:r>
              <a:rPr lang="ru-RU" i="1" dirty="0"/>
              <a:t>)</a:t>
            </a:r>
            <a:r>
              <a:rPr lang="en-US" i="1" dirty="0"/>
              <a:t>:</a:t>
            </a:r>
          </a:p>
          <a:p>
            <a:pPr>
              <a:buFont typeface="Arial" charset="0"/>
              <a:buNone/>
            </a:pPr>
            <a:r>
              <a:rPr lang="ru-RU" dirty="0"/>
              <a:t>Цикл выполняется </a:t>
            </a:r>
            <a:r>
              <a:rPr lang="en-US" dirty="0"/>
              <a:t>|</a:t>
            </a:r>
            <a:r>
              <a:rPr lang="ru-RU" dirty="0"/>
              <a:t>смежные</a:t>
            </a:r>
            <a:r>
              <a:rPr lang="en-US" dirty="0"/>
              <a:t>[v]| </a:t>
            </a:r>
            <a:r>
              <a:rPr lang="ru-RU" dirty="0"/>
              <a:t>раз.</a:t>
            </a:r>
          </a:p>
          <a:p>
            <a:pPr>
              <a:buFont typeface="Arial" charset="0"/>
              <a:buNone/>
            </a:pPr>
            <a:r>
              <a:rPr lang="en-US" dirty="0"/>
              <a:t>			</a:t>
            </a:r>
            <a:r>
              <a:rPr lang="ru-RU" sz="3600" dirty="0"/>
              <a:t>∑ </a:t>
            </a:r>
            <a:r>
              <a:rPr lang="en-US" sz="3600" dirty="0"/>
              <a:t>|</a:t>
            </a:r>
            <a:r>
              <a:rPr lang="ru-RU" sz="3600" dirty="0"/>
              <a:t>смежные</a:t>
            </a:r>
            <a:r>
              <a:rPr lang="en-US" sz="3600" dirty="0"/>
              <a:t>[v]| </a:t>
            </a:r>
            <a:r>
              <a:rPr lang="ru-RU" sz="3600" dirty="0"/>
              <a:t>= </a:t>
            </a:r>
            <a:r>
              <a:rPr lang="en-US" sz="3600" dirty="0"/>
              <a:t>O(|E|)</a:t>
            </a:r>
            <a:endParaRPr lang="ru-RU" sz="3600" dirty="0"/>
          </a:p>
          <a:p>
            <a:pPr>
              <a:buFont typeface="Arial" charset="0"/>
              <a:buNone/>
            </a:pPr>
            <a:endParaRPr lang="en-US" sz="3600" dirty="0"/>
          </a:p>
          <a:p>
            <a:pPr>
              <a:buFont typeface="Arial" charset="0"/>
              <a:buNone/>
            </a:pPr>
            <a:r>
              <a:rPr lang="ru-RU" dirty="0"/>
              <a:t>Общее число операций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sz="3600" b="1" dirty="0">
                <a:solidFill>
                  <a:schemeClr val="accent2"/>
                </a:solidFill>
              </a:rPr>
              <a:t>O(|V|+|E|)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200" dirty="0"/>
              <a:t>Поиск в глубину в неориентированном графе</a:t>
            </a:r>
          </a:p>
        </p:txBody>
      </p:sp>
      <p:sp>
        <p:nvSpPr>
          <p:cNvPr id="4" name="Овал 3"/>
          <p:cNvSpPr/>
          <p:nvPr/>
        </p:nvSpPr>
        <p:spPr>
          <a:xfrm>
            <a:off x="3195633" y="3649672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857620" y="4714884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078283" y="2176472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091108" y="3738572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89295" y="3649672"/>
            <a:ext cx="414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46670" y="3687772"/>
            <a:ext cx="31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3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78283" y="2176472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1</a:t>
            </a:r>
          </a:p>
        </p:txBody>
      </p:sp>
      <p:cxnSp>
        <p:nvCxnSpPr>
          <p:cNvPr id="11" name="Shape 24"/>
          <p:cNvCxnSpPr>
            <a:cxnSpLocks noChangeShapeType="1"/>
            <a:endCxn id="8" idx="0"/>
          </p:cNvCxnSpPr>
          <p:nvPr/>
        </p:nvCxnSpPr>
        <p:spPr bwMode="auto">
          <a:xfrm flipH="1">
            <a:off x="3497258" y="2584459"/>
            <a:ext cx="665162" cy="1065213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857620" y="471488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5</a:t>
            </a:r>
          </a:p>
        </p:txBody>
      </p:sp>
      <p:sp>
        <p:nvSpPr>
          <p:cNvPr id="13" name="Овал 12"/>
          <p:cNvSpPr/>
          <p:nvPr/>
        </p:nvSpPr>
        <p:spPr>
          <a:xfrm>
            <a:off x="2627308" y="4714884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2627308" y="4714884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4</a:t>
            </a:r>
          </a:p>
        </p:txBody>
      </p:sp>
      <p:cxnSp>
        <p:nvCxnSpPr>
          <p:cNvPr id="15" name="Shape 20"/>
          <p:cNvCxnSpPr>
            <a:cxnSpLocks noChangeShapeType="1"/>
            <a:endCxn id="7" idx="1"/>
          </p:cNvCxnSpPr>
          <p:nvPr/>
        </p:nvCxnSpPr>
        <p:spPr bwMode="auto">
          <a:xfrm>
            <a:off x="4429120" y="2587634"/>
            <a:ext cx="730250" cy="1203325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sp>
        <p:nvSpPr>
          <p:cNvPr id="16" name="Овал 6"/>
          <p:cNvSpPr txBox="1">
            <a:spLocks noChangeArrowheads="1"/>
          </p:cNvSpPr>
          <p:nvPr/>
        </p:nvSpPr>
        <p:spPr>
          <a:xfrm>
            <a:off x="5756270" y="4714884"/>
            <a:ext cx="471488" cy="431800"/>
          </a:xfrm>
          <a:prstGeom prst="ellipse">
            <a:avLst/>
          </a:prstGeom>
          <a:ln w="25400" algn="ctr">
            <a:solidFill>
              <a:srgbClr val="385D8A"/>
            </a:solidFill>
            <a:round/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</a:p>
        </p:txBody>
      </p:sp>
      <p:cxnSp>
        <p:nvCxnSpPr>
          <p:cNvPr id="17" name="Shape 24"/>
          <p:cNvCxnSpPr>
            <a:cxnSpLocks noChangeShapeType="1"/>
            <a:endCxn id="6" idx="6"/>
          </p:cNvCxnSpPr>
          <p:nvPr/>
        </p:nvCxnSpPr>
        <p:spPr bwMode="auto">
          <a:xfrm flipH="1">
            <a:off x="2784470" y="4005272"/>
            <a:ext cx="460375" cy="709612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cxnSp>
        <p:nvCxnSpPr>
          <p:cNvPr id="18" name="Shape 24"/>
          <p:cNvCxnSpPr>
            <a:cxnSpLocks noChangeShapeType="1"/>
            <a:stCxn id="4" idx="4"/>
            <a:endCxn id="12" idx="1"/>
          </p:cNvCxnSpPr>
          <p:nvPr/>
        </p:nvCxnSpPr>
        <p:spPr bwMode="auto">
          <a:xfrm>
            <a:off x="3430583" y="4089409"/>
            <a:ext cx="427037" cy="823913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cxnSp>
        <p:nvCxnSpPr>
          <p:cNvPr id="19" name="Shape 20"/>
          <p:cNvCxnSpPr>
            <a:cxnSpLocks noChangeShapeType="1"/>
            <a:endCxn id="6" idx="6"/>
          </p:cNvCxnSpPr>
          <p:nvPr/>
        </p:nvCxnSpPr>
        <p:spPr bwMode="auto">
          <a:xfrm>
            <a:off x="5492745" y="4125922"/>
            <a:ext cx="331788" cy="639762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cxnSp>
        <p:nvCxnSpPr>
          <p:cNvPr id="20" name="Shape 14"/>
          <p:cNvCxnSpPr>
            <a:cxnSpLocks noChangeShapeType="1"/>
            <a:stCxn id="14" idx="1"/>
            <a:endCxn id="10" idx="1"/>
          </p:cNvCxnSpPr>
          <p:nvPr/>
        </p:nvCxnSpPr>
        <p:spPr bwMode="auto">
          <a:xfrm rot="10800000" flipH="1">
            <a:off x="2627308" y="2374909"/>
            <a:ext cx="1450975" cy="2538413"/>
          </a:xfrm>
          <a:prstGeom prst="curvedConnector3">
            <a:avLst>
              <a:gd name="adj1" fmla="val -20255"/>
            </a:avLst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cxnSp>
        <p:nvCxnSpPr>
          <p:cNvPr id="21" name="Shape 14"/>
          <p:cNvCxnSpPr>
            <a:cxnSpLocks noChangeShapeType="1"/>
            <a:endCxn id="6" idx="6"/>
          </p:cNvCxnSpPr>
          <p:nvPr/>
        </p:nvCxnSpPr>
        <p:spPr bwMode="auto">
          <a:xfrm flipV="1">
            <a:off x="4013195" y="2628909"/>
            <a:ext cx="300038" cy="2085975"/>
          </a:xfrm>
          <a:prstGeom prst="straightConnector1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  <p:cxnSp>
        <p:nvCxnSpPr>
          <p:cNvPr id="22" name="Shape 14"/>
          <p:cNvCxnSpPr>
            <a:cxnSpLocks noChangeShapeType="1"/>
            <a:endCxn id="6" idx="6"/>
          </p:cNvCxnSpPr>
          <p:nvPr/>
        </p:nvCxnSpPr>
        <p:spPr bwMode="auto">
          <a:xfrm rot="5400000" flipH="1">
            <a:off x="4124321" y="2833696"/>
            <a:ext cx="2305050" cy="1431925"/>
          </a:xfrm>
          <a:prstGeom prst="curvedConnector2">
            <a:avLst/>
          </a:prstGeom>
          <a:noFill/>
          <a:ln w="25400" algn="ctr">
            <a:solidFill>
              <a:srgbClr val="4A7EBB"/>
            </a:solidFill>
            <a:round/>
            <a:headEnd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4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ru-RU" dirty="0"/>
              <a:t>Глубинный </a:t>
            </a:r>
            <a:r>
              <a:rPr lang="ru-RU" dirty="0" err="1"/>
              <a:t>остовный</a:t>
            </a:r>
            <a:r>
              <a:rPr lang="ru-RU" dirty="0"/>
              <a:t>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Поиск в глубину на неориентированном графе </a:t>
            </a:r>
            <a:r>
              <a:rPr lang="en-US" i="1" dirty="0"/>
              <a:t>G</a:t>
            </a:r>
            <a:r>
              <a:rPr lang="ru-RU" i="1" dirty="0"/>
              <a:t>= </a:t>
            </a:r>
            <a:r>
              <a:rPr lang="ru-RU" dirty="0"/>
              <a:t>(</a:t>
            </a:r>
            <a:r>
              <a:rPr lang="ru-RU" i="1" dirty="0"/>
              <a:t>V, Е</a:t>
            </a:r>
            <a:r>
              <a:rPr lang="ru-RU" dirty="0"/>
              <a:t>) разбивает ребра, составляющие </a:t>
            </a:r>
            <a:r>
              <a:rPr lang="ru-RU" i="1" dirty="0"/>
              <a:t>Е,</a:t>
            </a:r>
            <a:r>
              <a:rPr lang="ru-RU" dirty="0"/>
              <a:t> на два множества </a:t>
            </a:r>
            <a:r>
              <a:rPr lang="ru-RU" i="1" dirty="0"/>
              <a:t>Т</a:t>
            </a:r>
            <a:r>
              <a:rPr lang="ru-RU" dirty="0"/>
              <a:t> и </a:t>
            </a:r>
            <a:r>
              <a:rPr lang="ru-RU" i="1" dirty="0"/>
              <a:t>В.</a:t>
            </a:r>
          </a:p>
          <a:p>
            <a:pPr>
              <a:buNone/>
            </a:pPr>
            <a:r>
              <a:rPr lang="ru-RU" dirty="0"/>
              <a:t> Ребро </a:t>
            </a:r>
            <a:r>
              <a:rPr lang="ru-RU" i="1" dirty="0"/>
              <a:t>(</a:t>
            </a:r>
            <a:r>
              <a:rPr lang="ru-RU" i="1" dirty="0" err="1"/>
              <a:t>v</a:t>
            </a:r>
            <a:r>
              <a:rPr lang="ru-RU" i="1" dirty="0"/>
              <a:t>, </a:t>
            </a:r>
            <a:r>
              <a:rPr lang="ru-RU" i="1" dirty="0" err="1"/>
              <a:t>w</a:t>
            </a:r>
            <a:r>
              <a:rPr lang="ru-RU" i="1" dirty="0"/>
              <a:t>) </a:t>
            </a:r>
            <a:r>
              <a:rPr lang="ru-RU" dirty="0"/>
              <a:t>помещается в множество </a:t>
            </a:r>
            <a:r>
              <a:rPr lang="ru-RU" i="1" dirty="0"/>
              <a:t>Т,</a:t>
            </a:r>
            <a:r>
              <a:rPr lang="ru-RU" dirty="0"/>
              <a:t> если узел </a:t>
            </a:r>
            <a:r>
              <a:rPr lang="ru-RU" i="1" dirty="0" err="1"/>
              <a:t>w</a:t>
            </a:r>
            <a:r>
              <a:rPr lang="ru-RU" dirty="0"/>
              <a:t> не посещался до того момента, когда мы, рассматривая ребро </a:t>
            </a:r>
            <a:r>
              <a:rPr lang="ru-RU" i="1" dirty="0"/>
              <a:t>(и, </a:t>
            </a:r>
            <a:r>
              <a:rPr lang="ru-RU" i="1" dirty="0" err="1"/>
              <a:t>w</a:t>
            </a:r>
            <a:r>
              <a:rPr lang="ru-RU" i="1" dirty="0"/>
              <a:t>),</a:t>
            </a:r>
            <a:r>
              <a:rPr lang="ru-RU" dirty="0"/>
              <a:t> оказались в узле </a:t>
            </a:r>
            <a:r>
              <a:rPr lang="ru-RU" i="1" dirty="0" err="1"/>
              <a:t>v</a:t>
            </a:r>
            <a:r>
              <a:rPr lang="ru-RU" i="1" dirty="0"/>
              <a:t>. </a:t>
            </a:r>
            <a:r>
              <a:rPr lang="ru-RU" dirty="0"/>
              <a:t>В противном случае ребро (</a:t>
            </a:r>
            <a:r>
              <a:rPr lang="ru-RU" i="1" dirty="0" err="1"/>
              <a:t>v</a:t>
            </a:r>
            <a:r>
              <a:rPr lang="ru-RU" dirty="0"/>
              <a:t>, </a:t>
            </a:r>
            <a:r>
              <a:rPr lang="ru-RU" i="1" dirty="0" err="1"/>
              <a:t>w</a:t>
            </a:r>
            <a:r>
              <a:rPr lang="ru-RU" dirty="0"/>
              <a:t>) помещается в множество </a:t>
            </a:r>
            <a:r>
              <a:rPr lang="ru-RU" i="1" dirty="0"/>
              <a:t>В.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Ребра из </a:t>
            </a:r>
            <a:r>
              <a:rPr lang="ru-RU" i="1" dirty="0"/>
              <a:t>Т</a:t>
            </a:r>
            <a:r>
              <a:rPr lang="ru-RU" dirty="0"/>
              <a:t> будем называть </a:t>
            </a:r>
            <a:r>
              <a:rPr lang="ru-RU" i="1" dirty="0">
                <a:solidFill>
                  <a:srgbClr val="FF0000"/>
                </a:solidFill>
              </a:rPr>
              <a:t>древесными</a:t>
            </a:r>
            <a:r>
              <a:rPr lang="ru-RU" i="1" dirty="0"/>
              <a:t>,</a:t>
            </a:r>
            <a:r>
              <a:rPr lang="ru-RU" dirty="0"/>
              <a:t> а из В — </a:t>
            </a:r>
            <a:r>
              <a:rPr lang="ru-RU" i="1" dirty="0">
                <a:solidFill>
                  <a:srgbClr val="FF0000"/>
                </a:solidFill>
              </a:rPr>
              <a:t>обратными</a:t>
            </a:r>
            <a:r>
              <a:rPr lang="ru-RU" i="1" dirty="0"/>
              <a:t>.</a:t>
            </a:r>
            <a:r>
              <a:rPr lang="ru-RU" dirty="0"/>
              <a:t>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Подграф </a:t>
            </a:r>
            <a:r>
              <a:rPr lang="ru-RU" i="1" dirty="0"/>
              <a:t>(V, Т)</a:t>
            </a:r>
            <a:r>
              <a:rPr lang="ru-RU" dirty="0"/>
              <a:t> представляет собой неориентированный лес, называемый </a:t>
            </a:r>
            <a:r>
              <a:rPr lang="ru-RU" i="1" dirty="0" err="1"/>
              <a:t>остовным</a:t>
            </a:r>
            <a:r>
              <a:rPr lang="ru-RU" i="1" dirty="0"/>
              <a:t> лесом для G, построенным поиском в глубину,</a:t>
            </a:r>
            <a:r>
              <a:rPr lang="ru-RU" dirty="0"/>
              <a:t> или, короче, </a:t>
            </a:r>
            <a:r>
              <a:rPr lang="ru-RU" i="1" dirty="0">
                <a:solidFill>
                  <a:srgbClr val="FF0000"/>
                </a:solidFill>
              </a:rPr>
              <a:t>глубинным </a:t>
            </a:r>
            <a:r>
              <a:rPr lang="ru-RU" i="1" dirty="0" err="1">
                <a:solidFill>
                  <a:srgbClr val="FF0000"/>
                </a:solidFill>
              </a:rPr>
              <a:t>остовным</a:t>
            </a:r>
            <a:r>
              <a:rPr lang="ru-RU" i="1" dirty="0">
                <a:solidFill>
                  <a:srgbClr val="FF0000"/>
                </a:solidFill>
              </a:rPr>
              <a:t> лесом </a:t>
            </a:r>
            <a:r>
              <a:rPr lang="ru-RU" i="1" dirty="0"/>
              <a:t>для G.</a:t>
            </a:r>
          </a:p>
          <a:p>
            <a:pPr>
              <a:buNone/>
            </a:pPr>
            <a:r>
              <a:rPr lang="ru-RU" dirty="0"/>
              <a:t> Если этот лес состоит из единственного дерева, </a:t>
            </a:r>
            <a:r>
              <a:rPr lang="ru-RU" i="1" dirty="0"/>
              <a:t>(V, Т)</a:t>
            </a:r>
            <a:r>
              <a:rPr lang="ru-RU" dirty="0"/>
              <a:t> будем называть по аналогии </a:t>
            </a:r>
            <a:r>
              <a:rPr lang="ru-RU" i="1" dirty="0">
                <a:solidFill>
                  <a:srgbClr val="FF0000"/>
                </a:solidFill>
              </a:rPr>
              <a:t>глубинным </a:t>
            </a:r>
            <a:r>
              <a:rPr lang="ru-RU" i="1" dirty="0" err="1">
                <a:solidFill>
                  <a:srgbClr val="FF0000"/>
                </a:solidFill>
              </a:rPr>
              <a:t>остовным</a:t>
            </a:r>
            <a:r>
              <a:rPr lang="ru-RU" i="1" dirty="0">
                <a:solidFill>
                  <a:srgbClr val="FF0000"/>
                </a:solidFill>
              </a:rPr>
              <a:t> деревом</a:t>
            </a:r>
            <a:r>
              <a:rPr lang="ru-RU" i="1" dirty="0"/>
              <a:t>.</a:t>
            </a:r>
            <a:r>
              <a:rPr lang="ru-RU" dirty="0"/>
              <a:t>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Заметим, что если граф связен, то глубинный </a:t>
            </a:r>
            <a:r>
              <a:rPr lang="ru-RU" dirty="0" err="1"/>
              <a:t>остовный</a:t>
            </a:r>
            <a:r>
              <a:rPr lang="ru-RU" dirty="0"/>
              <a:t> лес будет деревом.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Узел, с которого начинался поиск, считается корнем соответствующего дерева.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ru-RU" sz="3600" b="1" dirty="0"/>
              <a:t>Свойства поиска в глубину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857255"/>
          </a:xfrm>
        </p:spPr>
        <p:txBody>
          <a:bodyPr>
            <a:normAutofit fontScale="85000" lnSpcReduction="20000"/>
          </a:bodyPr>
          <a:lstStyle/>
          <a:p>
            <a:pPr marL="180000" indent="0">
              <a:lnSpc>
                <a:spcPct val="110000"/>
              </a:lnSpc>
              <a:buFont typeface="Arial" charset="0"/>
              <a:buNone/>
            </a:pPr>
            <a:r>
              <a:rPr lang="ru-RU" dirty="0"/>
              <a:t>Времена обнаружения и окончания обработки вершин образуют правильную скобочную структуру.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Rectangle 64"/>
          <p:cNvSpPr>
            <a:spLocks noChangeArrowheads="1"/>
          </p:cNvSpPr>
          <p:nvPr/>
        </p:nvSpPr>
        <p:spPr bwMode="auto">
          <a:xfrm>
            <a:off x="357158" y="5500702"/>
            <a:ext cx="428628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1 2 3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4 5 6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7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8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9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(s(z(y(x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x)y)(w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w)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z)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s)</a:t>
            </a:r>
            <a:endParaRPr lang="ru-RU" sz="2000" b="1" dirty="0">
              <a:latin typeface="Courier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072198" y="3429000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353061" y="5229225"/>
            <a:ext cx="469900" cy="439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145223" y="2493962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937386" y="4294187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145223" y="3429000"/>
            <a:ext cx="414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Z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008823" y="4294187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w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6216661" y="2493962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5424498" y="5229225"/>
            <a:ext cx="293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x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353061" y="4437062"/>
            <a:ext cx="469900" cy="439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000">
              <a:solidFill>
                <a:srgbClr val="FFFFFF"/>
              </a:solidFill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5424498" y="4437062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y</a:t>
            </a:r>
            <a:endParaRPr lang="ru-RU" sz="2000" dirty="0">
              <a:latin typeface="Calibri" pitchFamily="34" charset="0"/>
            </a:endParaRPr>
          </a:p>
        </p:txBody>
      </p:sp>
      <p:cxnSp>
        <p:nvCxnSpPr>
          <p:cNvPr id="15" name="Shape 20"/>
          <p:cNvCxnSpPr>
            <a:cxnSpLocks noChangeShapeType="1"/>
            <a:endCxn id="12" idx="0"/>
          </p:cNvCxnSpPr>
          <p:nvPr/>
        </p:nvCxnSpPr>
        <p:spPr bwMode="auto">
          <a:xfrm>
            <a:off x="5568961" y="4870450"/>
            <a:ext cx="3175" cy="3587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6" name="Shape 20"/>
          <p:cNvCxnSpPr>
            <a:cxnSpLocks noChangeShapeType="1"/>
            <a:stCxn id="11" idx="2"/>
            <a:endCxn id="9" idx="0"/>
          </p:cNvCxnSpPr>
          <p:nvPr/>
        </p:nvCxnSpPr>
        <p:spPr bwMode="auto">
          <a:xfrm flipH="1">
            <a:off x="6353186" y="2890837"/>
            <a:ext cx="14287" cy="538163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7" name="Shape 20"/>
          <p:cNvCxnSpPr>
            <a:cxnSpLocks noChangeShapeType="1"/>
            <a:stCxn id="9" idx="2"/>
            <a:endCxn id="8" idx="2"/>
          </p:cNvCxnSpPr>
          <p:nvPr/>
        </p:nvCxnSpPr>
        <p:spPr bwMode="auto">
          <a:xfrm>
            <a:off x="6353186" y="3825875"/>
            <a:ext cx="571500" cy="6889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8" name="Shape 20"/>
          <p:cNvCxnSpPr>
            <a:cxnSpLocks noChangeShapeType="1"/>
            <a:stCxn id="9" idx="2"/>
            <a:endCxn id="13" idx="7"/>
          </p:cNvCxnSpPr>
          <p:nvPr/>
        </p:nvCxnSpPr>
        <p:spPr bwMode="auto">
          <a:xfrm flipH="1">
            <a:off x="5754698" y="3825875"/>
            <a:ext cx="598488" cy="663575"/>
          </a:xfrm>
          <a:prstGeom prst="straightConnector1">
            <a:avLst/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Теорема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00726"/>
          </a:xfrm>
        </p:spPr>
        <p:txBody>
          <a:bodyPr>
            <a:normAutofit fontScale="85000" lnSpcReduction="10000"/>
          </a:bodyPr>
          <a:lstStyle/>
          <a:p>
            <a:pPr marL="609600" indent="-609600">
              <a:buFont typeface="Arial" charset="0"/>
              <a:buNone/>
            </a:pPr>
            <a:r>
              <a:rPr lang="ru-RU" dirty="0"/>
              <a:t>При поиске в глубину в графе </a:t>
            </a:r>
            <a:r>
              <a:rPr lang="ru-RU" i="1" dirty="0"/>
              <a:t>G</a:t>
            </a:r>
            <a:r>
              <a:rPr lang="ru-RU" dirty="0"/>
              <a:t> = (</a:t>
            </a:r>
            <a:r>
              <a:rPr lang="ru-RU" i="1" dirty="0"/>
              <a:t>V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i="1" dirty="0"/>
              <a:t>E</a:t>
            </a:r>
            <a:r>
              <a:rPr lang="en-US" dirty="0"/>
              <a:t>)</a:t>
            </a:r>
            <a:r>
              <a:rPr lang="ru-RU" i="1" dirty="0"/>
              <a:t> </a:t>
            </a:r>
            <a:r>
              <a:rPr lang="ru-RU" dirty="0"/>
              <a:t>для любых двух вершин </a:t>
            </a:r>
            <a:r>
              <a:rPr lang="en-US" i="1" dirty="0"/>
              <a:t>u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v </a:t>
            </a:r>
            <a:r>
              <a:rPr lang="ru-RU" dirty="0"/>
              <a:t>выполняется</a:t>
            </a:r>
            <a:r>
              <a:rPr lang="en-US" dirty="0"/>
              <a:t> </a:t>
            </a:r>
            <a:r>
              <a:rPr lang="ru-RU" dirty="0"/>
              <a:t>одно из</a:t>
            </a:r>
            <a:r>
              <a:rPr lang="en-US" dirty="0"/>
              <a:t> </a:t>
            </a:r>
            <a:r>
              <a:rPr lang="ru-RU" dirty="0"/>
              <a:t>следующих утверждений</a:t>
            </a:r>
            <a:r>
              <a:rPr lang="en-US" dirty="0"/>
              <a:t>:</a:t>
            </a:r>
          </a:p>
          <a:p>
            <a:pPr marL="609600" indent="-609600">
              <a:buFont typeface="Arial" charset="0"/>
              <a:buNone/>
            </a:pPr>
            <a:endParaRPr lang="ru-RU" dirty="0"/>
          </a:p>
          <a:p>
            <a:pPr marL="609600" indent="-609600">
              <a:buFont typeface="Arial" charset="0"/>
              <a:buAutoNum type="arabicParenR"/>
            </a:pPr>
            <a:r>
              <a:rPr lang="ru-RU" dirty="0"/>
              <a:t>Отрезки </a:t>
            </a:r>
            <a:r>
              <a:rPr lang="en-US" dirty="0"/>
              <a:t>[d[</a:t>
            </a:r>
            <a:r>
              <a:rPr lang="en-US" i="1" dirty="0"/>
              <a:t>u</a:t>
            </a:r>
            <a:r>
              <a:rPr lang="en-US" dirty="0"/>
              <a:t>],f[</a:t>
            </a:r>
            <a:r>
              <a:rPr lang="en-US" i="1" dirty="0"/>
              <a:t>u</a:t>
            </a:r>
            <a:r>
              <a:rPr lang="en-US" dirty="0"/>
              <a:t>]] </a:t>
            </a:r>
            <a:r>
              <a:rPr lang="ru-RU" dirty="0"/>
              <a:t>и </a:t>
            </a:r>
            <a:r>
              <a:rPr lang="en-US" dirty="0"/>
              <a:t>[d[</a:t>
            </a:r>
            <a:r>
              <a:rPr lang="en-US" i="1" dirty="0"/>
              <a:t>v</a:t>
            </a:r>
            <a:r>
              <a:rPr lang="en-US" dirty="0"/>
              <a:t>],f[</a:t>
            </a:r>
            <a:r>
              <a:rPr lang="en-US" i="1" dirty="0"/>
              <a:t>v</a:t>
            </a:r>
            <a:r>
              <a:rPr lang="en-US" dirty="0"/>
              <a:t>]] </a:t>
            </a:r>
            <a:r>
              <a:rPr lang="ru-RU" dirty="0"/>
              <a:t>не пересекаются.</a:t>
            </a:r>
            <a:endParaRPr lang="en-US" dirty="0"/>
          </a:p>
          <a:p>
            <a:pPr marL="609600" indent="-609600">
              <a:buFont typeface="Arial" charset="0"/>
              <a:buNone/>
            </a:pPr>
            <a:endParaRPr lang="en-US" dirty="0"/>
          </a:p>
          <a:p>
            <a:pPr marL="609600" indent="-609600">
              <a:buFont typeface="Arial" charset="0"/>
              <a:buAutoNum type="arabicParenR" startAt="2"/>
            </a:pPr>
            <a:r>
              <a:rPr lang="ru-RU" dirty="0"/>
              <a:t>Отрезок </a:t>
            </a:r>
            <a:r>
              <a:rPr lang="en-US" dirty="0"/>
              <a:t>[d[</a:t>
            </a:r>
            <a:r>
              <a:rPr lang="en-US" i="1" dirty="0"/>
              <a:t>u</a:t>
            </a:r>
            <a:r>
              <a:rPr lang="en-US" dirty="0"/>
              <a:t>],f[</a:t>
            </a:r>
            <a:r>
              <a:rPr lang="en-US" i="1" dirty="0"/>
              <a:t>u</a:t>
            </a:r>
            <a:r>
              <a:rPr lang="en-US" dirty="0"/>
              <a:t>]] </a:t>
            </a:r>
            <a:r>
              <a:rPr lang="ru-RU" dirty="0"/>
              <a:t> целиком содержится внутри отрезка  </a:t>
            </a:r>
            <a:r>
              <a:rPr lang="en-US" dirty="0"/>
              <a:t>[d[</a:t>
            </a:r>
            <a:r>
              <a:rPr lang="en-US" i="1" dirty="0"/>
              <a:t>v</a:t>
            </a:r>
            <a:r>
              <a:rPr lang="en-US" dirty="0"/>
              <a:t>],f[</a:t>
            </a:r>
            <a:r>
              <a:rPr lang="en-US" i="1" dirty="0"/>
              <a:t>v</a:t>
            </a:r>
            <a:r>
              <a:rPr lang="en-US" dirty="0"/>
              <a:t>]]</a:t>
            </a:r>
            <a:r>
              <a:rPr lang="ru-RU" dirty="0"/>
              <a:t> и </a:t>
            </a:r>
            <a:r>
              <a:rPr lang="en-US" i="1" dirty="0"/>
              <a:t>u </a:t>
            </a:r>
            <a:r>
              <a:rPr lang="ru-RU" dirty="0"/>
              <a:t>есть</a:t>
            </a:r>
            <a:r>
              <a:rPr lang="ru-RU" i="1" dirty="0"/>
              <a:t> </a:t>
            </a:r>
            <a:r>
              <a:rPr lang="ru-RU" dirty="0"/>
              <a:t>потомок </a:t>
            </a:r>
            <a:r>
              <a:rPr lang="en-US" i="1" dirty="0"/>
              <a:t>v </a:t>
            </a:r>
            <a:r>
              <a:rPr lang="ru-RU" dirty="0"/>
              <a:t>в дереве поиска в глубину.</a:t>
            </a:r>
            <a:endParaRPr lang="en-US" dirty="0"/>
          </a:p>
          <a:p>
            <a:pPr marL="609600" indent="-609600">
              <a:buFont typeface="Arial" charset="0"/>
              <a:buNone/>
            </a:pPr>
            <a:endParaRPr lang="en-US" dirty="0"/>
          </a:p>
          <a:p>
            <a:pPr marL="609600" indent="-609600">
              <a:buFont typeface="Arial" charset="0"/>
              <a:buAutoNum type="arabicParenR" startAt="3"/>
            </a:pPr>
            <a:r>
              <a:rPr lang="ru-RU" dirty="0"/>
              <a:t>Отрезок </a:t>
            </a:r>
            <a:r>
              <a:rPr lang="en-US" dirty="0"/>
              <a:t>[d[</a:t>
            </a:r>
            <a:r>
              <a:rPr lang="en-US" i="1" dirty="0"/>
              <a:t>v</a:t>
            </a:r>
            <a:r>
              <a:rPr lang="en-US" dirty="0"/>
              <a:t>],f[</a:t>
            </a:r>
            <a:r>
              <a:rPr lang="en-US" i="1" dirty="0"/>
              <a:t>v</a:t>
            </a:r>
            <a:r>
              <a:rPr lang="en-US" dirty="0"/>
              <a:t>]] </a:t>
            </a:r>
            <a:r>
              <a:rPr lang="ru-RU" dirty="0"/>
              <a:t> целиком содержится внутри отрезка  </a:t>
            </a:r>
            <a:r>
              <a:rPr lang="en-US" dirty="0"/>
              <a:t>[d[</a:t>
            </a:r>
            <a:r>
              <a:rPr lang="en-US" i="1" dirty="0"/>
              <a:t>u</a:t>
            </a:r>
            <a:r>
              <a:rPr lang="en-US" dirty="0"/>
              <a:t>],f[</a:t>
            </a:r>
            <a:r>
              <a:rPr lang="en-US" i="1" dirty="0"/>
              <a:t>u</a:t>
            </a:r>
            <a:r>
              <a:rPr lang="en-US" dirty="0"/>
              <a:t>]]</a:t>
            </a:r>
            <a:r>
              <a:rPr lang="ru-RU" dirty="0"/>
              <a:t> и </a:t>
            </a:r>
            <a:r>
              <a:rPr lang="en-US" i="1" dirty="0"/>
              <a:t>v </a:t>
            </a:r>
            <a:r>
              <a:rPr lang="ru-RU" dirty="0"/>
              <a:t>есть</a:t>
            </a:r>
            <a:r>
              <a:rPr lang="ru-RU" i="1" dirty="0"/>
              <a:t> </a:t>
            </a:r>
            <a:r>
              <a:rPr lang="ru-RU" dirty="0"/>
              <a:t>потомок </a:t>
            </a:r>
            <a:r>
              <a:rPr lang="en-US" i="1" dirty="0"/>
              <a:t>u </a:t>
            </a:r>
            <a:r>
              <a:rPr lang="ru-RU" dirty="0"/>
              <a:t>в дереве поиска в глубину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1122</Words>
  <Application>Microsoft Office PowerPoint</Application>
  <PresentationFormat>Экран (4:3)</PresentationFormat>
  <Paragraphs>159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Тема Office</vt:lpstr>
      <vt:lpstr>Метод поиска в глубину</vt:lpstr>
      <vt:lpstr>Поиск в глубину (Depth-first search, DFS)</vt:lpstr>
      <vt:lpstr>Процедура Поиск(u)</vt:lpstr>
      <vt:lpstr>Процедура Поиск_в_графе</vt:lpstr>
      <vt:lpstr>Анализ</vt:lpstr>
      <vt:lpstr>Поиск в глубину в неориентированном графе</vt:lpstr>
      <vt:lpstr>Глубинный остовный лес</vt:lpstr>
      <vt:lpstr>Свойства поиска в глубину</vt:lpstr>
      <vt:lpstr>Теорема</vt:lpstr>
      <vt:lpstr>Поиск в глубину в ориентированном графе</vt:lpstr>
      <vt:lpstr>Презентация PowerPoint</vt:lpstr>
      <vt:lpstr>Решение задачи топологической сортировки методом поиска в глубину</vt:lpstr>
      <vt:lpstr>Пример</vt:lpstr>
      <vt:lpstr>Поиск компонент связности в графе</vt:lpstr>
      <vt:lpstr>Реализация поиска компонент связности в графе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Татьяна Нестеренко</cp:lastModifiedBy>
  <cp:revision>39</cp:revision>
  <dcterms:created xsi:type="dcterms:W3CDTF">2009-11-15T15:53:40Z</dcterms:created>
  <dcterms:modified xsi:type="dcterms:W3CDTF">2020-03-26T03:49:44Z</dcterms:modified>
</cp:coreProperties>
</file>