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3012BC-7FF1-48C6-BAF2-3AAD6A28E5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0457" y="756904"/>
            <a:ext cx="7197726" cy="2421464"/>
          </a:xfrm>
        </p:spPr>
        <p:txBody>
          <a:bodyPr>
            <a:normAutofit/>
          </a:bodyPr>
          <a:lstStyle/>
          <a:p>
            <a:r>
              <a:rPr lang="it-IT" sz="5400" dirty="0"/>
              <a:t>Modulo di IA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C24BE3E-B3BA-42E9-ACC9-AA13E11AA9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40457" y="3196286"/>
            <a:ext cx="7197726" cy="1405467"/>
          </a:xfrm>
        </p:spPr>
        <p:txBody>
          <a:bodyPr>
            <a:normAutofit/>
          </a:bodyPr>
          <a:lstStyle/>
          <a:p>
            <a:r>
              <a:rPr lang="it-IT" sz="2000" dirty="0"/>
              <a:t>Progetto combinato con IS: software </a:t>
            </a:r>
            <a:r>
              <a:rPr lang="it-IT" sz="2000" dirty="0" err="1"/>
              <a:t>NewDM</a:t>
            </a:r>
            <a:endParaRPr lang="it-IT" sz="2000" dirty="0"/>
          </a:p>
        </p:txBody>
      </p:sp>
      <p:sp>
        <p:nvSpPr>
          <p:cNvPr id="6" name="Sottotitolo 2">
            <a:extLst>
              <a:ext uri="{FF2B5EF4-FFF2-40B4-BE49-F238E27FC236}">
                <a16:creationId xmlns:a16="http://schemas.microsoft.com/office/drawing/2014/main" id="{F48FB243-299B-4218-82F9-44A7CD8D425D}"/>
              </a:ext>
            </a:extLst>
          </p:cNvPr>
          <p:cNvSpPr txBox="1">
            <a:spLocks/>
          </p:cNvSpPr>
          <p:nvPr/>
        </p:nvSpPr>
        <p:spPr>
          <a:xfrm>
            <a:off x="464150" y="5150853"/>
            <a:ext cx="7197726" cy="14054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it-IT" dirty="0"/>
          </a:p>
        </p:txBody>
      </p:sp>
      <p:sp>
        <p:nvSpPr>
          <p:cNvPr id="7" name="Sottotitolo 2">
            <a:extLst>
              <a:ext uri="{FF2B5EF4-FFF2-40B4-BE49-F238E27FC236}">
                <a16:creationId xmlns:a16="http://schemas.microsoft.com/office/drawing/2014/main" id="{5E633298-3C8C-41A7-8D90-7A2C1FBFCE55}"/>
              </a:ext>
            </a:extLst>
          </p:cNvPr>
          <p:cNvSpPr txBox="1">
            <a:spLocks/>
          </p:cNvSpPr>
          <p:nvPr/>
        </p:nvSpPr>
        <p:spPr>
          <a:xfrm>
            <a:off x="141594" y="4831256"/>
            <a:ext cx="7197726" cy="14054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2000" dirty="0"/>
              <a:t>Sezione: Apprendimento</a:t>
            </a:r>
          </a:p>
          <a:p>
            <a:pPr algn="l"/>
            <a:r>
              <a:rPr lang="it-IT" sz="2000" dirty="0"/>
              <a:t>Autori: Cirillo Franco, Cirillo Luigi, Fusco Ciro, Aiello Vincenzo</a:t>
            </a:r>
          </a:p>
          <a:p>
            <a:pPr algn="l"/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353670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CBC5C5-0134-48FC-84D6-2905EA27C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notebook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B1D5AE-3974-489B-BC3D-2C6031499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636" y="1337733"/>
            <a:ext cx="10131425" cy="3649133"/>
          </a:xfrm>
        </p:spPr>
        <p:txBody>
          <a:bodyPr/>
          <a:lstStyle/>
          <a:p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codice per l’addestramento e l’utilizzo del classificatore è stato proposto inizialmente attraverso un </a:t>
            </a: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notebook </a:t>
            </a:r>
            <a:r>
              <a:rPr lang="it-IT" sz="18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jupyter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scritto in </a:t>
            </a:r>
            <a:r>
              <a:rPr lang="it-IT" sz="18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al fine di valutarne tutti gli aspetti e l’ accuratezza. </a:t>
            </a:r>
          </a:p>
          <a:p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classificatore utilizzato è stato importato dalla libreria </a:t>
            </a:r>
            <a:r>
              <a:rPr lang="it-IT" sz="18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scikit-learn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it-IT" sz="18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RandomForestClassifier</a:t>
            </a:r>
            <a:endParaRPr lang="it-IT" sz="18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5974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024059-C0BD-4FA0-8AEE-505393828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notebook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DE4C05-5F3C-478A-9DB0-BF4DE552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lavoro eseguito nel notebook può essere cosi riassunto: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caricamento dataset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divisione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training set e test set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addestramento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della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Random Forest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calcolo dell’accuratezza sui dati di test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calcolo dell’importanza di ogni feature e visualizzazione con grafico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estrapolazione di un albero dalla Random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Forest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visione dettagliata di una parte dell’albero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traduzione in java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44604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B84CB0-5666-413A-870C-68C50CC4B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classificatore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87D7D4E-A202-4566-BDD6-27280A418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Importiamo </a:t>
            </a:r>
            <a:r>
              <a:rPr lang="it-IT" sz="18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RandomForestClassifier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lo istanziamo, settando alcuni parametri utili: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n_estimators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=99, impostiamo il numero degli alberi a 99, in considerazione che è preferibile utilizzare un numero dispari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bootstrap=True, viene utilizzato il metodo di bootstrap in cui abbiamo sottoinsiemi di variabili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random_state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=0,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sottinsiemi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variabili casuali</a:t>
            </a:r>
          </a:p>
          <a:p>
            <a:pPr marL="0" indent="0">
              <a:buNone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Lasciamo il default per altri parametri come per esempio il criterio=</a:t>
            </a:r>
            <a:r>
              <a:rPr lang="it-IT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gini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la funzione per misurare la qualità di uno split di un nodo dell’albero</a:t>
            </a:r>
          </a:p>
          <a:p>
            <a:pPr marL="0" indent="0">
              <a:buNone/>
            </a:pPr>
            <a:r>
              <a:rPr lang="it-IT" dirty="0">
                <a:latin typeface="Calibri" panose="020F0502020204030204" pitchFamily="34" charset="0"/>
                <a:cs typeface="Times New Roman" panose="02020603050405020304" pitchFamily="18" charset="0"/>
              </a:rPr>
              <a:t>Successivamente attraverso il metodo </a:t>
            </a:r>
            <a:r>
              <a:rPr lang="it-IT" dirty="0" err="1">
                <a:latin typeface="Calibri" panose="020F0502020204030204" pitchFamily="34" charset="0"/>
                <a:cs typeface="Times New Roman" panose="02020603050405020304" pitchFamily="18" charset="0"/>
              </a:rPr>
              <a:t>fit</a:t>
            </a:r>
            <a:r>
              <a:rPr lang="it-IT" dirty="0">
                <a:latin typeface="Calibri" panose="020F0502020204030204" pitchFamily="34" charset="0"/>
                <a:cs typeface="Times New Roman" panose="02020603050405020304" pitchFamily="18" charset="0"/>
              </a:rPr>
              <a:t> andiamo ad addestrare sul training set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29454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C8F219-3FDE-4F4E-8CFF-B6741DE57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Accuratezza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809F017-648D-44A7-93FA-4A81C1E30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147" y="819295"/>
            <a:ext cx="10131425" cy="3649133"/>
          </a:xfrm>
        </p:spPr>
        <p:txBody>
          <a:bodyPr/>
          <a:lstStyle/>
          <a:p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 volta addestrato il classificatore abbiamo testato più volte l’accuratezza sul test set e si può dire che essa è compresa tra il 75% e l’85%. </a:t>
            </a:r>
          </a:p>
        </p:txBody>
      </p:sp>
    </p:spTree>
    <p:extLst>
      <p:ext uri="{BB962C8B-B14F-4D97-AF65-F5344CB8AC3E}">
        <p14:creationId xmlns:p14="http://schemas.microsoft.com/office/powerpoint/2010/main" val="2271316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08F4D8-A954-479D-86F4-5B48800AF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it-IT" dirty="0"/>
              <a:t>Importanza delle features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DA7830-7AE0-4435-8F43-1CA673FD0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Dopo aver ottimizzato la visualizzazione delle importanze delle features e creato il </a:t>
            </a:r>
            <a:r>
              <a:rPr lang="it-IT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bar plot </a:t>
            </a:r>
            <a:r>
              <a:rPr lang="it-IT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corrispondente, abbiamo riscontrato che i valori di ognuno sono abbastanza equilibrati e uniformi e che quindi sono tutte importanti per il risultato finale. </a:t>
            </a:r>
          </a:p>
          <a:p>
            <a:pPr>
              <a:lnSpc>
                <a:spcPct val="90000"/>
              </a:lnSpc>
            </a:pPr>
            <a:r>
              <a:rPr lang="it-IT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particolare possiamo però notare che il costo del prodotto ha l’</a:t>
            </a:r>
            <a:r>
              <a:rPr lang="it-IT" i="1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Importance</a:t>
            </a:r>
            <a:r>
              <a:rPr lang="it-IT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Score</a:t>
            </a:r>
            <a:r>
              <a:rPr lang="it-IT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più alto degli altri ed è quindi quello che caratterizza di più la previsione.</a:t>
            </a:r>
          </a:p>
          <a:p>
            <a:pPr>
              <a:lnSpc>
                <a:spcPct val="90000"/>
              </a:lnSpc>
            </a:pPr>
            <a:endParaRPr lang="it-IT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E23C1F43-66FD-408C-9513-DF38E6CB1F57}"/>
              </a:ext>
            </a:extLst>
          </p:cNvPr>
          <p:cNvSpPr/>
          <p:nvPr/>
        </p:nvSpPr>
        <p:spPr>
          <a:xfrm>
            <a:off x="5289752" y="1603021"/>
            <a:ext cx="6125364" cy="34978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B3F27E2-C276-4CE4-8D3F-8D8EF9C4A6F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9752" y="1603021"/>
            <a:ext cx="6095593" cy="3489727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966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D2500A-F76C-44E5-96FF-59B0D735B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Estrapolazione di un albero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B742EC-44F4-4648-B1D3-328F92264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72733"/>
            <a:ext cx="10131425" cy="1456267"/>
          </a:xfrm>
        </p:spPr>
        <p:txBody>
          <a:bodyPr>
            <a:normAutofit/>
          </a:bodyPr>
          <a:lstStyle/>
          <a:p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Grazie all’estrapolazione di uno dei tanti alberi, abbiamo potuto osservare il reale comportamento del classificatore, per valutare eventuali modifiche dei parametri allo stesso. A causa della sua complessità se ne mostra una versione con una profondità ridotta. In esso possiamo osservare le caratteristiche, i criteri di splitting e l’effettiva efficienza di splitting basandoci sull’indice di purità </a:t>
            </a:r>
            <a:r>
              <a:rPr lang="it-IT" sz="1800" i="1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gini</a:t>
            </a:r>
            <a:endParaRPr lang="it-IT" sz="18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5B1312E-8B1C-4BE7-B6CB-DD07BCF589D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06" y="3309816"/>
            <a:ext cx="11345662" cy="29385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99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96827C-5131-416A-ACA3-257A96809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Traduzione in java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6BB7842-E4BA-4F62-842D-44C50DB53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1630943"/>
          </a:xfrm>
        </p:spPr>
        <p:txBody>
          <a:bodyPr/>
          <a:lstStyle/>
          <a:p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questo punto sfruttiamo la libreria </a:t>
            </a:r>
            <a:r>
              <a:rPr lang="it-IT" sz="18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sklearn_porter</a:t>
            </a: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 ci offre un </a:t>
            </a: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Porter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grado di trasformare il classificatore in una classe java, salvandolo su un file. Questo ci servirà per poter integrare il modulo nel nostro prodotto software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NewDM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scritto in java.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59094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9A7374-9AA9-4719-9BED-140C9E080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Integrazione con il software </a:t>
            </a:r>
            <a:r>
              <a:rPr lang="it-IT" dirty="0" err="1"/>
              <a:t>NewDM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DAC67A-001B-4F1F-9319-A6E788197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classe java ottenuta come risultato del Porter è </a:t>
            </a:r>
            <a:r>
              <a:rPr lang="it-IT" sz="18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RandomForestClassifier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ed è stata salvata all’interno della cartella del software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NewDM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 utilizzarla. Essa ci fornisce un metodo statico: </a:t>
            </a:r>
            <a:r>
              <a:rPr lang="it-IT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predict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al quale passando l’array degli input, ci restituisce l’etichetta predetta.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È stata creata poi un ulteriore classe che invoca il metodo </a:t>
            </a:r>
            <a:r>
              <a:rPr lang="it-IT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predict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che effettua tutte le dovute conversioni per gli input e gli output.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tutto è stato integrato con le altre funzionalità del software e sono state create delle interfacce apposite per l’immissione dei parametri e la visione dell’output.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09440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218216-D44A-472B-B12A-D559801B6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Integrazione con il software </a:t>
            </a:r>
            <a:r>
              <a:rPr lang="it-IT" dirty="0" err="1"/>
              <a:t>NewDM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4827F81-6651-4BF9-B161-443FC84CC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273" y="1802167"/>
            <a:ext cx="6178858" cy="472292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magazziniere che utilizzerà questo strumento accederà alla pagina per ordinare prodotti, inserirà i dati e cliccando sul pulsante “Prevedi” otterrà il risultato. I dati da inserire sono: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Codice prodotto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Stagione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Festività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Prezzo spedizione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Tipo supermercato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software attraverso il codice prodotto risalirà alle features restanti: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Costo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Tipologia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Dimensione confezione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Scadenza </a:t>
            </a:r>
          </a:p>
          <a:p>
            <a:endParaRPr lang="it-IT" dirty="0"/>
          </a:p>
        </p:txBody>
      </p:sp>
      <p:pic>
        <p:nvPicPr>
          <p:cNvPr id="5" name="Immagine 4" descr="Immagine che contiene testo, monitor, screenshot, cellulare&#10;&#10;Descrizione generata automaticamente">
            <a:extLst>
              <a:ext uri="{FF2B5EF4-FFF2-40B4-BE49-F238E27FC236}">
                <a16:creationId xmlns:a16="http://schemas.microsoft.com/office/drawing/2014/main" id="{CF2D5355-EC0C-402C-8CA0-4825F67C00E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927" y="2166151"/>
            <a:ext cx="5131294" cy="435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215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090077-D067-4F96-AA64-15BE438D9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Integrazione con il software </a:t>
            </a:r>
            <a:r>
              <a:rPr lang="it-IT" dirty="0" err="1"/>
              <a:t>NewDM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66E7A3-05AC-4E70-AC6F-EBC977EEA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343705"/>
            <a:ext cx="3673134" cy="3977196"/>
          </a:xfrm>
        </p:spPr>
        <p:txBody>
          <a:bodyPr/>
          <a:lstStyle/>
          <a:p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 volta ottenuta la previsione potrà confermare l’acquisto oppure come ulteriore funzionalità potrà anche inserire manualmente le quantità da acquistare.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19123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47B4DD-92B7-444A-A456-2CA13EFED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Ambito e Scopo del modulo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432E2AF-E09E-49F8-A056-D7A49BCFA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07061"/>
            <a:ext cx="10131425" cy="3649133"/>
          </a:xfrm>
        </p:spPr>
        <p:txBody>
          <a:bodyPr/>
          <a:lstStyle/>
          <a:p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nostro modulo è utilizzato nel prodotto software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NewDM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una Piattaforma Desktop per la gestione di un punto vendita di una catena di supermercati. </a:t>
            </a:r>
          </a:p>
          <a:p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Esso 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nasce allo scopo di fornire delle previsione sulle quantità di prodotti realmente utili per il magazzino, al fine di dare dei consigli per l’acquisto di nuove forniture.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5917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DB72B6-F5A6-4DFC-A135-3F6DC9050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Strumenti utilizzati</a:t>
            </a: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192079D0-D04E-4206-A5F0-E2643132F9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20751" y="1968089"/>
            <a:ext cx="3683636" cy="1224809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ACB4278C-37E7-4465-89E6-DDEF3A6F8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7348" y="4099731"/>
            <a:ext cx="2915044" cy="163169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4B68299F-ECE4-42E2-90DF-35278BDE1B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4299" y="1728944"/>
            <a:ext cx="1553597" cy="180087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005498CE-3EE2-44FB-9D26-C72FF3587A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613" y="4915579"/>
            <a:ext cx="2663403" cy="587001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38327CA8-BD91-441B-974D-A219F62F64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793" y="2061521"/>
            <a:ext cx="4064874" cy="1511519"/>
          </a:xfrm>
          <a:prstGeom prst="rect">
            <a:avLst/>
          </a:prstGeom>
        </p:spPr>
      </p:pic>
      <p:pic>
        <p:nvPicPr>
          <p:cNvPr id="15" name="Immagine 14" descr="Immagine che contiene testo, clipart, grafica vettoriale&#10;&#10;Descrizione generata automaticamente">
            <a:extLst>
              <a:ext uri="{FF2B5EF4-FFF2-40B4-BE49-F238E27FC236}">
                <a16:creationId xmlns:a16="http://schemas.microsoft.com/office/drawing/2014/main" id="{C21FD893-A331-47D8-B1ED-B4099A557D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75473" y="4118116"/>
            <a:ext cx="1864338" cy="183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689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3318F7-F2D8-4FAD-8D4A-96856DFE2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6574" y="810171"/>
            <a:ext cx="7197726" cy="2421464"/>
          </a:xfrm>
        </p:spPr>
        <p:txBody>
          <a:bodyPr/>
          <a:lstStyle/>
          <a:p>
            <a:r>
              <a:rPr lang="it-IT" dirty="0"/>
              <a:t>Grazie per l’attenzione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F5362D6-6E6B-4447-AC0A-8DFDC45F2D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059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1C7FAE-A703-4474-9823-8D6A2DF77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Specifica </a:t>
            </a:r>
            <a:r>
              <a:rPr lang="it-IT" dirty="0" err="1"/>
              <a:t>Peas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64DA795-4A53-41B4-8576-9FE7EE1CD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 una rappresentazione schematica dell’ambiente e dell’agente utilizziamo la specifica PEAS (</a:t>
            </a:r>
            <a:r>
              <a:rPr lang="it-IT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Performance, Environment, </a:t>
            </a:r>
            <a:r>
              <a:rPr lang="it-IT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Actuators</a:t>
            </a:r>
            <a:r>
              <a:rPr lang="it-IT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it-IT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Sensors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che si basa sull’indicazione di quattro elementi: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</a:t>
            </a:r>
            <a:r>
              <a:rPr lang="it-I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(La misura di prestazione adottata per valutare l’operato dell’agente): buona previsione delle quantità necessarie al magazzino, riduzione dei costi e maggiori entrate per il magazzino.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Environment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(Descrizione degli elementi che formano l’ambiente): magazzinieri, rifornimenti.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Actuators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(Gli attuatori disponibili all’agente per intraprendere le azioni): mostra delle quantità consigliate da rifornirsi.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Sensors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(I sensori attraverso i quali riceve gli input percettivi): input da tastiera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36025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89EDAE-9F77-4A62-8BBE-7CC9B6F4F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Approccio Utilizzato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C87F90-FF22-473E-9162-1A4C5813B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bbiamo analizzato il comportamento che dovrebbe avere il nostro modulo, vogliamo fornire determinati input e vogliamo ottenere una previsione basata su di essi.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 fare ciò l’agente intelligente dovrebbe apprendere da un insieme di dati e quindi si dovrebbe addestrare su di essi per poter meglio reagire a nuovi dati.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L’insieme di dati (</a:t>
            </a:r>
            <a:r>
              <a:rPr lang="it-IT" sz="1800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dovrebbe fornirgli sia </a:t>
            </a: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sia l’</a:t>
            </a: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 dare, in modo da imparare al meglio possibile. Il nostro problema rientra precisamente nell’insieme dei problemi di </a:t>
            </a: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Apprendimento supervisionato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2437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9B1E6D-FEC4-4914-90A7-F41B19AC1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Approccio utilizzato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B3B431-0C6E-4939-8B35-E43028E27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Sono state effettuate numerose ricerche sul web al fine di trovare un dataset che potessimo utilizzare nel nostro modulo, ma non è stato trovato nulla di realmente adeguato per il nostro scopo.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è optato per la costruzione di un </a:t>
            </a: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 da zero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essendo a conoscenza che sarebbe stata un’attività abbastanza complessa che ci avrebbe occupato molto tempo, ma che ci avrebbe dato un buon risultato finale, perfettamente adattato al nostro scopo.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Sono state poi definite delle </a:t>
            </a: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features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 cui l’agente andrà lavorare e il modello dell’agente stesso: il classificatore </a:t>
            </a: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 </a:t>
            </a:r>
            <a:r>
              <a:rPr lang="it-IT" sz="18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Forest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2210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2A9FFA-D030-4B04-91C8-057E845A3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Soluzione proposta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58E371C-B9CF-4FD7-9C6E-9903DE925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formulazione della soluzione proposta si può suddividere in 3 punti: </a:t>
            </a:r>
          </a:p>
          <a:p>
            <a:r>
              <a:rPr lang="it-I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endParaRPr lang="it-IT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it-IT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it-I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otebook</a:t>
            </a:r>
          </a:p>
          <a:p>
            <a:r>
              <a:rPr lang="it-IT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it-I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ntegrazione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 il software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NewDM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t-IT" dirty="0"/>
              <a:t>Tutto il software è raggiungibile al link: https://github.com/Ciro-Fusco/NewDM , modulo link: https://github.com/Ciro-Fusco/NewDM/tree/Codice/modulo</a:t>
            </a:r>
          </a:p>
        </p:txBody>
      </p:sp>
    </p:spTree>
    <p:extLst>
      <p:ext uri="{BB962C8B-B14F-4D97-AF65-F5344CB8AC3E}">
        <p14:creationId xmlns:p14="http://schemas.microsoft.com/office/powerpoint/2010/main" val="3200368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E29D12-16ED-441A-A6B9-9384EF72F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2589D6-C9BF-4E2A-B122-59BB8A2B2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features individuate dal team sono le seguenti: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tipologia(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FruttaVerdura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Pesce, Carne, Casa, Elettronica)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stagione(Estate, Inverno, Primavera, Autunno)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zona supermercato(Periferia, Residenziale)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festività(Feriale, Lavorativo)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scadenza(Breve, Media, Lunga)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dimensione confezione(Piccola, Media, Grande)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costo(prezzo)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spedizione(prezzo)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90023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D698AD-2A69-4C26-9711-0042D774E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17C3532-B53D-4907-8319-1A4B76D8A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59904"/>
            <a:ext cx="10131425" cy="2190154"/>
          </a:xfrm>
        </p:spPr>
        <p:txBody>
          <a:bodyPr/>
          <a:lstStyle/>
          <a:p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 etichetta che deve restituire il classificatore è fornitura(20-50-100-150-200-300-500): un valore numerico che rappresenta un’approssimazione del rifornimento proposto. Le classi possibili sono: 20-50-100-150-200-300-500 pezzi. </a:t>
            </a:r>
          </a:p>
          <a:p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dataset proposto è un </a:t>
            </a: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800" i="1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csv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composto da 760 elementi.</a:t>
            </a:r>
          </a:p>
        </p:txBody>
      </p:sp>
    </p:spTree>
    <p:extLst>
      <p:ext uri="{BB962C8B-B14F-4D97-AF65-F5344CB8AC3E}">
        <p14:creationId xmlns:p14="http://schemas.microsoft.com/office/powerpoint/2010/main" val="339743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BA2A3C-38A3-4B20-B960-B2D0E530F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24484C-7ABD-466A-9159-F3DF89E55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79721"/>
            <a:ext cx="10131425" cy="4110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dataset è stato realizzato </a:t>
            </a: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manualmente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curando l’inserimento di ogni singolo record e facendo in modo di coprire quanti più casi possibili. Sono state analizzate le feature e si sono stabiliti dei </a:t>
            </a: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criteri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 l’inserimento di nuovi elementi, tra questi ci sono:</a:t>
            </a:r>
          </a:p>
          <a:p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richiesta di prodotti deve essere maggiore nelle festività e nelle zone residenziali</a:t>
            </a:r>
          </a:p>
          <a:p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carne venduta di più in inverno e pesce in estate</a:t>
            </a:r>
          </a:p>
          <a:p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vendite elettronica e casa quasi indifferente rispetto alle stagioni</a:t>
            </a:r>
          </a:p>
          <a:p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carne e pesce molte più vendite durante le festività</a:t>
            </a:r>
          </a:p>
          <a:p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ono stati curati anche i costi che per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FruttaVerdura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devono essere generalmente bassi, rispetto ad elettronica che possono anche avere prezzi molto alti</a:t>
            </a:r>
          </a:p>
          <a:p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preferisce acquistare più prodotti che ingombrano di meno il magazzino(dimensione confezione piccola), che scadono il più lontano possibile e la cui spedizione e costo sia minore. </a:t>
            </a:r>
          </a:p>
          <a:p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0888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e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1309</Words>
  <Application>Microsoft Office PowerPoint</Application>
  <PresentationFormat>Widescreen</PresentationFormat>
  <Paragraphs>97</Paragraphs>
  <Slides>21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Symbol</vt:lpstr>
      <vt:lpstr>Celestiale</vt:lpstr>
      <vt:lpstr>Modulo di IA</vt:lpstr>
      <vt:lpstr>Ambito e Scopo del modulo</vt:lpstr>
      <vt:lpstr>Specifica Peas</vt:lpstr>
      <vt:lpstr>Approccio Utilizzato</vt:lpstr>
      <vt:lpstr>Approccio utilizzato</vt:lpstr>
      <vt:lpstr>Soluzione proposta</vt:lpstr>
      <vt:lpstr>Dataset</vt:lpstr>
      <vt:lpstr>Dataset</vt:lpstr>
      <vt:lpstr>dataset</vt:lpstr>
      <vt:lpstr>notebook</vt:lpstr>
      <vt:lpstr>notebook</vt:lpstr>
      <vt:lpstr>classificatore</vt:lpstr>
      <vt:lpstr>Accuratezza</vt:lpstr>
      <vt:lpstr>Importanza delle features</vt:lpstr>
      <vt:lpstr>Estrapolazione di un albero</vt:lpstr>
      <vt:lpstr>Traduzione in java</vt:lpstr>
      <vt:lpstr>Integrazione con il software NewDM</vt:lpstr>
      <vt:lpstr>Integrazione con il software NewDM</vt:lpstr>
      <vt:lpstr>Integrazione con il software NewDM</vt:lpstr>
      <vt:lpstr>Strumenti utilizzati</vt:lpstr>
      <vt:lpstr>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Modulo di IA</dc:title>
  <dc:creator>FRANCO CIRILLO</dc:creator>
  <cp:lastModifiedBy>FRANCO CIRILLO</cp:lastModifiedBy>
  <cp:revision>8</cp:revision>
  <dcterms:created xsi:type="dcterms:W3CDTF">2021-01-24T11:27:47Z</dcterms:created>
  <dcterms:modified xsi:type="dcterms:W3CDTF">2021-01-24T13:07:42Z</dcterms:modified>
</cp:coreProperties>
</file>