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4"/>
  </p:sldMasterIdLst>
  <p:notesMasterIdLst>
    <p:notesMasterId r:id="rId16"/>
  </p:notesMasterIdLst>
  <p:sldIdLst>
    <p:sldId id="256" r:id="rId5"/>
    <p:sldId id="259" r:id="rId6"/>
    <p:sldId id="273" r:id="rId7"/>
    <p:sldId id="274" r:id="rId8"/>
    <p:sldId id="275" r:id="rId9"/>
    <p:sldId id="278" r:id="rId10"/>
    <p:sldId id="276" r:id="rId11"/>
    <p:sldId id="279" r:id="rId12"/>
    <p:sldId id="280" r:id="rId13"/>
    <p:sldId id="272" r:id="rId14"/>
    <p:sldId id="271" r:id="rId1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tente Windows" initials="UW" lastIdx="1" clrIdx="0">
    <p:extLst>
      <p:ext uri="{19B8F6BF-5375-455C-9EA6-DF929625EA0E}">
        <p15:presenceInfo xmlns:p15="http://schemas.microsoft.com/office/powerpoint/2012/main" userId="Utente Windows" providerId="None"/>
      </p:ext>
    </p:extLst>
  </p:cmAuthor>
  <p:cmAuthor id="2" name="PASQUALINO GRAVINA" initials="PG" lastIdx="1" clrIdx="1">
    <p:extLst>
      <p:ext uri="{19B8F6BF-5375-455C-9EA6-DF929625EA0E}">
        <p15:presenceInfo xmlns:p15="http://schemas.microsoft.com/office/powerpoint/2012/main" userId="PASQUALINO GRAV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  <a:srgbClr val="0F334A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9" autoAdjust="0"/>
    <p:restoredTop sz="95226" autoAdjust="0"/>
  </p:normalViewPr>
  <p:slideViewPr>
    <p:cSldViewPr snapToGrid="0">
      <p:cViewPr varScale="1">
        <p:scale>
          <a:sx n="64" d="100"/>
          <a:sy n="64" d="100"/>
        </p:scale>
        <p:origin x="272" y="40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05A4-2F35-4D52-AD99-0DCA285EF22D}" type="datetimeFigureOut">
              <a:rPr lang="it-IT" smtClean="0"/>
              <a:t>08/12/2020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3F3F-C26D-46EE-A35E-885822AD04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6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0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36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89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27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532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28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19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42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4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53F3F-C26D-46EE-A35E-885822AD04C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01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212225" y="-8467"/>
            <a:ext cx="1979776" cy="6866467"/>
            <a:chOff x="8800077" y="-8467"/>
            <a:chExt cx="3391923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8800077" y="3681413"/>
              <a:ext cx="3388752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6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90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1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69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2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2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3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0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1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39" indent="0">
              <a:buNone/>
              <a:defRPr sz="1400"/>
            </a:lvl2pPr>
            <a:lvl3pPr marL="914081" indent="0">
              <a:buNone/>
              <a:defRPr sz="1200"/>
            </a:lvl3pPr>
            <a:lvl4pPr marL="1371120" indent="0">
              <a:buNone/>
              <a:defRPr sz="1000"/>
            </a:lvl4pPr>
            <a:lvl5pPr marL="1828160" indent="0">
              <a:buNone/>
              <a:defRPr sz="1000"/>
            </a:lvl5pPr>
            <a:lvl6pPr marL="2285202" indent="0">
              <a:buNone/>
              <a:defRPr sz="1000"/>
            </a:lvl6pPr>
            <a:lvl7pPr marL="2742241" indent="0">
              <a:buNone/>
              <a:defRPr sz="1000"/>
            </a:lvl7pPr>
            <a:lvl8pPr marL="3199280" indent="0">
              <a:buNone/>
              <a:defRPr sz="1000"/>
            </a:lvl8pPr>
            <a:lvl9pPr marL="365631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9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0622421" y="-8467"/>
            <a:ext cx="1569579" cy="6866467"/>
            <a:chOff x="8616901" y="-8467"/>
            <a:chExt cx="3575099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</p:cNvCxnSpPr>
            <p:nvPr/>
          </p:nvCxnSpPr>
          <p:spPr>
            <a:xfrm flipH="1">
              <a:off x="8616901" y="3681413"/>
              <a:ext cx="3571924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2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55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178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690E-2C73-4C21-92BC-80642AFC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8" y="4473225"/>
            <a:ext cx="8288035" cy="109505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Ingegneria del software</a:t>
            </a:r>
            <a:b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</a:br>
            <a:r>
              <a:rPr lang="it-IT" sz="3400" b="1" dirty="0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Presentazione progetto </a:t>
            </a:r>
            <a:r>
              <a:rPr lang="it-IT" sz="3400" b="1" dirty="0" err="1">
                <a:solidFill>
                  <a:schemeClr val="tx2"/>
                </a:solidFill>
                <a:latin typeface="Garamond" panose="02020404030301010803" pitchFamily="18" charset="0"/>
                <a:ea typeface="Cambria" panose="02040503050406030204" pitchFamily="18" charset="0"/>
              </a:rPr>
              <a:t>NewDM</a:t>
            </a:r>
            <a:endParaRPr lang="it-IT" sz="3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8CD6E9-D3FE-4F3A-BFB1-1A938BD123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5" y="1288697"/>
            <a:ext cx="2608783" cy="2608783"/>
          </a:xfrm>
          <a:prstGeom prst="rect">
            <a:avLst/>
          </a:prstGeom>
          <a:noFill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F84AE04-F4A0-431A-BE5E-EE4C9DEC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82" y="1288697"/>
            <a:ext cx="2608783" cy="26087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44C8744-AB65-4114-A243-F4A149787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684" y="2211554"/>
            <a:ext cx="2608783" cy="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2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Software utilizzati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D9E6B86-7BE7-4996-84E0-D6AC24E0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47" y="1956135"/>
            <a:ext cx="1206398" cy="12063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06536A-86E4-4ED2-B65A-836C6BE72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2" y="1956135"/>
            <a:ext cx="1715766" cy="888043"/>
          </a:xfrm>
          <a:prstGeom prst="rect">
            <a:avLst/>
          </a:prstGeom>
        </p:spPr>
      </p:pic>
      <p:pic>
        <p:nvPicPr>
          <p:cNvPr id="15" name="Immagine 1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721C66AD-8861-4273-A496-F3F635457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347" y="3996998"/>
            <a:ext cx="1228782" cy="120639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8E3E975-A727-4C5F-947F-A3FB88EE0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322" y="3558208"/>
            <a:ext cx="2083979" cy="2083979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297667-2F3A-46FB-829B-91E80F2E9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631" y="1350250"/>
            <a:ext cx="3644423" cy="12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Conclusioni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B80136F-F7F8-4BA5-86EF-399069E0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388" y="3045902"/>
            <a:ext cx="8476752" cy="766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6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Grazie per l’attenzione.</a:t>
            </a:r>
          </a:p>
        </p:txBody>
      </p:sp>
    </p:spTree>
    <p:extLst>
      <p:ext uri="{BB962C8B-B14F-4D97-AF65-F5344CB8AC3E}">
        <p14:creationId xmlns:p14="http://schemas.microsoft.com/office/powerpoint/2010/main" val="98897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Raccolta informazioni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Workgroup con gli stakeholder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Raccolta richieste degli utenti finali</a:t>
            </a:r>
          </a:p>
          <a:p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35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Analisi del sistema corrente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Sistema poco informatizzato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Aggiornamento del magazzino non automatico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F938F86-E2A2-47C6-B0F5-1DBC9FEF300D}"/>
              </a:ext>
            </a:extLst>
          </p:cNvPr>
          <p:cNvSpPr txBox="1">
            <a:spLocks/>
          </p:cNvSpPr>
          <p:nvPr/>
        </p:nvSpPr>
        <p:spPr>
          <a:xfrm>
            <a:off x="796833" y="4362483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aiuto per la richiesta di fornitura</a:t>
            </a: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174588CD-8701-45E5-8363-E1CB0EBC5783}"/>
              </a:ext>
            </a:extLst>
          </p:cNvPr>
          <p:cNvSpPr txBox="1">
            <a:spLocks/>
          </p:cNvSpPr>
          <p:nvPr/>
        </p:nvSpPr>
        <p:spPr>
          <a:xfrm>
            <a:off x="6111664" y="4357911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Nessun assistenza post vendita per i clienti</a:t>
            </a:r>
          </a:p>
        </p:txBody>
      </p:sp>
    </p:spTree>
    <p:extLst>
      <p:ext uri="{BB962C8B-B14F-4D97-AF65-F5344CB8AC3E}">
        <p14:creationId xmlns:p14="http://schemas.microsoft.com/office/powerpoint/2010/main" val="226466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Formulazione sistema proposto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6833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Applicativo Desktop	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Tre aree di lavoro: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Cassa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Magazzino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Assistenza</a:t>
            </a:r>
          </a:p>
        </p:txBody>
      </p:sp>
    </p:spTree>
    <p:extLst>
      <p:ext uri="{BB962C8B-B14F-4D97-AF65-F5344CB8AC3E}">
        <p14:creationId xmlns:p14="http://schemas.microsoft.com/office/powerpoint/2010/main" val="14156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Creazione artefatti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92618" y="1777493"/>
            <a:ext cx="6907521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Formulazione scenari di utilizzo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792617" y="2411697"/>
            <a:ext cx="6301330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Formulazione Use Case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43B2784D-B9F0-4E9C-B9AD-45866CCFA088}"/>
              </a:ext>
            </a:extLst>
          </p:cNvPr>
          <p:cNvSpPr txBox="1">
            <a:spLocks/>
          </p:cNvSpPr>
          <p:nvPr/>
        </p:nvSpPr>
        <p:spPr>
          <a:xfrm>
            <a:off x="792616" y="3063150"/>
            <a:ext cx="6323801" cy="125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Formulazione modelli ad oggetti: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>
                <a:latin typeface="+mj-lt"/>
              </a:rPr>
              <a:t>Object </a:t>
            </a:r>
            <a:r>
              <a:rPr lang="it-IT" sz="8000" dirty="0" err="1">
                <a:latin typeface="+mj-lt"/>
              </a:rPr>
              <a:t>Diagram</a:t>
            </a:r>
            <a:endParaRPr lang="it-IT" sz="8000" dirty="0">
              <a:latin typeface="+mj-lt"/>
            </a:endParaRP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17FCFC91-2EEC-4CC7-9C3B-7456ADB9E36B}"/>
              </a:ext>
            </a:extLst>
          </p:cNvPr>
          <p:cNvSpPr txBox="1">
            <a:spLocks/>
          </p:cNvSpPr>
          <p:nvPr/>
        </p:nvSpPr>
        <p:spPr>
          <a:xfrm>
            <a:off x="792613" y="4348807"/>
            <a:ext cx="6301329" cy="246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2800" dirty="0">
                <a:latin typeface="+mj-lt"/>
              </a:rPr>
              <a:t>Formulazione modelli dinamici: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8000" dirty="0" err="1">
                <a:latin typeface="+mj-lt"/>
              </a:rPr>
              <a:t>Sequence</a:t>
            </a:r>
            <a:r>
              <a:rPr lang="it-IT" sz="8000" dirty="0">
                <a:latin typeface="+mj-lt"/>
              </a:rPr>
              <a:t> </a:t>
            </a:r>
            <a:r>
              <a:rPr lang="it-IT" sz="8000" dirty="0" err="1">
                <a:latin typeface="+mj-lt"/>
              </a:rPr>
              <a:t>Diagram</a:t>
            </a:r>
            <a:endParaRPr lang="it-IT" sz="8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8000" dirty="0" err="1">
                <a:latin typeface="+mj-lt"/>
              </a:rPr>
              <a:t>Statechart</a:t>
            </a:r>
            <a:r>
              <a:rPr lang="it-IT" sz="8000" dirty="0">
                <a:latin typeface="+mj-lt"/>
              </a:rPr>
              <a:t> </a:t>
            </a:r>
            <a:r>
              <a:rPr lang="it-IT" sz="8000" dirty="0" err="1">
                <a:latin typeface="+mj-lt"/>
              </a:rPr>
              <a:t>Diagram</a:t>
            </a:r>
            <a:endParaRPr lang="it-IT" sz="8000" dirty="0">
              <a:latin typeface="+mj-lt"/>
            </a:endParaRPr>
          </a:p>
        </p:txBody>
      </p:sp>
      <p:sp>
        <p:nvSpPr>
          <p:cNvPr id="11" name="Segnaposto contenuto 3">
            <a:extLst>
              <a:ext uri="{FF2B5EF4-FFF2-40B4-BE49-F238E27FC236}">
                <a16:creationId xmlns:a16="http://schemas.microsoft.com/office/drawing/2014/main" id="{CB3CFADE-C641-414B-9CC8-96ED1E19C19D}"/>
              </a:ext>
            </a:extLst>
          </p:cNvPr>
          <p:cNvSpPr txBox="1">
            <a:spLocks/>
          </p:cNvSpPr>
          <p:nvPr/>
        </p:nvSpPr>
        <p:spPr>
          <a:xfrm>
            <a:off x="792613" y="5606959"/>
            <a:ext cx="6323800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Interfaccia utente</a:t>
            </a:r>
          </a:p>
        </p:txBody>
      </p:sp>
    </p:spTree>
    <p:extLst>
      <p:ext uri="{BB962C8B-B14F-4D97-AF65-F5344CB8AC3E}">
        <p14:creationId xmlns:p14="http://schemas.microsoft.com/office/powerpoint/2010/main" val="8735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BB016-387F-475F-9946-E347BCC0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sz="7200" dirty="0">
                <a:solidFill>
                  <a:schemeClr val="tx2"/>
                </a:solidFill>
                <a:latin typeface="Garamond" panose="02020404030301010803" pitchFamily="18" charset="0"/>
              </a:rPr>
              <a:t>SDD</a:t>
            </a:r>
          </a:p>
        </p:txBody>
      </p:sp>
    </p:spTree>
    <p:extLst>
      <p:ext uri="{BB962C8B-B14F-4D97-AF65-F5344CB8AC3E}">
        <p14:creationId xmlns:p14="http://schemas.microsoft.com/office/powerpoint/2010/main" val="97707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Stesura Design Goals e Trade-off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330254"/>
            <a:ext cx="10245541" cy="3897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Analisi dei RNF</a:t>
            </a:r>
          </a:p>
          <a:p>
            <a:r>
              <a:rPr lang="it-IT" sz="3200" dirty="0">
                <a:latin typeface="+mj-lt"/>
              </a:rPr>
              <a:t>Formulazione Trade-off</a:t>
            </a:r>
          </a:p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Decomposizione in sottosistemi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47136" y="1421413"/>
            <a:ext cx="10384689" cy="3556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Struttura 3-tier</a:t>
            </a:r>
          </a:p>
          <a:p>
            <a:r>
              <a:rPr lang="it-IT" sz="3200" dirty="0">
                <a:latin typeface="+mj-lt"/>
              </a:rPr>
              <a:t>Sottosistemi:</a:t>
            </a:r>
          </a:p>
          <a:p>
            <a:r>
              <a:rPr lang="it-IT" sz="3200" dirty="0">
                <a:latin typeface="+mj-lt"/>
              </a:rPr>
              <a:t>Struttura di deployment</a:t>
            </a:r>
          </a:p>
          <a:p>
            <a:pPr marL="514350" indent="-514350">
              <a:buFont typeface="+mj-lt"/>
              <a:buAutoNum type="arabicPeriod"/>
            </a:pPr>
            <a:endParaRPr lang="it-IT" sz="3200" dirty="0">
              <a:latin typeface="+mj-lt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AC59BA-6438-48B8-94BF-FC402702F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38" y="125987"/>
            <a:ext cx="4779279" cy="67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A0EBE-513E-455F-BBF6-A8DD95CC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28" y="125987"/>
            <a:ext cx="6907521" cy="766195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accent1">
                    <a:lumMod val="75000"/>
                  </a:schemeClr>
                </a:solidFill>
              </a:rPr>
              <a:t>Comportamento del sistema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3B7C387-B9E1-4F11-BD71-21C41EDD28A3}"/>
              </a:ext>
            </a:extLst>
          </p:cNvPr>
          <p:cNvCxnSpPr>
            <a:cxnSpLocks/>
          </p:cNvCxnSpPr>
          <p:nvPr/>
        </p:nvCxnSpPr>
        <p:spPr>
          <a:xfrm>
            <a:off x="186428" y="867943"/>
            <a:ext cx="599149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5F873688-4815-435A-8815-CB8AFA117795}"/>
              </a:ext>
            </a:extLst>
          </p:cNvPr>
          <p:cNvSpPr txBox="1">
            <a:spLocks/>
          </p:cNvSpPr>
          <p:nvPr/>
        </p:nvSpPr>
        <p:spPr>
          <a:xfrm>
            <a:off x="775956" y="1440379"/>
            <a:ext cx="10891584" cy="397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+mj-lt"/>
              </a:rPr>
              <a:t>Gestione dati persistenti</a:t>
            </a:r>
          </a:p>
          <a:p>
            <a:r>
              <a:rPr lang="it-IT" sz="3200" dirty="0">
                <a:latin typeface="+mj-lt"/>
              </a:rPr>
              <a:t>Controllo accessi e sicurezza</a:t>
            </a:r>
          </a:p>
          <a:p>
            <a:r>
              <a:rPr lang="it-IT" sz="3200" dirty="0">
                <a:latin typeface="+mj-lt"/>
              </a:rPr>
              <a:t>Controllo flusso globale del sistema</a:t>
            </a:r>
          </a:p>
          <a:p>
            <a:r>
              <a:rPr lang="it-IT" sz="3200" dirty="0">
                <a:latin typeface="+mj-lt"/>
              </a:rPr>
              <a:t>Condizioni limite</a:t>
            </a:r>
          </a:p>
          <a:p>
            <a:endParaRPr lang="it-IT" sz="3200" dirty="0">
              <a:latin typeface="+mj-lt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C7273DED-25F5-484D-93DF-87E3847795EA}"/>
              </a:ext>
            </a:extLst>
          </p:cNvPr>
          <p:cNvSpPr txBox="1">
            <a:spLocks/>
          </p:cNvSpPr>
          <p:nvPr/>
        </p:nvSpPr>
        <p:spPr>
          <a:xfrm>
            <a:off x="6096000" y="2433498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68CDE1EE-179B-4A16-9D18-BE2ECDF99804}"/>
              </a:ext>
            </a:extLst>
          </p:cNvPr>
          <p:cNvSpPr txBox="1">
            <a:spLocks/>
          </p:cNvSpPr>
          <p:nvPr/>
        </p:nvSpPr>
        <p:spPr>
          <a:xfrm>
            <a:off x="775956" y="3488635"/>
            <a:ext cx="4436576" cy="76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82" indent="-342882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13" indent="-285737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8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86822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E6CA8D3F3ACD4A87344599D8341E56" ma:contentTypeVersion="2" ma:contentTypeDescription="Creare un nuovo documento." ma:contentTypeScope="" ma:versionID="36c40fa99d128be7b06f1bf4d10ef840">
  <xsd:schema xmlns:xsd="http://www.w3.org/2001/XMLSchema" xmlns:xs="http://www.w3.org/2001/XMLSchema" xmlns:p="http://schemas.microsoft.com/office/2006/metadata/properties" xmlns:ns2="97fe7b87-aea3-4104-9d9c-0d34de2995b9" targetNamespace="http://schemas.microsoft.com/office/2006/metadata/properties" ma:root="true" ma:fieldsID="6a998ec8a950768f67e632e7bbdc7446" ns2:_="">
    <xsd:import namespace="97fe7b87-aea3-4104-9d9c-0d34de299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e7b87-aea3-4104-9d9c-0d34de299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422362-7766-484E-83C0-672AD2308E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7B9F8-68DE-424A-BF24-D1C701A73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fe7b87-aea3-4104-9d9c-0d34de299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3AD268-9EC1-402D-8354-837EAC293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Widescreen</PresentationFormat>
  <Paragraphs>50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Trebuchet MS</vt:lpstr>
      <vt:lpstr>Wingdings 3</vt:lpstr>
      <vt:lpstr>Sfaccettatura</vt:lpstr>
      <vt:lpstr>Ingegneria del software Presentazione progetto NewDM</vt:lpstr>
      <vt:lpstr>Raccolta informazioni</vt:lpstr>
      <vt:lpstr>Analisi del sistema corrente</vt:lpstr>
      <vt:lpstr>Formulazione sistema proposto</vt:lpstr>
      <vt:lpstr>Creazione artefatti</vt:lpstr>
      <vt:lpstr>SDD</vt:lpstr>
      <vt:lpstr>Stesura Design Goals e Trade-off</vt:lpstr>
      <vt:lpstr>Decomposizione in sottosistemi</vt:lpstr>
      <vt:lpstr>Comportamento del sistema</vt:lpstr>
      <vt:lpstr>Software utilizzati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del software Presentazione progetto NewDM</dc:title>
  <dc:creator>Luigi Cirillo</dc:creator>
  <cp:lastModifiedBy>Luigi Cirillo</cp:lastModifiedBy>
  <cp:revision>1</cp:revision>
  <dcterms:created xsi:type="dcterms:W3CDTF">2020-12-08T19:06:33Z</dcterms:created>
  <dcterms:modified xsi:type="dcterms:W3CDTF">2020-12-08T19:07:39Z</dcterms:modified>
</cp:coreProperties>
</file>