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4"/>
  </p:sldMasterIdLst>
  <p:notesMasterIdLst>
    <p:notesMasterId r:id="rId26"/>
  </p:notesMasterIdLst>
  <p:sldIdLst>
    <p:sldId id="256" r:id="rId5"/>
    <p:sldId id="281" r:id="rId6"/>
    <p:sldId id="273" r:id="rId7"/>
    <p:sldId id="282" r:id="rId8"/>
    <p:sldId id="259" r:id="rId9"/>
    <p:sldId id="274" r:id="rId10"/>
    <p:sldId id="275" r:id="rId11"/>
    <p:sldId id="284" r:id="rId12"/>
    <p:sldId id="283" r:id="rId13"/>
    <p:sldId id="285" r:id="rId14"/>
    <p:sldId id="286" r:id="rId15"/>
    <p:sldId id="287" r:id="rId16"/>
    <p:sldId id="288" r:id="rId17"/>
    <p:sldId id="289" r:id="rId18"/>
    <p:sldId id="276" r:id="rId19"/>
    <p:sldId id="279" r:id="rId20"/>
    <p:sldId id="280" r:id="rId21"/>
    <p:sldId id="290" r:id="rId22"/>
    <p:sldId id="272" r:id="rId23"/>
    <p:sldId id="271" r:id="rId24"/>
    <p:sldId id="291" r:id="rId2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 Windows" initials="UW" lastIdx="1" clrIdx="0">
    <p:extLst>
      <p:ext uri="{19B8F6BF-5375-455C-9EA6-DF929625EA0E}">
        <p15:presenceInfo xmlns:p15="http://schemas.microsoft.com/office/powerpoint/2012/main" userId="Utente Windows" providerId="None"/>
      </p:ext>
    </p:extLst>
  </p:cmAuthor>
  <p:cmAuthor id="2" name="PASQUALINO GRAVINA" initials="PG" lastIdx="1" clrIdx="1">
    <p:extLst>
      <p:ext uri="{19B8F6BF-5375-455C-9EA6-DF929625EA0E}">
        <p15:presenceInfo xmlns:p15="http://schemas.microsoft.com/office/powerpoint/2012/main" userId="PASQUALINO GRAV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395"/>
    <a:srgbClr val="0F334A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470" y="58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5" d="100"/>
        <a:sy n="11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05A4-2F35-4D52-AD99-0DCA285EF22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53F3F-C26D-46EE-A35E-885822AD0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26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30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80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55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31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16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139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119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421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04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7251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01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367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36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271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144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89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532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28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07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63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212225" y="-8467"/>
            <a:ext cx="1979776" cy="6866467"/>
            <a:chOff x="8800077" y="-8467"/>
            <a:chExt cx="3391923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H="1">
              <a:off x="8800077" y="3681413"/>
              <a:ext cx="3388752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9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9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6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990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1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120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9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29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3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7" y="609600"/>
            <a:ext cx="7060151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0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6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3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0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4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1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8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39" indent="0">
              <a:buNone/>
              <a:defRPr sz="1400"/>
            </a:lvl2pPr>
            <a:lvl3pPr marL="914081" indent="0">
              <a:buNone/>
              <a:defRPr sz="1200"/>
            </a:lvl3pPr>
            <a:lvl4pPr marL="1371120" indent="0">
              <a:buNone/>
              <a:defRPr sz="1000"/>
            </a:lvl4pPr>
            <a:lvl5pPr marL="1828160" indent="0">
              <a:buNone/>
              <a:defRPr sz="1000"/>
            </a:lvl5pPr>
            <a:lvl6pPr marL="2285202" indent="0">
              <a:buNone/>
              <a:defRPr sz="1000"/>
            </a:lvl6pPr>
            <a:lvl7pPr marL="2742241" indent="0">
              <a:buNone/>
              <a:defRPr sz="1000"/>
            </a:lvl7pPr>
            <a:lvl8pPr marL="3199280" indent="0">
              <a:buNone/>
              <a:defRPr sz="1000"/>
            </a:lvl8pPr>
            <a:lvl9pPr marL="365631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9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0622421" y="-8467"/>
            <a:ext cx="1569579" cy="6866467"/>
            <a:chOff x="8616901" y="-8467"/>
            <a:chExt cx="3575099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 flipH="1">
              <a:off x="8616901" y="3681413"/>
              <a:ext cx="3571924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2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55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178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82" indent="-342882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13" indent="-285737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42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20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98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D690E-2C73-4C21-92BC-80642AFC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8" y="4473225"/>
            <a:ext cx="9594946" cy="1095059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it-IT" sz="3400" b="1" dirty="0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Ingegneria del software</a:t>
            </a:r>
            <a:br>
              <a:rPr lang="it-IT" sz="3400" b="1" dirty="0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</a:br>
            <a:r>
              <a:rPr lang="it-IT" sz="4400" b="1" dirty="0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Progetto </a:t>
            </a:r>
            <a:r>
              <a:rPr lang="it-IT" sz="4400" b="1" dirty="0" err="1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NewDM</a:t>
            </a:r>
            <a:r>
              <a:rPr lang="it-IT" sz="4400" b="1" dirty="0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       NC09 Gruppo ZAZA</a:t>
            </a:r>
            <a:endParaRPr lang="it-IT" sz="34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8CD6E9-D3FE-4F3A-BFB1-1A938BD123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65" y="1288697"/>
            <a:ext cx="2608783" cy="2608783"/>
          </a:xfrm>
          <a:prstGeom prst="rect">
            <a:avLst/>
          </a:prstGeom>
          <a:noFill/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F84AE04-F4A0-431A-BE5E-EE4C9DEC1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882" y="1288697"/>
            <a:ext cx="2608783" cy="260878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44C8744-AB65-4114-A243-F4A149787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684" y="2211554"/>
            <a:ext cx="2608783" cy="7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2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Use Case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E4D41BB-8357-41DE-8761-425939FFF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65405"/>
              </p:ext>
            </p:extLst>
          </p:nvPr>
        </p:nvGraphicFramePr>
        <p:xfrm>
          <a:off x="326573" y="1005671"/>
          <a:ext cx="5966436" cy="4772673"/>
        </p:xfrm>
        <a:graphic>
          <a:graphicData uri="http://schemas.openxmlformats.org/drawingml/2006/table">
            <a:tbl>
              <a:tblPr firstRow="1" firstCol="1" bandRow="1"/>
              <a:tblGrid>
                <a:gridCol w="2338122">
                  <a:extLst>
                    <a:ext uri="{9D8B030D-6E8A-4147-A177-3AD203B41FA5}">
                      <a16:colId xmlns:a16="http://schemas.microsoft.com/office/drawing/2014/main" val="1208321027"/>
                    </a:ext>
                  </a:extLst>
                </a:gridCol>
                <a:gridCol w="1795338">
                  <a:extLst>
                    <a:ext uri="{9D8B030D-6E8A-4147-A177-3AD203B41FA5}">
                      <a16:colId xmlns:a16="http://schemas.microsoft.com/office/drawing/2014/main" val="261884330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7043629"/>
                    </a:ext>
                  </a:extLst>
                </a:gridCol>
                <a:gridCol w="1049205">
                  <a:extLst>
                    <a:ext uri="{9D8B030D-6E8A-4147-A177-3AD203B41FA5}">
                      <a16:colId xmlns:a16="http://schemas.microsoft.com/office/drawing/2014/main" val="2868482546"/>
                    </a:ext>
                  </a:extLst>
                </a:gridCol>
              </a:tblGrid>
              <a:tr h="609746">
                <a:tc row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Identificativo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UC_1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Acquisto prodotti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03/10/2020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52869"/>
                  </a:ext>
                </a:extLst>
              </a:tr>
              <a:tr h="76495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Vers.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0.01.003</a:t>
                      </a:r>
                      <a:endParaRPr lang="it-IT"/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7445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Autore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i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Vincenzo Aiello</a:t>
                      </a:r>
                      <a:endParaRPr lang="it-IT" dirty="0"/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338402"/>
                  </a:ext>
                </a:extLst>
              </a:tr>
              <a:tr h="4690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Descrizione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cassiere vuole richiedere l’emissione dello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scontrino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4717055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Attore Principale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Utilizza il sistema per registrare l’acquisto dei prodotti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556587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Attori secondari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3099237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Entry Condition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cassiere accede alla sua area di lavoro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781387"/>
                  </a:ext>
                </a:extLst>
              </a:tr>
              <a:tr h="2690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Exit </a:t>
                      </a:r>
                      <a:r>
                        <a:rPr lang="it-IT" sz="1100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condition</a:t>
                      </a:r>
                      <a:r>
                        <a:rPr lang="it-IT" sz="1050" dirty="0">
                          <a:solidFill>
                            <a:srgbClr val="4C483D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1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On success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 emette lo scontrino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625203"/>
                  </a:ext>
                </a:extLst>
              </a:tr>
              <a:tr h="28875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Exit </a:t>
                      </a:r>
                      <a:r>
                        <a:rPr lang="it-IT" sz="1100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condition</a:t>
                      </a:r>
                      <a:r>
                        <a:rPr lang="it-IT" sz="1050" dirty="0">
                          <a:solidFill>
                            <a:srgbClr val="4C483D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it-IT" sz="11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On </a:t>
                      </a:r>
                      <a:r>
                        <a:rPr lang="it-IT" sz="1100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failure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 non emette lo scontrino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5640080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Rilevanza/User Priority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Elevata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6271141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Frequenza stimata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700/giorno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0928709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Extension point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0924764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Generalization of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NA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7672930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C5C027A7-2E3E-400D-8D43-59DE0612E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43546"/>
              </p:ext>
            </p:extLst>
          </p:nvPr>
        </p:nvGraphicFramePr>
        <p:xfrm>
          <a:off x="6293009" y="1005671"/>
          <a:ext cx="5360926" cy="5332535"/>
        </p:xfrm>
        <a:graphic>
          <a:graphicData uri="http://schemas.openxmlformats.org/drawingml/2006/table">
            <a:tbl>
              <a:tblPr firstRow="1" firstCol="1" bandRow="1"/>
              <a:tblGrid>
                <a:gridCol w="362025">
                  <a:extLst>
                    <a:ext uri="{9D8B030D-6E8A-4147-A177-3AD203B41FA5}">
                      <a16:colId xmlns:a16="http://schemas.microsoft.com/office/drawing/2014/main" val="472191273"/>
                    </a:ext>
                  </a:extLst>
                </a:gridCol>
                <a:gridCol w="203312">
                  <a:extLst>
                    <a:ext uri="{9D8B030D-6E8A-4147-A177-3AD203B41FA5}">
                      <a16:colId xmlns:a16="http://schemas.microsoft.com/office/drawing/2014/main" val="2800609325"/>
                    </a:ext>
                  </a:extLst>
                </a:gridCol>
                <a:gridCol w="764764">
                  <a:extLst>
                    <a:ext uri="{9D8B030D-6E8A-4147-A177-3AD203B41FA5}">
                      <a16:colId xmlns:a16="http://schemas.microsoft.com/office/drawing/2014/main" val="2829598205"/>
                    </a:ext>
                  </a:extLst>
                </a:gridCol>
                <a:gridCol w="4030825">
                  <a:extLst>
                    <a:ext uri="{9D8B030D-6E8A-4147-A177-3AD203B41FA5}">
                      <a16:colId xmlns:a16="http://schemas.microsoft.com/office/drawing/2014/main" val="1299738864"/>
                    </a:ext>
                  </a:extLst>
                </a:gridCol>
              </a:tblGrid>
              <a:tr h="45718"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cap="all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Flusso di Eventi Principale/Main Scenario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095240"/>
                  </a:ext>
                </a:extLst>
              </a:tr>
              <a:tr h="43963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prende singolarmente ogni prodotto e lo scannerizza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828980"/>
                  </a:ext>
                </a:extLst>
              </a:tr>
              <a:tr h="3903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acquisisce i dati di ogni prodotto e lo inserisce nella lista acquisti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041644"/>
                  </a:ext>
                </a:extLst>
              </a:tr>
              <a:tr h="43963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richiede al sistema di mostrare il totale</a:t>
                      </a:r>
                      <a:endParaRPr lang="it-IT" sz="11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890211"/>
                  </a:ext>
                </a:extLst>
              </a:tr>
              <a:tr h="3903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mostra il totale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541808"/>
                  </a:ext>
                </a:extLst>
              </a:tr>
              <a:tr h="43963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inserisce la somma versata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74811"/>
                  </a:ext>
                </a:extLst>
              </a:tr>
              <a:tr h="3903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mostra il resto ed emette lo scontrino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838730"/>
                  </a:ext>
                </a:extLst>
              </a:tr>
              <a:tr h="3903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aggiorna i prodotti presenti nel magazzino</a:t>
                      </a:r>
                      <a:endParaRPr lang="it-IT" sz="11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997647"/>
                  </a:ext>
                </a:extLst>
              </a:tr>
              <a:tr h="94958"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 Scenario/Flusso di eventi Alternativo: il prodotto non può essere scannerizzato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279356"/>
                  </a:ext>
                </a:extLst>
              </a:tr>
              <a:tr h="43963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1.1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digita manualmente il codice.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199202"/>
                  </a:ext>
                </a:extLst>
              </a:tr>
              <a:tr h="45718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4C483D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1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325459"/>
                  </a:ext>
                </a:extLst>
              </a:tr>
              <a:tr h="45718"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 Scenario/Flusso di eventi di ERRORE: codice inserito non corretto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72881"/>
                  </a:ext>
                </a:extLst>
              </a:tr>
              <a:tr h="390397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2.1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mostra una notifica di errore.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766893"/>
                  </a:ext>
                </a:extLst>
              </a:tr>
              <a:tr h="390397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2.2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mostra di nuovo il form per l’inserimento del codice</a:t>
                      </a:r>
                      <a:endParaRPr lang="it-IT" sz="11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448247"/>
                  </a:ext>
                </a:extLst>
              </a:tr>
              <a:tr h="43963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2.3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riprova ad inserire il codice</a:t>
                      </a:r>
                      <a:endParaRPr lang="it-IT" sz="11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37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69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Object </a:t>
            </a:r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Diagram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 OD_1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457CFE5C-7B8F-427E-A401-B1861C8263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0816" y="1134039"/>
            <a:ext cx="9146873" cy="2831471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22EB296-DAA9-4C8C-A829-C8C6643CA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16684"/>
              </p:ext>
            </p:extLst>
          </p:nvPr>
        </p:nvGraphicFramePr>
        <p:xfrm>
          <a:off x="186428" y="4091365"/>
          <a:ext cx="11290225" cy="2468841"/>
        </p:xfrm>
        <a:graphic>
          <a:graphicData uri="http://schemas.openxmlformats.org/drawingml/2006/table">
            <a:tbl>
              <a:tblPr firstRow="1" firstCol="1" bandRow="1"/>
              <a:tblGrid>
                <a:gridCol w="3023274">
                  <a:extLst>
                    <a:ext uri="{9D8B030D-6E8A-4147-A177-3AD203B41FA5}">
                      <a16:colId xmlns:a16="http://schemas.microsoft.com/office/drawing/2014/main" val="4249484474"/>
                    </a:ext>
                  </a:extLst>
                </a:gridCol>
                <a:gridCol w="1010176">
                  <a:extLst>
                    <a:ext uri="{9D8B030D-6E8A-4147-A177-3AD203B41FA5}">
                      <a16:colId xmlns:a16="http://schemas.microsoft.com/office/drawing/2014/main" val="994419755"/>
                    </a:ext>
                  </a:extLst>
                </a:gridCol>
                <a:gridCol w="7256775">
                  <a:extLst>
                    <a:ext uri="{9D8B030D-6E8A-4147-A177-3AD203B41FA5}">
                      <a16:colId xmlns:a16="http://schemas.microsoft.com/office/drawing/2014/main" val="143866837"/>
                    </a:ext>
                  </a:extLst>
                </a:gridCol>
              </a:tblGrid>
              <a:tr h="418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Nome oggetto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Tipologia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Descrizione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645321"/>
                  </a:ext>
                </a:extLst>
              </a:tr>
              <a:tr h="47342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ScannerProdotti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Boundary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Boundary che permette di scannerizzare un prodotto per aggiungerlo alla lista dei prodotti che vuole acquistare il cliente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28097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StampaScontrino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Boundary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Boundary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che mostra la lista dei prodotti presenti sullo scontrino di acquisto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565059"/>
                  </a:ext>
                </a:extLst>
              </a:tr>
              <a:tr h="31226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ScannerProdottiControl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Control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Control che coordina le operazioni relative formazione e alla stampa di uno scontrino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104480"/>
                  </a:ext>
                </a:extLst>
              </a:tr>
              <a:tr h="47129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AggiornaMagazzinoControl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Control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Control che coordina le operazioni relative alla gestione dei prodotti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0013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Prodotto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Entity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Entità che modella un prodotto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05968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Scontrino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Entity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Entità che modella uno scontrino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0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7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Sequence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Diagram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 SD_1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471958-4703-4378-9ED7-4FA2190EA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1" y="892182"/>
            <a:ext cx="6372809" cy="585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41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StateChart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Diagram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 Scontrino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F9F5AC01-6A32-4842-99D7-D24F0BE12D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84784" y="1539240"/>
            <a:ext cx="7613779" cy="47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4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Interfaccia grafica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1E2A48D-F0E5-469B-825C-1A171F8CF0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17302" y="1287625"/>
            <a:ext cx="3685592" cy="24726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C57DA03-C824-4FD7-9E32-B63231F64F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75191" y="3900391"/>
            <a:ext cx="4052590" cy="263103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BD99E2-F1A3-4616-B03C-D9EABFD9973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93843" y="3900390"/>
            <a:ext cx="3576728" cy="26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10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Stesura Design Goals e Trade-off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47136" y="1330254"/>
            <a:ext cx="10245541" cy="3897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Analisi dei RNF e stesura Design Goals, relativi al nostro esempio sono </a:t>
            </a:r>
            <a:r>
              <a:rPr lang="it-IT" sz="3200" i="1" dirty="0">
                <a:solidFill>
                  <a:schemeClr val="tx1"/>
                </a:solidFill>
                <a:latin typeface="Garamond" panose="02020404030301010803" pitchFamily="18" charset="0"/>
              </a:rPr>
              <a:t>Tempi di risposta e Disponibilità</a:t>
            </a:r>
          </a:p>
          <a:p>
            <a:r>
              <a:rPr lang="it-IT" sz="3200" dirty="0">
                <a:latin typeface="+mj-lt"/>
              </a:rPr>
              <a:t>Formulazione Trade-off, in particolare </a:t>
            </a:r>
            <a:r>
              <a:rPr lang="it-IT" sz="3200" b="0" i="1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Prestazioni vs Affidabilità </a:t>
            </a:r>
            <a:endParaRPr lang="it-IT" sz="4800" dirty="0">
              <a:latin typeface="+mj-lt"/>
            </a:endParaRPr>
          </a:p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Decomposizione in sottosistemi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47136" y="1421413"/>
            <a:ext cx="10384689" cy="3556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Struttura 3-tier</a:t>
            </a:r>
          </a:p>
          <a:p>
            <a:r>
              <a:rPr lang="it-IT" sz="3200" dirty="0">
                <a:latin typeface="+mj-lt"/>
              </a:rPr>
              <a:t>Sottosistemi:</a:t>
            </a:r>
          </a:p>
          <a:p>
            <a:r>
              <a:rPr lang="it-IT" sz="3200" dirty="0">
                <a:latin typeface="+mj-lt"/>
              </a:rPr>
              <a:t>Struttura di deployment</a:t>
            </a:r>
          </a:p>
          <a:p>
            <a:pPr marL="514350" indent="-514350">
              <a:buFont typeface="+mj-lt"/>
              <a:buAutoNum type="arabicPeriod"/>
            </a:pPr>
            <a:endParaRPr lang="it-IT" sz="3200" dirty="0">
              <a:latin typeface="+mj-lt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AC59BA-6438-48B8-94BF-FC402702F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38" y="125987"/>
            <a:ext cx="4779279" cy="6732013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7BD2EEF4-1661-49DA-9397-8BB413F23299}"/>
              </a:ext>
            </a:extLst>
          </p:cNvPr>
          <p:cNvSpPr/>
          <p:nvPr/>
        </p:nvSpPr>
        <p:spPr>
          <a:xfrm>
            <a:off x="9393086" y="951838"/>
            <a:ext cx="1838131" cy="1063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CA993CD-74D2-4B54-9DAB-BDF648F125FC}"/>
              </a:ext>
            </a:extLst>
          </p:cNvPr>
          <p:cNvSpPr/>
          <p:nvPr/>
        </p:nvSpPr>
        <p:spPr>
          <a:xfrm>
            <a:off x="6096000" y="2857589"/>
            <a:ext cx="1838131" cy="1063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B567659-1A57-427B-A72A-FECC3D15CCAD}"/>
              </a:ext>
            </a:extLst>
          </p:cNvPr>
          <p:cNvSpPr/>
          <p:nvPr/>
        </p:nvSpPr>
        <p:spPr>
          <a:xfrm>
            <a:off x="7688424" y="5335266"/>
            <a:ext cx="1838131" cy="1063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7D45246-6A56-4D53-8146-7828C8026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2" y="3640582"/>
            <a:ext cx="4687806" cy="29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3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8015180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Tabella degli accessi per l’attore Cassiere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773526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68CDE1EE-179B-4A16-9D18-BE2ECDF99804}"/>
              </a:ext>
            </a:extLst>
          </p:cNvPr>
          <p:cNvSpPr txBox="1">
            <a:spLocks/>
          </p:cNvSpPr>
          <p:nvPr/>
        </p:nvSpPr>
        <p:spPr>
          <a:xfrm>
            <a:off x="775956" y="3488635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868E6F1-5A67-47D0-B048-884C0E71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95223"/>
              </p:ext>
            </p:extLst>
          </p:nvPr>
        </p:nvGraphicFramePr>
        <p:xfrm>
          <a:off x="861070" y="1822919"/>
          <a:ext cx="6715387" cy="1172682"/>
        </p:xfrm>
        <a:graphic>
          <a:graphicData uri="http://schemas.openxmlformats.org/drawingml/2006/table">
            <a:tbl>
              <a:tblPr firstRow="1" firstCol="1" bandRow="1"/>
              <a:tblGrid>
                <a:gridCol w="1266140">
                  <a:extLst>
                    <a:ext uri="{9D8B030D-6E8A-4147-A177-3AD203B41FA5}">
                      <a16:colId xmlns:a16="http://schemas.microsoft.com/office/drawing/2014/main" val="78576771"/>
                    </a:ext>
                  </a:extLst>
                </a:gridCol>
                <a:gridCol w="1326880">
                  <a:extLst>
                    <a:ext uri="{9D8B030D-6E8A-4147-A177-3AD203B41FA5}">
                      <a16:colId xmlns:a16="http://schemas.microsoft.com/office/drawing/2014/main" val="3705984613"/>
                    </a:ext>
                  </a:extLst>
                </a:gridCol>
                <a:gridCol w="1056442">
                  <a:extLst>
                    <a:ext uri="{9D8B030D-6E8A-4147-A177-3AD203B41FA5}">
                      <a16:colId xmlns:a16="http://schemas.microsoft.com/office/drawing/2014/main" val="1042470335"/>
                    </a:ext>
                  </a:extLst>
                </a:gridCol>
                <a:gridCol w="1090428">
                  <a:extLst>
                    <a:ext uri="{9D8B030D-6E8A-4147-A177-3AD203B41FA5}">
                      <a16:colId xmlns:a16="http://schemas.microsoft.com/office/drawing/2014/main" val="3181250297"/>
                    </a:ext>
                  </a:extLst>
                </a:gridCol>
                <a:gridCol w="1054273">
                  <a:extLst>
                    <a:ext uri="{9D8B030D-6E8A-4147-A177-3AD203B41FA5}">
                      <a16:colId xmlns:a16="http://schemas.microsoft.com/office/drawing/2014/main" val="641169712"/>
                    </a:ext>
                  </a:extLst>
                </a:gridCol>
                <a:gridCol w="921224">
                  <a:extLst>
                    <a:ext uri="{9D8B030D-6E8A-4147-A177-3AD203B41FA5}">
                      <a16:colId xmlns:a16="http://schemas.microsoft.com/office/drawing/2014/main" val="772092727"/>
                    </a:ext>
                  </a:extLst>
                </a:gridCol>
              </a:tblGrid>
              <a:tr h="70408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Oggetti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Attore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Utenza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Prodotto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Scontrino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Ticket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Richiesta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fornitura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55311"/>
                  </a:ext>
                </a:extLst>
              </a:tr>
              <a:tr h="46860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Cassiere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Autenticazione Logout</a:t>
                      </a:r>
                      <a:endParaRPr lang="it-IT" sz="10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Lettura Prodotto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Creazione Scontrino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3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6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8015180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Servizi dei sottosistemi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449753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68CDE1EE-179B-4A16-9D18-BE2ECDF99804}"/>
              </a:ext>
            </a:extLst>
          </p:cNvPr>
          <p:cNvSpPr txBox="1">
            <a:spLocks/>
          </p:cNvSpPr>
          <p:nvPr/>
        </p:nvSpPr>
        <p:spPr>
          <a:xfrm>
            <a:off x="775956" y="3488635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D02960FB-6780-4CFA-B2D4-687FC8EBC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30934"/>
              </p:ext>
            </p:extLst>
          </p:nvPr>
        </p:nvGraphicFramePr>
        <p:xfrm>
          <a:off x="734099" y="1296290"/>
          <a:ext cx="8481526" cy="1065977"/>
        </p:xfrm>
        <a:graphic>
          <a:graphicData uri="http://schemas.openxmlformats.org/drawingml/2006/table">
            <a:tbl>
              <a:tblPr firstRow="1" firstCol="1" bandRow="1"/>
              <a:tblGrid>
                <a:gridCol w="2350734">
                  <a:extLst>
                    <a:ext uri="{9D8B030D-6E8A-4147-A177-3AD203B41FA5}">
                      <a16:colId xmlns:a16="http://schemas.microsoft.com/office/drawing/2014/main" val="1965740329"/>
                    </a:ext>
                  </a:extLst>
                </a:gridCol>
                <a:gridCol w="6130792">
                  <a:extLst>
                    <a:ext uri="{9D8B030D-6E8A-4147-A177-3AD203B41FA5}">
                      <a16:colId xmlns:a16="http://schemas.microsoft.com/office/drawing/2014/main" val="2914515391"/>
                    </a:ext>
                  </a:extLst>
                </a:gridCol>
              </a:tblGrid>
              <a:tr h="198210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Data Access</a:t>
                      </a:r>
                      <a:endParaRPr lang="it-IT" sz="12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773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Servizio</a:t>
                      </a:r>
                      <a:endParaRPr lang="it-IT" sz="12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Descrizione</a:t>
                      </a:r>
                      <a:endParaRPr lang="it-IT" sz="12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282076"/>
                  </a:ext>
                </a:extLst>
              </a:tr>
              <a:tr h="32321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Inserimento Scontrino</a:t>
                      </a:r>
                      <a:endParaRPr lang="it-IT" sz="12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Inserisce uno Scontrino nel DB</a:t>
                      </a:r>
                      <a:endParaRPr lang="it-IT" sz="12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128705"/>
                  </a:ext>
                </a:extLst>
              </a:tr>
              <a:tr h="15310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Caricamento Scontrino</a:t>
                      </a:r>
                      <a:endParaRPr lang="it-IT" sz="12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Restituisce tutti i campi dello Scontrino dal DB</a:t>
                      </a:r>
                      <a:endParaRPr lang="it-IT" sz="12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359258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8AF8846D-4AFC-412C-8E83-389FF1C5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66207"/>
              </p:ext>
            </p:extLst>
          </p:nvPr>
        </p:nvGraphicFramePr>
        <p:xfrm>
          <a:off x="775956" y="2696431"/>
          <a:ext cx="8439669" cy="2225409"/>
        </p:xfrm>
        <a:graphic>
          <a:graphicData uri="http://schemas.openxmlformats.org/drawingml/2006/table">
            <a:tbl>
              <a:tblPr firstRow="1" firstCol="1" bandRow="1"/>
              <a:tblGrid>
                <a:gridCol w="2357111">
                  <a:extLst>
                    <a:ext uri="{9D8B030D-6E8A-4147-A177-3AD203B41FA5}">
                      <a16:colId xmlns:a16="http://schemas.microsoft.com/office/drawing/2014/main" val="1999783792"/>
                    </a:ext>
                  </a:extLst>
                </a:gridCol>
                <a:gridCol w="6082558">
                  <a:extLst>
                    <a:ext uri="{9D8B030D-6E8A-4147-A177-3AD203B41FA5}">
                      <a16:colId xmlns:a16="http://schemas.microsoft.com/office/drawing/2014/main" val="1986997543"/>
                    </a:ext>
                  </a:extLst>
                </a:gridCol>
              </a:tblGrid>
              <a:tr h="345349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Scontrino </a:t>
                      </a:r>
                      <a:endParaRPr lang="it-IT" sz="11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80660"/>
                  </a:ext>
                </a:extLst>
              </a:tr>
              <a:tr h="3132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Servizio</a:t>
                      </a:r>
                      <a:endParaRPr lang="it-IT" sz="11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Descrizione</a:t>
                      </a:r>
                      <a:endParaRPr lang="it-IT" sz="11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673089"/>
                  </a:ext>
                </a:extLst>
              </a:tr>
              <a:tr h="38656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Crea Scontrino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Crea un nuovo scontrino dati tutti i prodotti da inserire</a:t>
                      </a:r>
                      <a:endParaRPr lang="it-IT" sz="11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053337"/>
                  </a:ext>
                </a:extLst>
              </a:tr>
              <a:tr h="210639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Aggiungi prodotto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Aggiunge un prodotto allo scontrino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829362"/>
                  </a:ext>
                </a:extLst>
              </a:tr>
              <a:tr h="43750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Aggiungi somma versata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Aggiunge nello scontrino la somma versata dal cliente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71459"/>
                  </a:ext>
                </a:extLst>
              </a:tr>
              <a:tr h="210639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Calcola totale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Calcola il totale dello scontrino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665512"/>
                  </a:ext>
                </a:extLst>
              </a:tr>
              <a:tr h="210639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Calcola resto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Calcola il resto da dare al cliente</a:t>
                      </a:r>
                      <a:endParaRPr lang="it-IT" sz="11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58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79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Software utilizzati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4D9E6B86-7BE7-4996-84E0-D6AC24E0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21" y="1814032"/>
            <a:ext cx="1206398" cy="12063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D06536A-86E4-4ED2-B65A-836C6BE72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72" y="1956135"/>
            <a:ext cx="1715766" cy="888043"/>
          </a:xfrm>
          <a:prstGeom prst="rect">
            <a:avLst/>
          </a:prstGeom>
        </p:spPr>
      </p:pic>
      <p:pic>
        <p:nvPicPr>
          <p:cNvPr id="15" name="Immagine 14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721C66AD-8861-4273-A496-F3F635457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559" y="4435789"/>
            <a:ext cx="1228782" cy="120639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8E3E975-A727-4C5F-947F-A3FB88EE0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2631" y="3953881"/>
            <a:ext cx="2083979" cy="2083979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297667-2F3A-46FB-829B-91E80F2E9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8011" y="3020430"/>
            <a:ext cx="3644423" cy="12117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B0343E0-29D4-49B3-B1AE-7573D817A0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7990" y="5203396"/>
            <a:ext cx="1283380" cy="128338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07279B6-F1C5-4BFA-8CBD-A994DEDD17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25653" y="936451"/>
            <a:ext cx="3125969" cy="208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1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Cos’è </a:t>
            </a:r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NewDM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1530220"/>
            <a:ext cx="6807616" cy="460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>
                <a:latin typeface="+mj-lt"/>
              </a:rPr>
              <a:t>NewDM</a:t>
            </a:r>
            <a:r>
              <a:rPr lang="it-IT" sz="2400" dirty="0">
                <a:latin typeface="+mj-lt"/>
              </a:rPr>
              <a:t> è una piattaforma desktop che si pone come obiettivo quello di informatizzare la gestione di un punto vendita di una catena di supermercati. </a:t>
            </a:r>
          </a:p>
        </p:txBody>
      </p:sp>
    </p:spTree>
    <p:extLst>
      <p:ext uri="{BB962C8B-B14F-4D97-AF65-F5344CB8AC3E}">
        <p14:creationId xmlns:p14="http://schemas.microsoft.com/office/powerpoint/2010/main" val="3538696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Conclusioni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B80136F-F7F8-4BA5-86EF-399069E0F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388" y="3045902"/>
            <a:ext cx="8476752" cy="766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6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Grazie per 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98897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BD00C-4D66-4494-8A4B-DBD86D51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2"/>
                </a:solidFill>
              </a:rPr>
              <a:t>Slide aggiuntive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E7D72C4-0FB6-4077-834B-1B0BEE07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72" y="1688315"/>
            <a:ext cx="4109120" cy="20169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0C22A08-1EE4-496C-897C-46117326D1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05051" y="1809358"/>
            <a:ext cx="4189251" cy="20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0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Analisi del sistema corrente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Sistema poco informatizzato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Aggiornamento del magazzino non automatico</a:t>
            </a: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F938F86-E2A2-47C6-B0F5-1DBC9FEF300D}"/>
              </a:ext>
            </a:extLst>
          </p:cNvPr>
          <p:cNvSpPr txBox="1">
            <a:spLocks/>
          </p:cNvSpPr>
          <p:nvPr/>
        </p:nvSpPr>
        <p:spPr>
          <a:xfrm>
            <a:off x="796833" y="4362483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Nessun aiuto per la richiesta di fornitura</a:t>
            </a:r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174588CD-8701-45E5-8363-E1CB0EBC5783}"/>
              </a:ext>
            </a:extLst>
          </p:cNvPr>
          <p:cNvSpPr txBox="1">
            <a:spLocks/>
          </p:cNvSpPr>
          <p:nvPr/>
        </p:nvSpPr>
        <p:spPr>
          <a:xfrm>
            <a:off x="6111664" y="4357911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Nessun assistenza post vendita per i clienti</a:t>
            </a:r>
          </a:p>
        </p:txBody>
      </p:sp>
    </p:spTree>
    <p:extLst>
      <p:ext uri="{BB962C8B-B14F-4D97-AF65-F5344CB8AC3E}">
        <p14:creationId xmlns:p14="http://schemas.microsoft.com/office/powerpoint/2010/main" val="226466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Funzionalità principali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647544" y="1519098"/>
            <a:ext cx="7180840" cy="4676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it-IT" sz="2400" dirty="0">
                <a:latin typeface="+mj-lt"/>
              </a:rPr>
              <a:t>Le funzionalità principali di dividono in 3 aree: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Cassa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Magazzino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Assistenza</a:t>
            </a:r>
          </a:p>
          <a:p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532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Funzionalità principali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647544" y="1519098"/>
            <a:ext cx="7180840" cy="4676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it-IT" sz="2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Gestione della cassa ed emissione scontrini</a:t>
            </a:r>
          </a:p>
          <a:p>
            <a:r>
              <a:rPr lang="it-IT" sz="2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Gestione dei prodotti presenti in magazzino</a:t>
            </a:r>
          </a:p>
          <a:p>
            <a:r>
              <a:rPr lang="it-IT" sz="2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Stima delle quantità </a:t>
            </a:r>
            <a:r>
              <a:rPr 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per richiedere il rifornimento di un prodotto</a:t>
            </a:r>
            <a:endParaRPr lang="it-IT" sz="2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it-IT" sz="2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Gestione ticket per l’assistenza ai clienti</a:t>
            </a:r>
          </a:p>
        </p:txBody>
      </p:sp>
    </p:spTree>
    <p:extLst>
      <p:ext uri="{BB962C8B-B14F-4D97-AF65-F5344CB8AC3E}">
        <p14:creationId xmlns:p14="http://schemas.microsoft.com/office/powerpoint/2010/main" val="247350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Formulazione sistema proposto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Applicativo Desktop	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800" dirty="0">
                <a:latin typeface="+mj-lt"/>
              </a:rPr>
              <a:t>Tre aree di lavoro: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8000" dirty="0">
                <a:latin typeface="+mj-lt"/>
              </a:rPr>
              <a:t>Cassa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8000" dirty="0">
                <a:latin typeface="+mj-lt"/>
              </a:rPr>
              <a:t>Magazzino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8000" dirty="0">
                <a:latin typeface="+mj-lt"/>
              </a:rPr>
              <a:t>Assistenza</a:t>
            </a:r>
          </a:p>
        </p:txBody>
      </p:sp>
    </p:spTree>
    <p:extLst>
      <p:ext uri="{BB962C8B-B14F-4D97-AF65-F5344CB8AC3E}">
        <p14:creationId xmlns:p14="http://schemas.microsoft.com/office/powerpoint/2010/main" val="141565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Analisi requisito funzionale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3">
            <a:extLst>
              <a:ext uri="{FF2B5EF4-FFF2-40B4-BE49-F238E27FC236}">
                <a16:creationId xmlns:a16="http://schemas.microsoft.com/office/drawing/2014/main" id="{B4C04B3B-F2B8-41BB-A4C8-3A62E75DBBC1}"/>
              </a:ext>
            </a:extLst>
          </p:cNvPr>
          <p:cNvSpPr txBox="1">
            <a:spLocks/>
          </p:cNvSpPr>
          <p:nvPr/>
        </p:nvSpPr>
        <p:spPr>
          <a:xfrm>
            <a:off x="712857" y="1634138"/>
            <a:ext cx="9634792" cy="351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+mj-lt"/>
              </a:rPr>
              <a:t>Analizziamo adesso un requisito funzionale e vediamo lo sviluppo dei vari artefatti relativi. </a:t>
            </a:r>
            <a:r>
              <a:rPr lang="it-IT" sz="3200" dirty="0">
                <a:latin typeface="+mj-lt"/>
              </a:rPr>
              <a:t>	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F70AD970-DA5B-46AC-BD81-1CAE70021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22031"/>
              </p:ext>
            </p:extLst>
          </p:nvPr>
        </p:nvGraphicFramePr>
        <p:xfrm>
          <a:off x="1210906" y="3058160"/>
          <a:ext cx="8127999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110">
                  <a:extLst>
                    <a:ext uri="{9D8B030D-6E8A-4147-A177-3AD203B41FA5}">
                      <a16:colId xmlns:a16="http://schemas.microsoft.com/office/drawing/2014/main" val="1045333790"/>
                    </a:ext>
                  </a:extLst>
                </a:gridCol>
                <a:gridCol w="1268964">
                  <a:extLst>
                    <a:ext uri="{9D8B030D-6E8A-4147-A177-3AD203B41FA5}">
                      <a16:colId xmlns:a16="http://schemas.microsoft.com/office/drawing/2014/main" val="3307208007"/>
                    </a:ext>
                  </a:extLst>
                </a:gridCol>
                <a:gridCol w="5839925">
                  <a:extLst>
                    <a:ext uri="{9D8B030D-6E8A-4147-A177-3AD203B41FA5}">
                      <a16:colId xmlns:a16="http://schemas.microsoft.com/office/drawing/2014/main" val="3060541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Req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Priorita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8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 cassiere deve richiedere al sistema di emettere lo scontrino per confermare l’acquisto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16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58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Scenario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E1E9CE69-4EA6-4572-98D7-F72F383C3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33850"/>
              </p:ext>
            </p:extLst>
          </p:nvPr>
        </p:nvGraphicFramePr>
        <p:xfrm>
          <a:off x="1101011" y="1418254"/>
          <a:ext cx="7632441" cy="5066523"/>
        </p:xfrm>
        <a:graphic>
          <a:graphicData uri="http://schemas.openxmlformats.org/drawingml/2006/table">
            <a:tbl>
              <a:tblPr firstRow="1" firstCol="1" bandRow="1"/>
              <a:tblGrid>
                <a:gridCol w="2544147">
                  <a:extLst>
                    <a:ext uri="{9D8B030D-6E8A-4147-A177-3AD203B41FA5}">
                      <a16:colId xmlns:a16="http://schemas.microsoft.com/office/drawing/2014/main" val="2739396226"/>
                    </a:ext>
                  </a:extLst>
                </a:gridCol>
                <a:gridCol w="2544147">
                  <a:extLst>
                    <a:ext uri="{9D8B030D-6E8A-4147-A177-3AD203B41FA5}">
                      <a16:colId xmlns:a16="http://schemas.microsoft.com/office/drawing/2014/main" val="2826868313"/>
                    </a:ext>
                  </a:extLst>
                </a:gridCol>
                <a:gridCol w="2544147">
                  <a:extLst>
                    <a:ext uri="{9D8B030D-6E8A-4147-A177-3AD203B41FA5}">
                      <a16:colId xmlns:a16="http://schemas.microsoft.com/office/drawing/2014/main" val="1666604557"/>
                    </a:ext>
                  </a:extLst>
                </a:gridCol>
              </a:tblGrid>
              <a:tr h="23692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NOME SCENARIO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SC_3: AcquistoProdotto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8355"/>
                  </a:ext>
                </a:extLst>
              </a:tr>
              <a:tr h="23692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ATTORI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Pasquale:Cassiere.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18853"/>
                  </a:ext>
                </a:extLst>
              </a:tr>
              <a:tr h="49209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DESCRIZIONE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cassiere Pasquale vuole richiedere l’emissione di uno scontrino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044396"/>
                  </a:ext>
                </a:extLst>
              </a:tr>
              <a:tr h="426147">
                <a:tc rowSpan="8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FLUSSO DEGLI EVENTI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Attori 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 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377927"/>
                  </a:ext>
                </a:extLst>
              </a:tr>
              <a:tr h="61240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Pasquale prende singolarmente ogni prodotto e scannerizza il suo codice 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91413"/>
                  </a:ext>
                </a:extLst>
              </a:tr>
              <a:tr h="40827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 lo acquisisce e lo inserisce nella lista acquisti.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282641"/>
                  </a:ext>
                </a:extLst>
              </a:tr>
              <a:tr h="61240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Pasquale, una volta terminati i prodotti, richiede al sistema di mostrare il totale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49296"/>
                  </a:ext>
                </a:extLst>
              </a:tr>
              <a:tr h="20413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 mostra 25.50€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427915"/>
                  </a:ext>
                </a:extLst>
              </a:tr>
              <a:tr h="40827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Pasquale comunica al sistema l’importo versato 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133633"/>
                  </a:ext>
                </a:extLst>
              </a:tr>
              <a:tr h="61240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 crea lo scontrino con la lista acquisti e comunica il resto 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98617"/>
                  </a:ext>
                </a:extLst>
              </a:tr>
              <a:tr h="81654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sistema, emesso lo scontrino, procede con l’aggiornare i prodotti presenti nel magazzino.</a:t>
                      </a:r>
                      <a:endParaRPr lang="it-IT" sz="10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14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22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Use Case Model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72FCE564-DD4D-4E18-A480-9D3786AB3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71" y="1609899"/>
            <a:ext cx="8730899" cy="3857839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6332CC3E-2151-4EE9-856C-FB9136DB98D4}"/>
              </a:ext>
            </a:extLst>
          </p:cNvPr>
          <p:cNvSpPr/>
          <p:nvPr/>
        </p:nvSpPr>
        <p:spPr>
          <a:xfrm>
            <a:off x="4665305" y="4161453"/>
            <a:ext cx="1838131" cy="1063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769176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Verde gia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E6CA8D3F3ACD4A87344599D8341E56" ma:contentTypeVersion="2" ma:contentTypeDescription="Creare un nuovo documento." ma:contentTypeScope="" ma:versionID="36c40fa99d128be7b06f1bf4d10ef840">
  <xsd:schema xmlns:xsd="http://www.w3.org/2001/XMLSchema" xmlns:xs="http://www.w3.org/2001/XMLSchema" xmlns:p="http://schemas.microsoft.com/office/2006/metadata/properties" xmlns:ns2="97fe7b87-aea3-4104-9d9c-0d34de2995b9" targetNamespace="http://schemas.microsoft.com/office/2006/metadata/properties" ma:root="true" ma:fieldsID="6a998ec8a950768f67e632e7bbdc7446" ns2:_="">
    <xsd:import namespace="97fe7b87-aea3-4104-9d9c-0d34de299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fe7b87-aea3-4104-9d9c-0d34de299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422362-7766-484E-83C0-672AD2308E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9E7B9F8-68DE-424A-BF24-D1C701A730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fe7b87-aea3-4104-9d9c-0d34de2995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3AD268-9EC1-402D-8354-837EAC293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Widescreen</PresentationFormat>
  <Paragraphs>220</Paragraphs>
  <Slides>21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Garamond</vt:lpstr>
      <vt:lpstr>Trebuchet MS</vt:lpstr>
      <vt:lpstr>Wingdings 3</vt:lpstr>
      <vt:lpstr>Sfaccettatura</vt:lpstr>
      <vt:lpstr>Ingegneria del software Progetto NewDM       NC09 Gruppo ZAZA</vt:lpstr>
      <vt:lpstr>Cos’è NewDM?</vt:lpstr>
      <vt:lpstr>Analisi del sistema corrente</vt:lpstr>
      <vt:lpstr>Funzionalità principali</vt:lpstr>
      <vt:lpstr>Funzionalità principali</vt:lpstr>
      <vt:lpstr>Formulazione sistema proposto</vt:lpstr>
      <vt:lpstr>Analisi requisito funzionale</vt:lpstr>
      <vt:lpstr>Scenario</vt:lpstr>
      <vt:lpstr>Use Case Model</vt:lpstr>
      <vt:lpstr>Use Case</vt:lpstr>
      <vt:lpstr>Object Diagram OD_1</vt:lpstr>
      <vt:lpstr>Sequence Diagram SD_1</vt:lpstr>
      <vt:lpstr>StateChart Diagram Scontrino</vt:lpstr>
      <vt:lpstr>Interfaccia grafica</vt:lpstr>
      <vt:lpstr>Stesura Design Goals e Trade-off</vt:lpstr>
      <vt:lpstr>Decomposizione in sottosistemi</vt:lpstr>
      <vt:lpstr>Tabella degli accessi per l’attore Cassiere</vt:lpstr>
      <vt:lpstr>Servizi dei sottosistemi</vt:lpstr>
      <vt:lpstr>Software utilizzati</vt:lpstr>
      <vt:lpstr>Conclusioni</vt:lpstr>
      <vt:lpstr>Slide aggiuntive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del software Presentazione progetto NewDM</dc:title>
  <dc:creator>Luigi Cirillo</dc:creator>
  <cp:lastModifiedBy>FRANCO CIRILLO</cp:lastModifiedBy>
  <cp:revision>27</cp:revision>
  <dcterms:created xsi:type="dcterms:W3CDTF">2020-12-08T19:06:33Z</dcterms:created>
  <dcterms:modified xsi:type="dcterms:W3CDTF">2020-12-11T10:16:28Z</dcterms:modified>
</cp:coreProperties>
</file>