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3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52267"/>
            <a:ext cx="16230600" cy="8382465"/>
            <a:chOff x="0" y="0"/>
            <a:chExt cx="6045684" cy="312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122357"/>
            </a:xfrm>
            <a:custGeom>
              <a:avLst/>
              <a:gdLst/>
              <a:ahLst/>
              <a:cxnLst/>
              <a:rect r="r" b="b" t="t" l="l"/>
              <a:pathLst>
                <a:path h="3122357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122357"/>
                  </a:lnTo>
                  <a:lnTo>
                    <a:pt x="0" y="3122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12235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45217" y="2014034"/>
            <a:ext cx="11850382" cy="232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PROGRAMACION 3 </a:t>
            </a:r>
          </a:p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TP°2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45217" y="4622325"/>
            <a:ext cx="3396778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Profesor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45217" y="4956335"/>
            <a:ext cx="3396778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Caceres Manuel Adrian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45217" y="5550803"/>
            <a:ext cx="4756684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Presentado por: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45217" y="6031208"/>
            <a:ext cx="4756684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Ferreira Valentín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2345217" y="6472533"/>
            <a:ext cx="4756684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Insaurralde Lucas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45217" y="6913858"/>
            <a:ext cx="4756684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Pulido Agustín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45217" y="7355183"/>
            <a:ext cx="4756684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Pirchio Marcos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45217" y="7967958"/>
            <a:ext cx="5998727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Repositorio: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45217" y="8409283"/>
            <a:ext cx="5998727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https://github.com/CiroL1/PGRA-3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1073" y="788296"/>
            <a:ext cx="16585855" cy="8710408"/>
            <a:chOff x="0" y="0"/>
            <a:chExt cx="6178012" cy="3244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8012" cy="3244512"/>
            </a:xfrm>
            <a:custGeom>
              <a:avLst/>
              <a:gdLst/>
              <a:ahLst/>
              <a:cxnLst/>
              <a:rect r="r" b="b" t="t" l="l"/>
              <a:pathLst>
                <a:path h="3244512" w="6178012">
                  <a:moveTo>
                    <a:pt x="0" y="0"/>
                  </a:moveTo>
                  <a:lnTo>
                    <a:pt x="6178012" y="0"/>
                  </a:lnTo>
                  <a:lnTo>
                    <a:pt x="6178012" y="3244512"/>
                  </a:lnTo>
                  <a:lnTo>
                    <a:pt x="0" y="324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6178012" cy="323498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84616" y="1597214"/>
            <a:ext cx="6632266" cy="114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2"/>
              </a:lnSpc>
            </a:pPr>
            <a:r>
              <a:rPr lang="en-US" sz="4283" spc="13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HEURÍSTICAS CON APRENDIZAJE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9856" y="3213696"/>
            <a:ext cx="7821785" cy="237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heurísticas con aprendizaje combinan aproximaciones rápidas con ajustes basados en la experiencia. Aprenden patrones de instancias previas para mejorar sus resultados, adaptándose mejor a problemas complejos.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580587" y="1426439"/>
            <a:ext cx="7542521" cy="7919466"/>
          </a:xfrm>
          <a:custGeom>
            <a:avLst/>
            <a:gdLst/>
            <a:ahLst/>
            <a:cxnLst/>
            <a:rect r="r" b="b" t="t" l="l"/>
            <a:pathLst>
              <a:path h="7919466" w="7542521">
                <a:moveTo>
                  <a:pt x="0" y="0"/>
                </a:moveTo>
                <a:lnTo>
                  <a:pt x="7542521" y="0"/>
                </a:lnTo>
                <a:lnTo>
                  <a:pt x="7542521" y="7919466"/>
                </a:lnTo>
                <a:lnTo>
                  <a:pt x="0" y="7919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18" r="0" b="-261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89856" y="6079284"/>
            <a:ext cx="7821785" cy="259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9"/>
              </a:lnSpc>
            </a:pPr>
            <a:r>
              <a:rPr lang="en-US" sz="24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el problema del viajante, una heurística con aprendizaje puede ajustar estrategias basándose en movimientos que generan mejores soluciones. Esto mejora continuamente la calidad de las soluciones con cada iteración.</a:t>
            </a:r>
          </a:p>
          <a:p>
            <a:pPr algn="just">
              <a:lnSpc>
                <a:spcPts val="34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1073" y="788296"/>
            <a:ext cx="16585855" cy="8710408"/>
            <a:chOff x="0" y="0"/>
            <a:chExt cx="6178012" cy="3244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8012" cy="3244512"/>
            </a:xfrm>
            <a:custGeom>
              <a:avLst/>
              <a:gdLst/>
              <a:ahLst/>
              <a:cxnLst/>
              <a:rect r="r" b="b" t="t" l="l"/>
              <a:pathLst>
                <a:path h="3244512" w="6178012">
                  <a:moveTo>
                    <a:pt x="0" y="0"/>
                  </a:moveTo>
                  <a:lnTo>
                    <a:pt x="6178012" y="0"/>
                  </a:lnTo>
                  <a:lnTo>
                    <a:pt x="6178012" y="3244512"/>
                  </a:lnTo>
                  <a:lnTo>
                    <a:pt x="0" y="324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6178012" cy="323498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039177" y="1990429"/>
            <a:ext cx="6209646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4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TRABAJO PRÁCTICO OBLIGATORIO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98787" y="4322023"/>
            <a:ext cx="10290426" cy="273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8"/>
              </a:lnSpc>
            </a:pPr>
            <a:r>
              <a:rPr lang="en-US" sz="26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Nuestra tarea consistió en diseñar una base de datos utilizando Neo4j, un sistema orientado a grafos, y enlazarla a una API backend desarrollada en Spring Boot. Como parte del proyecto, implementamos algoritmos de búsqueda en grafos, específicamente búsqueda en profundidad (Depth First Search) y búsqueda en amplitud (Breadth First Search). 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-883689">
            <a:off x="13041614" y="-825729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08886">
            <a:off x="-8555147" y="4986630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115119"/>
            <a:chOff x="0" y="0"/>
            <a:chExt cx="6045684" cy="302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022775"/>
            </a:xfrm>
            <a:custGeom>
              <a:avLst/>
              <a:gdLst/>
              <a:ahLst/>
              <a:cxnLst/>
              <a:rect r="r" b="b" t="t" l="l"/>
              <a:pathLst>
                <a:path h="3022775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022775"/>
                  </a:lnTo>
                  <a:lnTo>
                    <a:pt x="0" y="30227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02277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0519709" y="1915771"/>
            <a:ext cx="6413125" cy="6340978"/>
          </a:xfrm>
          <a:custGeom>
            <a:avLst/>
            <a:gdLst/>
            <a:ahLst/>
            <a:cxnLst/>
            <a:rect r="r" b="b" t="t" l="l"/>
            <a:pathLst>
              <a:path h="6340978" w="6413125">
                <a:moveTo>
                  <a:pt x="0" y="0"/>
                </a:moveTo>
                <a:lnTo>
                  <a:pt x="6413125" y="0"/>
                </a:lnTo>
                <a:lnTo>
                  <a:pt x="6413125" y="6340977"/>
                </a:lnTo>
                <a:lnTo>
                  <a:pt x="0" y="63409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18001" y="4941630"/>
            <a:ext cx="11119114" cy="182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8"/>
              </a:lnSpc>
            </a:pPr>
            <a:r>
              <a:rPr lang="en-US" sz="120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TOTALES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84676" y="3712404"/>
            <a:ext cx="11052439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515035" y="5489862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56632" y="2000232"/>
            <a:ext cx="1457473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 de Contenidos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56727" y="4047448"/>
            <a:ext cx="131661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113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56727" y="5083674"/>
            <a:ext cx="1333869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56727" y="6118512"/>
            <a:ext cx="1333869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57449" y="7155348"/>
            <a:ext cx="1333869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67543" y="4172574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Introduccion al backtracking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67543" y="5166012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Recorridos sobre grafos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33561" y="7241073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Trabajo Practico Obligatorio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67543" y="6205541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Poda en backtracking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967543" y="7241073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UCS (Uniform Cost Search)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44000" y="4047448"/>
            <a:ext cx="1213336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44000" y="5082980"/>
            <a:ext cx="1213336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18512"/>
            <a:ext cx="1213336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144000" y="7155348"/>
            <a:ext cx="1213336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08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603414" y="4172574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Introducción a las Heurísticas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603414" y="5166012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Heurística - Algoritmo Voraz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03414" y="6205541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Heurísticas con Aprendizaje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6134043" y="2690101"/>
            <a:ext cx="6818207" cy="20947169"/>
            <a:chOff x="0" y="0"/>
            <a:chExt cx="1795742" cy="5516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3411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1068821"/>
            <a:ext cx="8962708" cy="8506856"/>
          </a:xfrm>
          <a:custGeom>
            <a:avLst/>
            <a:gdLst/>
            <a:ahLst/>
            <a:cxnLst/>
            <a:rect r="r" b="b" t="t" l="l"/>
            <a:pathLst>
              <a:path h="8506856" w="8962708">
                <a:moveTo>
                  <a:pt x="0" y="0"/>
                </a:moveTo>
                <a:lnTo>
                  <a:pt x="8962708" y="0"/>
                </a:lnTo>
                <a:lnTo>
                  <a:pt x="8962708" y="8506856"/>
                </a:lnTo>
                <a:lnTo>
                  <a:pt x="0" y="85068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93" t="0" r="-1393" b="-1391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0" y="1068821"/>
            <a:ext cx="9543147" cy="201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666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INTRODUCCION AL BACKTRACKING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611996"/>
            <a:ext cx="7337066" cy="5020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4"/>
              </a:lnSpc>
            </a:pPr>
            <a:r>
              <a:rPr lang="en-US" sz="25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Backtracking es una técnica algorítmica basada en la recursividad, que explora soluciones de manera incremental. Cuando una solución parcial no cumple con las restricciones, retrocede para probar alternativas. </a:t>
            </a:r>
          </a:p>
          <a:p>
            <a:pPr algn="ctr">
              <a:lnSpc>
                <a:spcPts val="3614"/>
              </a:lnSpc>
            </a:pPr>
          </a:p>
          <a:p>
            <a:pPr algn="just">
              <a:lnSpc>
                <a:spcPts val="3614"/>
              </a:lnSpc>
            </a:pPr>
            <a:r>
              <a:rPr lang="en-US" sz="25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utiliza en problemas combinatorios, como el de las N Reinas, donde el objetivo es encontrar configuraciones válidas que cumplan con todas las reglas.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52349" y="-3067212"/>
            <a:ext cx="20194657" cy="3895402"/>
            <a:chOff x="0" y="0"/>
            <a:chExt cx="5318757" cy="1025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072611" y="1948478"/>
            <a:ext cx="8015405" cy="8183830"/>
          </a:xfrm>
          <a:custGeom>
            <a:avLst/>
            <a:gdLst/>
            <a:ahLst/>
            <a:cxnLst/>
            <a:rect r="r" b="b" t="t" l="l"/>
            <a:pathLst>
              <a:path h="8183830" w="8015405">
                <a:moveTo>
                  <a:pt x="0" y="0"/>
                </a:moveTo>
                <a:lnTo>
                  <a:pt x="8015405" y="0"/>
                </a:lnTo>
                <a:lnTo>
                  <a:pt x="8015405" y="8183829"/>
                </a:lnTo>
                <a:lnTo>
                  <a:pt x="0" y="8183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89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1052349" y="1253153"/>
            <a:ext cx="1383651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4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RECORRIDOS SOBRE GRAFOS :  DFS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1629" y="2484371"/>
            <a:ext cx="9348246" cy="367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9"/>
              </a:lnSpc>
            </a:pPr>
            <a:r>
              <a:rPr lang="en-US" sz="21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DFS (Depth-First Search) o búsqueda en profundidad es un algoritmo para recorrer o buscar en un grafo o árbol, que explora tan profundamente como sea posible a lo largo de una rama antes de retroceder. A diferencia del BFS, que explora por niveles, el DFS se adentra en cada rama del grafo, retrocediendo solo cuando ya no es posible avanzar más. </a:t>
            </a:r>
          </a:p>
          <a:p>
            <a:pPr algn="just">
              <a:lnSpc>
                <a:spcPts val="3229"/>
              </a:lnSpc>
            </a:pPr>
            <a:r>
              <a:rPr lang="en-US" sz="21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DFS utiliza una pila (stack) para gestionar el orden de los nodos que deben ser explorados, y comúnmente se implementa de manera recursiva, aprovechando la pila del sistema de llamadas de funciones.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52349" y="-3067212"/>
            <a:ext cx="20194657" cy="3895402"/>
            <a:chOff x="0" y="0"/>
            <a:chExt cx="5318757" cy="1025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3226776" y="-190500"/>
            <a:ext cx="220942" cy="5670839"/>
          </a:xfrm>
          <a:custGeom>
            <a:avLst/>
            <a:gdLst/>
            <a:ahLst/>
            <a:cxnLst/>
            <a:rect r="r" b="b" t="t" l="l"/>
            <a:pathLst>
              <a:path h="5670839" w="220942">
                <a:moveTo>
                  <a:pt x="0" y="0"/>
                </a:moveTo>
                <a:lnTo>
                  <a:pt x="220941" y="0"/>
                </a:lnTo>
                <a:lnTo>
                  <a:pt x="220941" y="5670839"/>
                </a:lnTo>
                <a:lnTo>
                  <a:pt x="0" y="5670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63089" t="-7009" r="-2730402" b="-961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1827" y="2534449"/>
            <a:ext cx="193724" cy="4972250"/>
          </a:xfrm>
          <a:custGeom>
            <a:avLst/>
            <a:gdLst/>
            <a:ahLst/>
            <a:cxnLst/>
            <a:rect r="r" b="b" t="t" l="l"/>
            <a:pathLst>
              <a:path h="4972250" w="193724">
                <a:moveTo>
                  <a:pt x="0" y="0"/>
                </a:moveTo>
                <a:lnTo>
                  <a:pt x="193724" y="0"/>
                </a:lnTo>
                <a:lnTo>
                  <a:pt x="193724" y="4972250"/>
                </a:lnTo>
                <a:lnTo>
                  <a:pt x="0" y="4972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63089" t="-7009" r="-2730402" b="-96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4828989" y="6488764"/>
            <a:ext cx="189058" cy="6189113"/>
          </a:xfrm>
          <a:custGeom>
            <a:avLst/>
            <a:gdLst/>
            <a:ahLst/>
            <a:cxnLst/>
            <a:rect r="r" b="b" t="t" l="l"/>
            <a:pathLst>
              <a:path h="6189113" w="189058">
                <a:moveTo>
                  <a:pt x="0" y="0"/>
                </a:moveTo>
                <a:lnTo>
                  <a:pt x="189058" y="0"/>
                </a:lnTo>
                <a:lnTo>
                  <a:pt x="189058" y="6189113"/>
                </a:lnTo>
                <a:lnTo>
                  <a:pt x="0" y="618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173664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91897" y="2814825"/>
            <a:ext cx="226177" cy="5018408"/>
          </a:xfrm>
          <a:custGeom>
            <a:avLst/>
            <a:gdLst/>
            <a:ahLst/>
            <a:cxnLst/>
            <a:rect r="r" b="b" t="t" l="l"/>
            <a:pathLst>
              <a:path h="5018408" w="226177">
                <a:moveTo>
                  <a:pt x="0" y="0"/>
                </a:moveTo>
                <a:lnTo>
                  <a:pt x="226178" y="0"/>
                </a:lnTo>
                <a:lnTo>
                  <a:pt x="226178" y="5018408"/>
                </a:lnTo>
                <a:lnTo>
                  <a:pt x="0" y="50184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173664" t="-47542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1827" y="1948478"/>
            <a:ext cx="7622433" cy="8338522"/>
          </a:xfrm>
          <a:custGeom>
            <a:avLst/>
            <a:gdLst/>
            <a:ahLst/>
            <a:cxnLst/>
            <a:rect r="r" b="b" t="t" l="l"/>
            <a:pathLst>
              <a:path h="8338522" w="7622433">
                <a:moveTo>
                  <a:pt x="0" y="0"/>
                </a:moveTo>
                <a:lnTo>
                  <a:pt x="7622433" y="0"/>
                </a:lnTo>
                <a:lnTo>
                  <a:pt x="7622433" y="8338522"/>
                </a:lnTo>
                <a:lnTo>
                  <a:pt x="0" y="8338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10" t="0" r="-121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1052349" y="1253153"/>
            <a:ext cx="1383651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4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RECORRIDOS SOBRE GRAFOS :  BFS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44309" y="2557371"/>
            <a:ext cx="9678543" cy="285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9"/>
              </a:lnSpc>
            </a:pPr>
            <a:r>
              <a:rPr lang="en-US" sz="21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algoritmo explora el grafo por niveles, visitando primero todos los nodos a una misma distancia antes de pasar a los nodos más lejanos. Es especialmente útil para: </a:t>
            </a:r>
          </a:p>
          <a:p>
            <a:pPr algn="just" marL="464809" indent="-232404" lvl="1">
              <a:lnSpc>
                <a:spcPts val="3229"/>
              </a:lnSpc>
              <a:buFont typeface="Arial"/>
              <a:buChar char="•"/>
            </a:pPr>
            <a:r>
              <a:rPr lang="en-US" sz="21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Encontrar el camino más corto en grafos no ponderados. </a:t>
            </a:r>
          </a:p>
          <a:p>
            <a:pPr algn="just" marL="464809" indent="-232404" lvl="1">
              <a:lnSpc>
                <a:spcPts val="3229"/>
              </a:lnSpc>
              <a:buFont typeface="Arial"/>
              <a:buChar char="•"/>
            </a:pPr>
            <a:r>
              <a:rPr lang="en-US" sz="21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Explorar todos los nodos que están a una distancia mínima de un nodo dado. </a:t>
            </a:r>
          </a:p>
          <a:p>
            <a:pPr algn="just" marL="464809" indent="-232404" lvl="1">
              <a:lnSpc>
                <a:spcPts val="3229"/>
              </a:lnSpc>
              <a:buFont typeface="Arial"/>
              <a:buChar char="•"/>
            </a:pPr>
            <a:r>
              <a:rPr lang="en-US" sz="21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Detección de ciclos en grafos no dirigidos.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44309" y="6135365"/>
            <a:ext cx="934824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80"/>
              </a:lnSpc>
              <a:spcBef>
                <a:spcPct val="0"/>
              </a:spcBef>
            </a:pPr>
            <a:r>
              <a:rPr lang="en-US" sz="2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DFS utiliza una pila (stack) para gestionar el orden de los nodos que deben ser explorados, y comúnmente se implementa de manera recursiva, aprovechando la pila del sistema de llamadas de funciones.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97938"/>
            <a:ext cx="7967565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9"/>
              </a:lnSpc>
            </a:pPr>
            <a:r>
              <a:rPr lang="en-US" sz="636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PODA EN BACKTRACKING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3411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31530" y="3820327"/>
            <a:ext cx="8863735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poda optimiza el proceso de Backtracking al evitar explorar ramas que no pueden conducir a una solución válida. Por ejemplo, en las N Reinas, solo se verifican posiciones que respeten las restricciones antes de colocar una nueva reina.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técnica poda alfa-beta emplea la "ramificación" para dividir problemas en subproblemas, y eliminar caminos no prometedores, reduciendo la cantidad de nodos evaluados sin cambiar el resultado final, lo que permite optimizar la búsqueda.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627655" y="1895465"/>
            <a:ext cx="6477567" cy="6870941"/>
          </a:xfrm>
          <a:custGeom>
            <a:avLst/>
            <a:gdLst/>
            <a:ahLst/>
            <a:cxnLst/>
            <a:rect r="r" b="b" t="t" l="l"/>
            <a:pathLst>
              <a:path h="6870941" w="6477567">
                <a:moveTo>
                  <a:pt x="0" y="0"/>
                </a:moveTo>
                <a:lnTo>
                  <a:pt x="6477567" y="0"/>
                </a:lnTo>
                <a:lnTo>
                  <a:pt x="6477567" y="6870941"/>
                </a:lnTo>
                <a:lnTo>
                  <a:pt x="0" y="68709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3411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52401" y="2733827"/>
            <a:ext cx="7135046" cy="5592092"/>
          </a:xfrm>
          <a:custGeom>
            <a:avLst/>
            <a:gdLst/>
            <a:ahLst/>
            <a:cxnLst/>
            <a:rect r="r" b="b" t="t" l="l"/>
            <a:pathLst>
              <a:path h="5592092" w="7135046">
                <a:moveTo>
                  <a:pt x="0" y="0"/>
                </a:moveTo>
                <a:lnTo>
                  <a:pt x="7135047" y="0"/>
                </a:lnTo>
                <a:lnTo>
                  <a:pt x="7135047" y="5592092"/>
                </a:lnTo>
                <a:lnTo>
                  <a:pt x="0" y="559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0" y="1028700"/>
            <a:ext cx="11983809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536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UCS (UNIFORM COST SEARCH)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530" y="2676677"/>
            <a:ext cx="8863735" cy="522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Algoritmo de búsqueda de grafos que expande el nodo con el menor costo acumulado primero. </a:t>
            </a:r>
          </a:p>
          <a:p>
            <a:pPr algn="just">
              <a:lnSpc>
                <a:spcPts val="3754"/>
              </a:lnSpc>
            </a:pPr>
          </a:p>
          <a:p>
            <a:pPr algn="just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algoritmo de Uniform Cost Search (UCS) es una variante de la búsqueda en grafos que encuentra el camino de costo mínimo desde un nodo inicial hasta un nodo objetivo. A diferencia de otros algoritmos, como el de búsqueda en profundidad (DFS) o búsqueda en amplitud (BFS), UCS prioriza los caminos en función de su costo acumulado en lugar de la profundidad o la cantidad de nodos recorridos.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65555" y="4445470"/>
            <a:ext cx="5969917" cy="3053400"/>
            <a:chOff x="0" y="0"/>
            <a:chExt cx="1398953" cy="7155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8953" cy="715515"/>
            </a:xfrm>
            <a:custGeom>
              <a:avLst/>
              <a:gdLst/>
              <a:ahLst/>
              <a:cxnLst/>
              <a:rect r="r" b="b" t="t" l="l"/>
              <a:pathLst>
                <a:path h="715515" w="1398953">
                  <a:moveTo>
                    <a:pt x="66138" y="0"/>
                  </a:moveTo>
                  <a:lnTo>
                    <a:pt x="1332815" y="0"/>
                  </a:lnTo>
                  <a:cubicBezTo>
                    <a:pt x="1369342" y="0"/>
                    <a:pt x="1398953" y="29611"/>
                    <a:pt x="1398953" y="66138"/>
                  </a:cubicBezTo>
                  <a:lnTo>
                    <a:pt x="1398953" y="649377"/>
                  </a:lnTo>
                  <a:cubicBezTo>
                    <a:pt x="1398953" y="685904"/>
                    <a:pt x="1369342" y="715515"/>
                    <a:pt x="1332815" y="715515"/>
                  </a:cubicBezTo>
                  <a:lnTo>
                    <a:pt x="66138" y="715515"/>
                  </a:lnTo>
                  <a:cubicBezTo>
                    <a:pt x="29611" y="715515"/>
                    <a:pt x="0" y="685904"/>
                    <a:pt x="0" y="649377"/>
                  </a:cubicBezTo>
                  <a:lnTo>
                    <a:pt x="0" y="66138"/>
                  </a:lnTo>
                  <a:cubicBezTo>
                    <a:pt x="0" y="29611"/>
                    <a:pt x="29611" y="0"/>
                    <a:pt x="66138" y="0"/>
                  </a:cubicBezTo>
                  <a:close/>
                </a:path>
              </a:pathLst>
            </a:custGeom>
            <a:solidFill>
              <a:srgbClr val="CDD7D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98953" cy="763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794973" y="5188925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92396" y="1798949"/>
            <a:ext cx="1510320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 A LAS HEURÍSTICAS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616314" y="5538372"/>
            <a:ext cx="4671686" cy="4748628"/>
          </a:xfrm>
          <a:custGeom>
            <a:avLst/>
            <a:gdLst/>
            <a:ahLst/>
            <a:cxnLst/>
            <a:rect r="r" b="b" t="t" l="l"/>
            <a:pathLst>
              <a:path h="4748628" w="4671686">
                <a:moveTo>
                  <a:pt x="0" y="0"/>
                </a:moveTo>
                <a:lnTo>
                  <a:pt x="4671686" y="0"/>
                </a:lnTo>
                <a:lnTo>
                  <a:pt x="4671686" y="4748628"/>
                </a:lnTo>
                <a:lnTo>
                  <a:pt x="0" y="47486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"/>
            </a:blip>
            <a:stretch>
              <a:fillRect l="0" t="0" r="-1753" b="-6475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407607" y="4445470"/>
            <a:ext cx="5969917" cy="3053400"/>
            <a:chOff x="0" y="0"/>
            <a:chExt cx="1398953" cy="71551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98953" cy="715515"/>
            </a:xfrm>
            <a:custGeom>
              <a:avLst/>
              <a:gdLst/>
              <a:ahLst/>
              <a:cxnLst/>
              <a:rect r="r" b="b" t="t" l="l"/>
              <a:pathLst>
                <a:path h="715515" w="1398953">
                  <a:moveTo>
                    <a:pt x="66138" y="0"/>
                  </a:moveTo>
                  <a:lnTo>
                    <a:pt x="1332815" y="0"/>
                  </a:lnTo>
                  <a:cubicBezTo>
                    <a:pt x="1369342" y="0"/>
                    <a:pt x="1398953" y="29611"/>
                    <a:pt x="1398953" y="66138"/>
                  </a:cubicBezTo>
                  <a:lnTo>
                    <a:pt x="1398953" y="649377"/>
                  </a:lnTo>
                  <a:cubicBezTo>
                    <a:pt x="1398953" y="685904"/>
                    <a:pt x="1369342" y="715515"/>
                    <a:pt x="1332815" y="715515"/>
                  </a:cubicBezTo>
                  <a:lnTo>
                    <a:pt x="66138" y="715515"/>
                  </a:lnTo>
                  <a:cubicBezTo>
                    <a:pt x="29611" y="715515"/>
                    <a:pt x="0" y="685904"/>
                    <a:pt x="0" y="649377"/>
                  </a:cubicBezTo>
                  <a:lnTo>
                    <a:pt x="0" y="66138"/>
                  </a:lnTo>
                  <a:cubicBezTo>
                    <a:pt x="0" y="29611"/>
                    <a:pt x="29611" y="0"/>
                    <a:pt x="66138" y="0"/>
                  </a:cubicBezTo>
                  <a:close/>
                </a:path>
              </a:pathLst>
            </a:custGeom>
            <a:solidFill>
              <a:srgbClr val="CDD7D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398953" cy="763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459388" y="4773716"/>
            <a:ext cx="5866356" cy="235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heurística es una técnica para resolver problemas que emplea experiencia y reglas empíricas, permitiendo encontrar soluciones de manera eficiente cuando la búsqueda exhaustiva es costosa en tiempo o recursos.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03680" y="4562871"/>
            <a:ext cx="5493669" cy="2780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4"/>
              </a:lnSpc>
              <a:spcBef>
                <a:spcPct val="0"/>
              </a:spcBef>
            </a:pPr>
            <a:r>
              <a:rPr lang="en-US" sz="2281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heurística ofrece soluciones rápidas y aproximadas, sin garantizar la mejor opción. Es útil en problemas complejos como la optimización combinatoria, donde los algoritmos exactos son inviables por el gran tamaño del espacio de búsqueda.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1073" y="788296"/>
            <a:ext cx="16585855" cy="8710408"/>
            <a:chOff x="0" y="0"/>
            <a:chExt cx="6178012" cy="3244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8012" cy="3244512"/>
            </a:xfrm>
            <a:custGeom>
              <a:avLst/>
              <a:gdLst/>
              <a:ahLst/>
              <a:cxnLst/>
              <a:rect r="r" b="b" t="t" l="l"/>
              <a:pathLst>
                <a:path h="3244512" w="6178012">
                  <a:moveTo>
                    <a:pt x="0" y="0"/>
                  </a:moveTo>
                  <a:lnTo>
                    <a:pt x="6178012" y="0"/>
                  </a:lnTo>
                  <a:lnTo>
                    <a:pt x="6178012" y="3244512"/>
                  </a:lnTo>
                  <a:lnTo>
                    <a:pt x="0" y="324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6178012" cy="323498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01264" y="1870543"/>
            <a:ext cx="7844901" cy="13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3"/>
              </a:lnSpc>
            </a:pPr>
            <a:r>
              <a:rPr lang="en-US" sz="4983" spc="1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HEURÍSTICA - ALGORITMO VORAZ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639910" y="5634756"/>
            <a:ext cx="5767608" cy="3292492"/>
            <a:chOff x="0" y="0"/>
            <a:chExt cx="1351545" cy="7715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1545" cy="771542"/>
            </a:xfrm>
            <a:custGeom>
              <a:avLst/>
              <a:gdLst/>
              <a:ahLst/>
              <a:cxnLst/>
              <a:rect r="r" b="b" t="t" l="l"/>
              <a:pathLst>
                <a:path h="771542" w="1351545">
                  <a:moveTo>
                    <a:pt x="68458" y="0"/>
                  </a:moveTo>
                  <a:lnTo>
                    <a:pt x="1283088" y="0"/>
                  </a:lnTo>
                  <a:cubicBezTo>
                    <a:pt x="1301244" y="0"/>
                    <a:pt x="1318656" y="7213"/>
                    <a:pt x="1331495" y="20051"/>
                  </a:cubicBezTo>
                  <a:cubicBezTo>
                    <a:pt x="1344333" y="32889"/>
                    <a:pt x="1351545" y="50302"/>
                    <a:pt x="1351545" y="68458"/>
                  </a:cubicBezTo>
                  <a:lnTo>
                    <a:pt x="1351545" y="703084"/>
                  </a:lnTo>
                  <a:cubicBezTo>
                    <a:pt x="1351545" y="740893"/>
                    <a:pt x="1320896" y="771542"/>
                    <a:pt x="1283088" y="771542"/>
                  </a:cubicBezTo>
                  <a:lnTo>
                    <a:pt x="68458" y="771542"/>
                  </a:lnTo>
                  <a:cubicBezTo>
                    <a:pt x="50302" y="771542"/>
                    <a:pt x="32889" y="764330"/>
                    <a:pt x="20051" y="751491"/>
                  </a:cubicBezTo>
                  <a:cubicBezTo>
                    <a:pt x="7213" y="738653"/>
                    <a:pt x="0" y="721240"/>
                    <a:pt x="0" y="703084"/>
                  </a:cubicBezTo>
                  <a:lnTo>
                    <a:pt x="0" y="68458"/>
                  </a:lnTo>
                  <a:cubicBezTo>
                    <a:pt x="0" y="30650"/>
                    <a:pt x="30650" y="0"/>
                    <a:pt x="68458" y="0"/>
                  </a:cubicBezTo>
                  <a:close/>
                </a:path>
              </a:pathLst>
            </a:custGeom>
            <a:solidFill>
              <a:srgbClr val="CDD7D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51545" cy="819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59669" y="3718692"/>
            <a:ext cx="7528091" cy="1495104"/>
            <a:chOff x="0" y="0"/>
            <a:chExt cx="1899267" cy="3772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9267" cy="377201"/>
            </a:xfrm>
            <a:custGeom>
              <a:avLst/>
              <a:gdLst/>
              <a:ahLst/>
              <a:cxnLst/>
              <a:rect r="r" b="b" t="t" l="l"/>
              <a:pathLst>
                <a:path h="377201" w="1899267">
                  <a:moveTo>
                    <a:pt x="52449" y="0"/>
                  </a:moveTo>
                  <a:lnTo>
                    <a:pt x="1846819" y="0"/>
                  </a:lnTo>
                  <a:cubicBezTo>
                    <a:pt x="1875785" y="0"/>
                    <a:pt x="1899267" y="23482"/>
                    <a:pt x="1899267" y="52449"/>
                  </a:cubicBezTo>
                  <a:lnTo>
                    <a:pt x="1899267" y="324752"/>
                  </a:lnTo>
                  <a:cubicBezTo>
                    <a:pt x="1899267" y="338662"/>
                    <a:pt x="1893742" y="352003"/>
                    <a:pt x="1883906" y="361839"/>
                  </a:cubicBezTo>
                  <a:cubicBezTo>
                    <a:pt x="1874070" y="371675"/>
                    <a:pt x="1860729" y="377201"/>
                    <a:pt x="1846819" y="377201"/>
                  </a:cubicBezTo>
                  <a:lnTo>
                    <a:pt x="52449" y="377201"/>
                  </a:lnTo>
                  <a:cubicBezTo>
                    <a:pt x="23482" y="377201"/>
                    <a:pt x="0" y="353719"/>
                    <a:pt x="0" y="324752"/>
                  </a:cubicBezTo>
                  <a:lnTo>
                    <a:pt x="0" y="52449"/>
                  </a:lnTo>
                  <a:cubicBezTo>
                    <a:pt x="0" y="23482"/>
                    <a:pt x="23482" y="0"/>
                    <a:pt x="52449" y="0"/>
                  </a:cubicBezTo>
                  <a:close/>
                </a:path>
              </a:pathLst>
            </a:custGeom>
            <a:solidFill>
              <a:srgbClr val="CDD7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899267" cy="424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93445" y="3894183"/>
            <a:ext cx="7060540" cy="142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17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el problema de la mochila fraccionaria, una heurística consiste en seleccionar objetos con la mejor relación valor/peso. Este enfoque voraz es eficiente y proporciona una solución óptima en este caso específico.</a:t>
            </a:r>
          </a:p>
          <a:p>
            <a:pPr algn="ctr">
              <a:lnSpc>
                <a:spcPts val="2285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446165" y="1333620"/>
            <a:ext cx="7813135" cy="7619760"/>
          </a:xfrm>
          <a:custGeom>
            <a:avLst/>
            <a:gdLst/>
            <a:ahLst/>
            <a:cxnLst/>
            <a:rect r="r" b="b" t="t" l="l"/>
            <a:pathLst>
              <a:path h="7619760" w="7813135">
                <a:moveTo>
                  <a:pt x="0" y="0"/>
                </a:moveTo>
                <a:lnTo>
                  <a:pt x="7813135" y="0"/>
                </a:lnTo>
                <a:lnTo>
                  <a:pt x="7813135" y="7619760"/>
                </a:lnTo>
                <a:lnTo>
                  <a:pt x="0" y="7619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" t="0" r="-342" b="-142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998567" y="5942719"/>
            <a:ext cx="3050295" cy="39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5"/>
              </a:lnSpc>
              <a:spcBef>
                <a:spcPct val="0"/>
              </a:spcBef>
            </a:pPr>
            <a:r>
              <a:rPr lang="en-US" sz="2261" spc="-5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MochilaFraccionaria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76461" y="6726901"/>
            <a:ext cx="5094507" cy="120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0"/>
              </a:lnSpc>
            </a:pPr>
            <a:r>
              <a:rPr lang="en-US" sz="18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cada paso se toma la mejor decisión local posible con la esperanza de que esas decisiones locales lleven a una solución globalmente óptima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DAGWhCpQziM</dc:identifier>
  <dcterms:modified xsi:type="dcterms:W3CDTF">2011-08-01T06:04:30Z</dcterms:modified>
  <cp:revision>1</cp:revision>
  <dc:title>Programación 3 - TP Ferreira, Insaurralde, Pulido y Pirchio</dc:title>
</cp:coreProperties>
</file>