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DFAA7596.xml" ContentType="application/vnd.ms-powerpoint.comments+xml"/>
  <Override PartName="/ppt/comments/modernComment_101_2E6EF0F0.xml" ContentType="application/vnd.ms-powerpoint.comments+xml"/>
  <Override PartName="/ppt/comments/modernComment_102_C1B80608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FC4E082A-E3C0-40A4-BE77-51D05E4C88A6}">
          <p14:sldIdLst>
            <p14:sldId id="256"/>
          </p14:sldIdLst>
        </p14:section>
        <p14:section name="Risk Dashboard" id="{CCFF6A36-E1E4-49DC-81C9-7288321FDF02}">
          <p14:sldIdLst>
            <p14:sldId id="257"/>
            <p14:sldId id="258"/>
          </p14:sldIdLst>
        </p14:section>
        <p14:section name="Mobile View" id="{901B97F2-890A-4E15-946E-A7E0095C314D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A59A3E-BE51-F30E-B036-688CA454E2DE}" name="Emily Jo Vizmonte" initials="EJV" userId="db598d0e450a3a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1869" autoAdjust="0"/>
  </p:normalViewPr>
  <p:slideViewPr>
    <p:cSldViewPr snapToGrid="0">
      <p:cViewPr varScale="1">
        <p:scale>
          <a:sx n="71" d="100"/>
          <a:sy n="71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DFAA75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228A46-CCF1-496F-A698-71D1BC25F894}" authorId="{93A59A3E-BE51-F30E-B036-688CA454E2DE}" created="2022-04-25T23:38:10.0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6" creationId="{E982E581-E118-479C-8A41-758A330DDFB2}"/>
    </ac:deMkLst>
    <p188:txBody>
      <a:bodyPr/>
      <a:lstStyle/>
      <a:p>
        <a:r>
          <a:rPr lang="en-US"/>
          <a:t>Visual Guide of the Risk Dashboard</a:t>
        </a:r>
      </a:p>
    </p188:txBody>
  </p188:cm>
  <p188:cm id="{793851D8-D515-4D54-B553-F7BC31D48345}" authorId="{93A59A3E-BE51-F30E-B036-688CA454E2DE}" created="2022-04-25T23:38:22.8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grpSpMk id="26" creationId="{FAD4728F-79FB-4FEE-B0E9-9BDB2E6EEA5E}"/>
    </ac:deMkLst>
    <p188:txBody>
      <a:bodyPr/>
      <a:lstStyle/>
      <a:p>
        <a:r>
          <a:rPr lang="en-US"/>
          <a:t>May select location using map or dropdown menu</a:t>
        </a:r>
      </a:p>
    </p188:txBody>
  </p188:cm>
  <p188:cm id="{903F0AF9-1630-452B-B315-A093FE258B6B}" authorId="{93A59A3E-BE51-F30E-B036-688CA454E2DE}" created="2022-04-25T23:38:49.5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8" creationId="{E7AEF94C-BD16-4875-8A27-AF15635DBFC1}"/>
    </ac:deMkLst>
    <p188:txBody>
      <a:bodyPr/>
      <a:lstStyle/>
      <a:p>
        <a:r>
          <a:rPr lang="en-US"/>
          <a:t>Redirect to Cirrolytix HDX page</a:t>
        </a:r>
      </a:p>
    </p188:txBody>
  </p188:cm>
  <p188:cm id="{D717DF4D-8ABD-4102-A2CB-07961557D6F1}" authorId="{93A59A3E-BE51-F30E-B036-688CA454E2DE}" created="2022-04-25T23:39:06.6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9" creationId="{095E2A8E-FAAC-47D7-B331-889AA508145F}"/>
    </ac:deMkLst>
    <p188:txBody>
      <a:bodyPr/>
      <a:lstStyle/>
      <a:p>
        <a:r>
          <a:rPr lang="en-US"/>
          <a:t>Redirect to PyPi</a:t>
        </a:r>
      </a:p>
    </p188:txBody>
  </p188:cm>
</p188:cmLst>
</file>

<file path=ppt/comments/modernComment_101_2E6EF0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ED9FE4-4394-451D-90B2-B6A73F9C5F8E}" authorId="{93A59A3E-BE51-F30E-B036-688CA454E2DE}" created="2022-04-25T23:37:28.3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9022576" sldId="257"/>
      <ac:grpSpMk id="2" creationId="{9FB44229-A19F-4A77-B68F-75BD09E7C248}"/>
    </ac:deMkLst>
    <p188:txBody>
      <a:bodyPr/>
      <a:lstStyle/>
      <a:p>
        <a:r>
          <a:rPr lang="en-US"/>
          <a:t>May select location using map or dropdown menu</a:t>
        </a:r>
      </a:p>
    </p188:txBody>
  </p188:cm>
  <p188:cm id="{DD5643F6-3496-4EF2-9C45-44E45421A1D8}" authorId="{93A59A3E-BE51-F30E-B036-688CA454E2DE}" created="2022-04-25T23:37:44.2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9022576" sldId="257"/>
      <ac:spMk id="44" creationId="{3DCEE1E4-2F19-48F3-947C-C11C8735E658}"/>
    </ac:deMkLst>
    <p188:txBody>
      <a:bodyPr/>
      <a:lstStyle/>
      <a:p>
        <a:r>
          <a:rPr lang="en-US"/>
          <a:t>Export csvs (should be linked to HDX)</a:t>
        </a:r>
      </a:p>
    </p188:txBody>
  </p188:cm>
</p188:cmLst>
</file>

<file path=ppt/comments/modernComment_102_C1B806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B4D348-8885-4B02-982D-B993AAF76F0B}" authorId="{93A59A3E-BE51-F30E-B036-688CA454E2DE}" created="2022-04-25T23:33:40.7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picMk id="55" creationId="{56B38F29-BBC2-4B15-912A-928A23BC050D}"/>
    </ac:deMkLst>
    <p188:txBody>
      <a:bodyPr/>
      <a:lstStyle/>
      <a:p>
        <a:r>
          <a:rPr lang="en-US"/>
          <a:t>Can hover to magnify</a:t>
        </a:r>
      </a:p>
    </p188:txBody>
  </p188:cm>
  <p188:cm id="{3F06570E-8BF7-4B41-930D-03DD443427B1}" authorId="{93A59A3E-BE51-F30E-B036-688CA454E2DE}" created="2022-04-25T23:33:53.7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picMk id="58" creationId="{70BBC3DD-536E-4B87-BF5B-9BBDC34AC1A6}"/>
    </ac:deMkLst>
    <p188:txBody>
      <a:bodyPr/>
      <a:lstStyle/>
      <a:p>
        <a:r>
          <a:rPr lang="en-US"/>
          <a:t>Can hover to magnify</a:t>
        </a:r>
      </a:p>
    </p188:txBody>
  </p188:cm>
  <p188:cm id="{B02A9D1C-43E2-459C-B1E0-444DFEF425EE}" authorId="{93A59A3E-BE51-F30E-B036-688CA454E2DE}" created="2022-04-25T23:35:22.6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spMk id="40" creationId="{BDDEB7BE-5B57-489D-A22D-35FFE8BF119F}"/>
    </ac:deMkLst>
    <p188:txBody>
      <a:bodyPr/>
      <a:lstStyle/>
      <a:p>
        <a:r>
          <a:rPr lang="en-US"/>
          <a:t>Risk Scores by Location; Dengue Cases and Deaths (including nowcast and forecast)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42BA-6896-49C7-AF20-74DF6E6F4A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1D957-7EC7-43D1-A77C-217DBB252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1D957-7EC7-43D1-A77C-217DBB252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DF5D-9C52-461C-847F-F34F7AC1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3088-3BCF-44E3-9566-A210A09C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1271-3CC3-4D79-9C59-3576FB73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B950-2029-4A55-8AE8-37A20357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34BA-9C40-4BD8-8DAC-892EB4F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D5DE-35E6-42CD-814E-611532B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73353-121A-41B4-B3D2-16B99D78A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02E5-525E-457F-B8E3-70E2B1A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0633-E0AB-44D4-B88F-998F4231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16E7-F527-40F7-8A7E-903D3C7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0BF-F7EF-4EA1-91CA-F2595288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A86F0-05DF-48D3-A673-C7B05FF2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395A-67AD-4417-9986-929551AC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4660-A453-44B0-9C19-92ED0469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9D70-95AD-43D1-BA7C-D8CB7A70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9BD0-42FA-42BC-B832-02D7C304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6D66-5F57-46A7-ADD8-D8519E43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B1B6-A7D9-4C37-AE29-295F48F1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DE3-D461-457D-9D30-29081D8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A468-123D-46C6-915B-3102C4D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D9F2-4BED-4415-9F3C-530674EA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9F4A-0F58-4964-90FF-458A45BE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759C-C3B0-444D-9D10-CE5A75B2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F43A-F6C2-40E6-B696-C7A38741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8897-1297-4E7E-88A8-B4C815EB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F1D-DEC4-4AB9-BA35-4C835A86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B265-D2FC-4621-9285-8A6C32D8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BD8B-A7A7-43CC-9A03-29C68AD8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A35C-C5BF-4921-A86D-769D624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A0CA2-B044-4CC0-8E1C-5B75E244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EF08-FA34-4D34-9171-80FA2FE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438-A163-44F9-AD3F-68AB3CDA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C3B0-E9F4-4DAA-B509-703B3424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C62E-64B3-4007-9F98-41098E63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BD42D-72BD-49FF-9A71-6EDBB156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15F3-71A7-4D59-9D65-0FFB13CAF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8455-988F-47E0-9318-2BB654DC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FE2E2-8966-4266-B03F-CF52894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1580-D7D0-4243-B5C6-CC158497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3004-8AE1-4284-A707-26CC883A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92021-2B4A-4B76-9156-AFFC77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D200-A28A-45E0-AF5E-F37513B6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72F7B-DEFB-47E8-80E5-AAE71D75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0DC0-BFD1-4B74-A416-C679DB7F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51116-AE64-4CFF-842A-FF60AA30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76D0-69EE-45F0-805C-D96F538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DCD-A14B-4F33-A96E-D53BA2FA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8951-3786-4EC9-9DB3-BDE2A014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7248-398D-473E-9FFA-EB8F32A6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BB75-713F-4EC3-811E-3BC2ED44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F954D-FD14-4181-9EF3-C697E06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9BBC-0D32-49C5-8AD0-C38DD5D7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355-CEE3-4632-BFCE-EEEF7FA6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C2734-98E9-4E69-BAFB-86B7F06E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D8FA2-944D-4377-A919-8C17B74C3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24CB-1439-424A-B98C-3C8A281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C25A-DF03-4BB5-AE0C-FB4B62A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8956-9911-4B03-85FA-8E018B90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954A-E54F-4B7B-A035-90FD1772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50BB0-E9A9-4FBF-B32F-8B797251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7ADB-8049-4B32-85E7-B64A56B5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37A6-64EF-4258-8712-60B7A7D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0FB-9C79-4B22-8453-6976F043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DFAA759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2E6EF0F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C1B806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4E2C4B8-5ECE-4096-B235-653EDA5BC3A6}"/>
              </a:ext>
            </a:extLst>
          </p:cNvPr>
          <p:cNvGrpSpPr/>
          <p:nvPr/>
        </p:nvGrpSpPr>
        <p:grpSpPr>
          <a:xfrm>
            <a:off x="1954060" y="2044874"/>
            <a:ext cx="10191617" cy="4804776"/>
            <a:chOff x="1954060" y="2044874"/>
            <a:chExt cx="10191617" cy="480477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6EA872-D6FC-4EEF-83F8-D7AD3339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060" y="2044874"/>
              <a:ext cx="10191617" cy="4804776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728902-2373-46F1-9D26-7978A7DE496D}"/>
                </a:ext>
              </a:extLst>
            </p:cNvPr>
            <p:cNvGrpSpPr/>
            <p:nvPr/>
          </p:nvGrpSpPr>
          <p:grpSpPr>
            <a:xfrm>
              <a:off x="2176398" y="2112723"/>
              <a:ext cx="278704" cy="538098"/>
              <a:chOff x="2251554" y="1405002"/>
              <a:chExt cx="278704" cy="5380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0C8B39-27D5-4C89-B8FB-F2558E884185}"/>
                  </a:ext>
                </a:extLst>
              </p:cNvPr>
              <p:cNvSpPr/>
              <p:nvPr/>
            </p:nvSpPr>
            <p:spPr>
              <a:xfrm>
                <a:off x="2251554" y="1405002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EA59566-9384-4451-AEAF-722E2B6E7C4B}"/>
                  </a:ext>
                </a:extLst>
              </p:cNvPr>
              <p:cNvSpPr/>
              <p:nvPr/>
            </p:nvSpPr>
            <p:spPr>
              <a:xfrm>
                <a:off x="2251554" y="1673268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588722"/>
            <a:ext cx="1954060" cy="62755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E378-0721-4361-9B26-5CAC043C2371}"/>
              </a:ext>
            </a:extLst>
          </p:cNvPr>
          <p:cNvSpPr/>
          <p:nvPr/>
        </p:nvSpPr>
        <p:spPr>
          <a:xfrm>
            <a:off x="120041" y="874734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27348" y="1288093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27348" y="1701452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EF94C-BD16-4875-8A27-AF15635DBFC1}"/>
              </a:ext>
            </a:extLst>
          </p:cNvPr>
          <p:cNvSpPr/>
          <p:nvPr/>
        </p:nvSpPr>
        <p:spPr>
          <a:xfrm>
            <a:off x="127348" y="2100197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5E2A8E-FAAC-47D7-B331-889AA508145F}"/>
              </a:ext>
            </a:extLst>
          </p:cNvPr>
          <p:cNvSpPr/>
          <p:nvPr/>
        </p:nvSpPr>
        <p:spPr>
          <a:xfrm>
            <a:off x="127348" y="2498942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D4728F-79FB-4FEE-B0E9-9BDB2E6EEA5E}"/>
              </a:ext>
            </a:extLst>
          </p:cNvPr>
          <p:cNvGrpSpPr/>
          <p:nvPr/>
        </p:nvGrpSpPr>
        <p:grpSpPr>
          <a:xfrm>
            <a:off x="9807879" y="690497"/>
            <a:ext cx="2264080" cy="268266"/>
            <a:chOff x="6416457" y="729119"/>
            <a:chExt cx="2264080" cy="268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6F5F89-84FA-4057-B3EA-1A8821441346}"/>
                </a:ext>
              </a:extLst>
            </p:cNvPr>
            <p:cNvSpPr/>
            <p:nvPr/>
          </p:nvSpPr>
          <p:spPr>
            <a:xfrm>
              <a:off x="6416457" y="729119"/>
              <a:ext cx="2264080" cy="2682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Go to Regional Dashboard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55FDC0D-3F0E-484D-8867-8124DC75A5AF}"/>
                </a:ext>
              </a:extLst>
            </p:cNvPr>
            <p:cNvSpPr/>
            <p:nvPr/>
          </p:nvSpPr>
          <p:spPr>
            <a:xfrm rot="10800000">
              <a:off x="8392438" y="824629"/>
              <a:ext cx="212943" cy="91858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8B900-4803-4C82-87E5-4E220F290327}"/>
              </a:ext>
            </a:extLst>
          </p:cNvPr>
          <p:cNvSpPr/>
          <p:nvPr/>
        </p:nvSpPr>
        <p:spPr>
          <a:xfrm>
            <a:off x="2026083" y="1062102"/>
            <a:ext cx="10064269" cy="89404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C437AF-FD4A-41A6-9A77-29C93627A8A4}"/>
              </a:ext>
            </a:extLst>
          </p:cNvPr>
          <p:cNvSpPr/>
          <p:nvPr/>
        </p:nvSpPr>
        <p:spPr>
          <a:xfrm>
            <a:off x="120041" y="2926915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A386A9-E3FF-40FA-BF74-761091CAFFE7}"/>
              </a:ext>
            </a:extLst>
          </p:cNvPr>
          <p:cNvSpPr/>
          <p:nvPr/>
        </p:nvSpPr>
        <p:spPr>
          <a:xfrm>
            <a:off x="2015340" y="729640"/>
            <a:ext cx="3999978" cy="332461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AEDES</a:t>
            </a:r>
          </a:p>
        </p:txBody>
      </p:sp>
    </p:spTree>
    <p:extLst>
      <p:ext uri="{BB962C8B-B14F-4D97-AF65-F5344CB8AC3E}">
        <p14:creationId xmlns:p14="http://schemas.microsoft.com/office/powerpoint/2010/main" val="37524903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B44229-A19F-4A77-B68F-75BD09E7C248}"/>
              </a:ext>
            </a:extLst>
          </p:cNvPr>
          <p:cNvGrpSpPr/>
          <p:nvPr/>
        </p:nvGrpSpPr>
        <p:grpSpPr>
          <a:xfrm>
            <a:off x="3376992" y="609429"/>
            <a:ext cx="8815008" cy="6256921"/>
            <a:chOff x="2056751" y="1129430"/>
            <a:chExt cx="6630050" cy="480477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94E05E-E50B-434A-B04C-B5F4DCAEC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946"/>
            <a:stretch/>
          </p:blipFill>
          <p:spPr>
            <a:xfrm>
              <a:off x="2056751" y="1129430"/>
              <a:ext cx="6630050" cy="4804776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C3D52B-0E12-4DEC-87B8-2F0F0DD42298}"/>
                </a:ext>
              </a:extLst>
            </p:cNvPr>
            <p:cNvGrpSpPr/>
            <p:nvPr/>
          </p:nvGrpSpPr>
          <p:grpSpPr>
            <a:xfrm>
              <a:off x="2279088" y="1197279"/>
              <a:ext cx="278704" cy="538098"/>
              <a:chOff x="2251554" y="1405002"/>
              <a:chExt cx="278704" cy="53809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7969BF-0C00-4D95-AE47-3953A0FB1938}"/>
                  </a:ext>
                </a:extLst>
              </p:cNvPr>
              <p:cNvSpPr/>
              <p:nvPr/>
            </p:nvSpPr>
            <p:spPr>
              <a:xfrm>
                <a:off x="2251554" y="1405002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F26968-97DC-4DE7-AF62-4DE2FBDB29B2}"/>
                  </a:ext>
                </a:extLst>
              </p:cNvPr>
              <p:cNvSpPr/>
              <p:nvPr/>
            </p:nvSpPr>
            <p:spPr>
              <a:xfrm>
                <a:off x="2251554" y="1673268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611195"/>
            <a:ext cx="3537559" cy="62611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73753" y="705963"/>
            <a:ext cx="1421274" cy="32466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81059" y="1130667"/>
            <a:ext cx="3088847" cy="254696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All Municipalities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A4564-7433-4571-B523-6C86C578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13" y="725799"/>
            <a:ext cx="1061646" cy="13035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680FB-DD11-4A23-B1AB-C611C1768829}"/>
              </a:ext>
            </a:extLst>
          </p:cNvPr>
          <p:cNvGrpSpPr/>
          <p:nvPr/>
        </p:nvGrpSpPr>
        <p:grpSpPr>
          <a:xfrm>
            <a:off x="7548773" y="199707"/>
            <a:ext cx="1285945" cy="272936"/>
            <a:chOff x="6416457" y="729119"/>
            <a:chExt cx="1285945" cy="2729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650933-6214-401C-8D7D-D2A65332B856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Region Name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013B625-BEA5-4D5E-8AD2-124C93AA863B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E6DDDF-4C6A-4B90-B741-7F8343493070}"/>
              </a:ext>
            </a:extLst>
          </p:cNvPr>
          <p:cNvGrpSpPr/>
          <p:nvPr/>
        </p:nvGrpSpPr>
        <p:grpSpPr>
          <a:xfrm>
            <a:off x="8992091" y="191234"/>
            <a:ext cx="1285945" cy="272936"/>
            <a:chOff x="6416457" y="729119"/>
            <a:chExt cx="1285945" cy="2729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EE1E4-2F19-48F3-947C-C11C8735E658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Export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423C70F-976F-4B84-AA34-72F8DFB7D734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3A2552-66B6-4A81-9531-D6631D946B06}"/>
              </a:ext>
            </a:extLst>
          </p:cNvPr>
          <p:cNvGrpSpPr/>
          <p:nvPr/>
        </p:nvGrpSpPr>
        <p:grpSpPr>
          <a:xfrm>
            <a:off x="10435409" y="182181"/>
            <a:ext cx="1629243" cy="290462"/>
            <a:chOff x="6416457" y="729119"/>
            <a:chExt cx="1285945" cy="27293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B52A6-8271-420B-B99F-7ABFCBC0D31C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 It Works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717F140-E2AB-4BBF-9F0B-B70906BAE5C5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6C29E-19A3-4D1D-8674-B89FDC684CCE}"/>
              </a:ext>
            </a:extLst>
          </p:cNvPr>
          <p:cNvSpPr/>
          <p:nvPr/>
        </p:nvSpPr>
        <p:spPr>
          <a:xfrm>
            <a:off x="1715068" y="692631"/>
            <a:ext cx="1547532" cy="32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9C8D6E-1D50-4E15-9784-CCE84A9FBBBC}"/>
              </a:ext>
            </a:extLst>
          </p:cNvPr>
          <p:cNvSpPr/>
          <p:nvPr/>
        </p:nvSpPr>
        <p:spPr>
          <a:xfrm>
            <a:off x="127348" y="141990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10/10 Municipalities selected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00003C-B3B3-4BFA-9CE6-99F8D6E81BE4}"/>
              </a:ext>
            </a:extLst>
          </p:cNvPr>
          <p:cNvSpPr/>
          <p:nvPr/>
        </p:nvSpPr>
        <p:spPr>
          <a:xfrm rot="10800000">
            <a:off x="2946686" y="1192782"/>
            <a:ext cx="255494" cy="107576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4CBD0E-74C7-437F-80A3-7C13654BBF7F}"/>
              </a:ext>
            </a:extLst>
          </p:cNvPr>
          <p:cNvSpPr/>
          <p:nvPr/>
        </p:nvSpPr>
        <p:spPr>
          <a:xfrm>
            <a:off x="66429" y="1728653"/>
            <a:ext cx="3310564" cy="5118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4C58-AB23-4C20-A623-4485081D6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55" y="1814776"/>
            <a:ext cx="2943225" cy="561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D2A5B5-E2FD-4F4E-852A-42D085BABF69}"/>
              </a:ext>
            </a:extLst>
          </p:cNvPr>
          <p:cNvSpPr/>
          <p:nvPr/>
        </p:nvSpPr>
        <p:spPr>
          <a:xfrm>
            <a:off x="257519" y="2554160"/>
            <a:ext cx="1464855" cy="642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 Composite Risk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591D61-2228-462C-AD2A-5AF570DF7D88}"/>
              </a:ext>
            </a:extLst>
          </p:cNvPr>
          <p:cNvSpPr/>
          <p:nvPr/>
        </p:nvSpPr>
        <p:spPr>
          <a:xfrm>
            <a:off x="1722374" y="254832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7993C7-AD69-45CF-B43A-8BAD1F5A5A6A}"/>
              </a:ext>
            </a:extLst>
          </p:cNvPr>
          <p:cNvSpPr/>
          <p:nvPr/>
        </p:nvSpPr>
        <p:spPr>
          <a:xfrm>
            <a:off x="1716232" y="2765413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 Score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B87094-B7B1-4946-A3DE-9DF1082D8A8B}"/>
              </a:ext>
            </a:extLst>
          </p:cNvPr>
          <p:cNvSpPr/>
          <p:nvPr/>
        </p:nvSpPr>
        <p:spPr>
          <a:xfrm>
            <a:off x="1724154" y="298199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Score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6B38F29-BBC2-4B15-912A-928A23BC0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3701857"/>
            <a:ext cx="2442700" cy="11913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9615E7-A256-4CF9-9675-1312DD0CB976}"/>
              </a:ext>
            </a:extLst>
          </p:cNvPr>
          <p:cNvSpPr/>
          <p:nvPr/>
        </p:nvSpPr>
        <p:spPr>
          <a:xfrm>
            <a:off x="243455" y="3400115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Social Listening (Panic Alerts)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71ABF9-0F29-488E-B340-CF8454CA08FB}"/>
              </a:ext>
            </a:extLst>
          </p:cNvPr>
          <p:cNvSpPr/>
          <p:nvPr/>
        </p:nvSpPr>
        <p:spPr>
          <a:xfrm>
            <a:off x="224355" y="499647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Prediction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70BBC3DD-536E-4B87-BF5B-9BBDC34AC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5359926"/>
            <a:ext cx="2442700" cy="11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25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611195"/>
            <a:ext cx="3537559" cy="62611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73753" y="705963"/>
            <a:ext cx="1421274" cy="32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81059" y="1130667"/>
            <a:ext cx="3088847" cy="254696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All Municipalities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680FB-DD11-4A23-B1AB-C611C1768829}"/>
              </a:ext>
            </a:extLst>
          </p:cNvPr>
          <p:cNvGrpSpPr/>
          <p:nvPr/>
        </p:nvGrpSpPr>
        <p:grpSpPr>
          <a:xfrm>
            <a:off x="7548773" y="199707"/>
            <a:ext cx="1285945" cy="272936"/>
            <a:chOff x="6416457" y="729119"/>
            <a:chExt cx="1285945" cy="2729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650933-6214-401C-8D7D-D2A65332B856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Region Name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013B625-BEA5-4D5E-8AD2-124C93AA863B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E6DDDF-4C6A-4B90-B741-7F8343493070}"/>
              </a:ext>
            </a:extLst>
          </p:cNvPr>
          <p:cNvGrpSpPr/>
          <p:nvPr/>
        </p:nvGrpSpPr>
        <p:grpSpPr>
          <a:xfrm>
            <a:off x="8992091" y="191234"/>
            <a:ext cx="1285945" cy="272936"/>
            <a:chOff x="6416457" y="729119"/>
            <a:chExt cx="1285945" cy="2729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EE1E4-2F19-48F3-947C-C11C8735E658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Export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423C70F-976F-4B84-AA34-72F8DFB7D734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3A2552-66B6-4A81-9531-D6631D946B06}"/>
              </a:ext>
            </a:extLst>
          </p:cNvPr>
          <p:cNvGrpSpPr/>
          <p:nvPr/>
        </p:nvGrpSpPr>
        <p:grpSpPr>
          <a:xfrm>
            <a:off x="10435409" y="182181"/>
            <a:ext cx="1629243" cy="290462"/>
            <a:chOff x="6416457" y="729119"/>
            <a:chExt cx="1285945" cy="27293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B52A6-8271-420B-B99F-7ABFCBC0D31C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 It Works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717F140-E2AB-4BBF-9F0B-B70906BAE5C5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6C29E-19A3-4D1D-8674-B89FDC684CCE}"/>
              </a:ext>
            </a:extLst>
          </p:cNvPr>
          <p:cNvSpPr/>
          <p:nvPr/>
        </p:nvSpPr>
        <p:spPr>
          <a:xfrm>
            <a:off x="1715068" y="692631"/>
            <a:ext cx="1547532" cy="32466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9C8D6E-1D50-4E15-9784-CCE84A9FBBBC}"/>
              </a:ext>
            </a:extLst>
          </p:cNvPr>
          <p:cNvSpPr/>
          <p:nvPr/>
        </p:nvSpPr>
        <p:spPr>
          <a:xfrm>
            <a:off x="127348" y="141990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10/10 Municipalities selected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00003C-B3B3-4BFA-9CE6-99F8D6E81BE4}"/>
              </a:ext>
            </a:extLst>
          </p:cNvPr>
          <p:cNvSpPr/>
          <p:nvPr/>
        </p:nvSpPr>
        <p:spPr>
          <a:xfrm rot="10800000">
            <a:off x="2946686" y="1192782"/>
            <a:ext cx="255494" cy="107576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4CBD0E-74C7-437F-80A3-7C13654BBF7F}"/>
              </a:ext>
            </a:extLst>
          </p:cNvPr>
          <p:cNvSpPr/>
          <p:nvPr/>
        </p:nvSpPr>
        <p:spPr>
          <a:xfrm>
            <a:off x="66428" y="1728653"/>
            <a:ext cx="3376019" cy="5118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4C58-AB23-4C20-A623-4485081D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5" y="1814776"/>
            <a:ext cx="2943225" cy="561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D2A5B5-E2FD-4F4E-852A-42D085BABF69}"/>
              </a:ext>
            </a:extLst>
          </p:cNvPr>
          <p:cNvSpPr/>
          <p:nvPr/>
        </p:nvSpPr>
        <p:spPr>
          <a:xfrm>
            <a:off x="257519" y="2554160"/>
            <a:ext cx="1464855" cy="642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 Composite Risk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591D61-2228-462C-AD2A-5AF570DF7D88}"/>
              </a:ext>
            </a:extLst>
          </p:cNvPr>
          <p:cNvSpPr/>
          <p:nvPr/>
        </p:nvSpPr>
        <p:spPr>
          <a:xfrm>
            <a:off x="1722374" y="254832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7993C7-AD69-45CF-B43A-8BAD1F5A5A6A}"/>
              </a:ext>
            </a:extLst>
          </p:cNvPr>
          <p:cNvSpPr/>
          <p:nvPr/>
        </p:nvSpPr>
        <p:spPr>
          <a:xfrm>
            <a:off x="1716232" y="2765413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 Score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B87094-B7B1-4946-A3DE-9DF1082D8A8B}"/>
              </a:ext>
            </a:extLst>
          </p:cNvPr>
          <p:cNvSpPr/>
          <p:nvPr/>
        </p:nvSpPr>
        <p:spPr>
          <a:xfrm>
            <a:off x="1724154" y="298199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Score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6B38F29-BBC2-4B15-912A-928A23BC0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3701857"/>
            <a:ext cx="2442700" cy="11913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9615E7-A256-4CF9-9675-1312DD0CB976}"/>
              </a:ext>
            </a:extLst>
          </p:cNvPr>
          <p:cNvSpPr/>
          <p:nvPr/>
        </p:nvSpPr>
        <p:spPr>
          <a:xfrm>
            <a:off x="243455" y="3400115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Social Listening (Panic Alerts)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71ABF9-0F29-488E-B340-CF8454CA08FB}"/>
              </a:ext>
            </a:extLst>
          </p:cNvPr>
          <p:cNvSpPr/>
          <p:nvPr/>
        </p:nvSpPr>
        <p:spPr>
          <a:xfrm>
            <a:off x="224355" y="499647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Prediction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70BBC3DD-536E-4B87-BF5B-9BBDC34AC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5359926"/>
            <a:ext cx="2442700" cy="1191352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5178DD-9858-402C-93D2-CE5A5061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79578"/>
              </p:ext>
            </p:extLst>
          </p:nvPr>
        </p:nvGraphicFramePr>
        <p:xfrm>
          <a:off x="3836398" y="1199545"/>
          <a:ext cx="7958463" cy="5476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421">
                  <a:extLst>
                    <a:ext uri="{9D8B030D-6E8A-4147-A177-3AD203B41FA5}">
                      <a16:colId xmlns:a16="http://schemas.microsoft.com/office/drawing/2014/main" val="2696477654"/>
                    </a:ext>
                  </a:extLst>
                </a:gridCol>
                <a:gridCol w="1433213">
                  <a:extLst>
                    <a:ext uri="{9D8B030D-6E8A-4147-A177-3AD203B41FA5}">
                      <a16:colId xmlns:a16="http://schemas.microsoft.com/office/drawing/2014/main" val="4235034474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184700193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85419013"/>
                    </a:ext>
                  </a:extLst>
                </a:gridCol>
                <a:gridCol w="1592082">
                  <a:extLst>
                    <a:ext uri="{9D8B030D-6E8A-4147-A177-3AD203B41FA5}">
                      <a16:colId xmlns:a16="http://schemas.microsoft.com/office/drawing/2014/main" val="2095934063"/>
                    </a:ext>
                  </a:extLst>
                </a:gridCol>
              </a:tblGrid>
              <a:tr h="373348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Coping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1464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6761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05023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9538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42850"/>
                  </a:ext>
                </a:extLst>
              </a:tr>
              <a:tr h="4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4935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14270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124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4778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5380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1387"/>
                  </a:ext>
                </a:extLst>
              </a:tr>
              <a:tr h="559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6623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7465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354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3112399-7ABB-49A3-A5D8-FFB358C07769}"/>
              </a:ext>
            </a:extLst>
          </p:cNvPr>
          <p:cNvGrpSpPr/>
          <p:nvPr/>
        </p:nvGrpSpPr>
        <p:grpSpPr>
          <a:xfrm>
            <a:off x="3780804" y="854859"/>
            <a:ext cx="1416229" cy="217304"/>
            <a:chOff x="3780804" y="854859"/>
            <a:chExt cx="1416229" cy="2173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DEB7BE-5B57-489D-A22D-35FFE8BF119F}"/>
                </a:ext>
              </a:extLst>
            </p:cNvPr>
            <p:cNvSpPr/>
            <p:nvPr/>
          </p:nvSpPr>
          <p:spPr>
            <a:xfrm>
              <a:off x="3780804" y="854859"/>
              <a:ext cx="1416229" cy="2173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/>
                  </a:solidFill>
                </a:rPr>
                <a:t>Select Table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B0C2B03-B8D5-472B-A7FD-1A6DDB79332B}"/>
                </a:ext>
              </a:extLst>
            </p:cNvPr>
            <p:cNvSpPr/>
            <p:nvPr/>
          </p:nvSpPr>
          <p:spPr>
            <a:xfrm rot="10800000">
              <a:off x="4921028" y="909723"/>
              <a:ext cx="255494" cy="107576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3065D9-72CF-4429-BEEA-C7CCA20FFB3C}"/>
              </a:ext>
            </a:extLst>
          </p:cNvPr>
          <p:cNvGrpSpPr/>
          <p:nvPr/>
        </p:nvGrpSpPr>
        <p:grpSpPr>
          <a:xfrm>
            <a:off x="5440278" y="854859"/>
            <a:ext cx="1416229" cy="217304"/>
            <a:chOff x="3780804" y="854859"/>
            <a:chExt cx="1416229" cy="2173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077D2B-8AF3-45AE-A220-F11323A0D88A}"/>
                </a:ext>
              </a:extLst>
            </p:cNvPr>
            <p:cNvSpPr/>
            <p:nvPr/>
          </p:nvSpPr>
          <p:spPr>
            <a:xfrm>
              <a:off x="3780804" y="854859"/>
              <a:ext cx="1416229" cy="2173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/>
                  </a:solidFill>
                </a:rPr>
                <a:t>Sort by</a:t>
              </a: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C8EBE19-D3C1-44FC-8F86-27B07526CC69}"/>
                </a:ext>
              </a:extLst>
            </p:cNvPr>
            <p:cNvSpPr/>
            <p:nvPr/>
          </p:nvSpPr>
          <p:spPr>
            <a:xfrm rot="10800000">
              <a:off x="4544512" y="909723"/>
              <a:ext cx="255494" cy="107576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5014359-B9FA-40A0-8195-3D65FE7ADF3B}"/>
              </a:ext>
            </a:extLst>
          </p:cNvPr>
          <p:cNvSpPr/>
          <p:nvPr/>
        </p:nvSpPr>
        <p:spPr>
          <a:xfrm>
            <a:off x="6775516" y="848415"/>
            <a:ext cx="1416229" cy="2173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Scroll to Top</a:t>
            </a:r>
          </a:p>
        </p:txBody>
      </p:sp>
    </p:spTree>
    <p:extLst>
      <p:ext uri="{BB962C8B-B14F-4D97-AF65-F5344CB8AC3E}">
        <p14:creationId xmlns:p14="http://schemas.microsoft.com/office/powerpoint/2010/main" val="32500628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C6E2C7-0B8C-4FAE-93E9-24FA5566CDE1}"/>
              </a:ext>
            </a:extLst>
          </p:cNvPr>
          <p:cNvGrpSpPr/>
          <p:nvPr/>
        </p:nvGrpSpPr>
        <p:grpSpPr>
          <a:xfrm>
            <a:off x="7327101" y="0"/>
            <a:ext cx="3367514" cy="6858000"/>
            <a:chOff x="8536285" y="14330"/>
            <a:chExt cx="3367514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C12F8-21F5-4253-887F-22F80A5EF5EF}"/>
                </a:ext>
              </a:extLst>
            </p:cNvPr>
            <p:cNvGrpSpPr/>
            <p:nvPr/>
          </p:nvGrpSpPr>
          <p:grpSpPr>
            <a:xfrm>
              <a:off x="8536285" y="14330"/>
              <a:ext cx="3367514" cy="6858000"/>
              <a:chOff x="8536285" y="14330"/>
              <a:chExt cx="3367514" cy="6858000"/>
            </a:xfrm>
          </p:grpSpPr>
          <p:pic>
            <p:nvPicPr>
              <p:cNvPr id="63" name="Picture 62" descr="Shape, square&#10;&#10;Description automatically generated">
                <a:extLst>
                  <a:ext uri="{FF2B5EF4-FFF2-40B4-BE49-F238E27FC236}">
                    <a16:creationId xmlns:a16="http://schemas.microsoft.com/office/drawing/2014/main" id="{390ABEB5-A5A5-48A7-865F-19FEE467D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6285" y="14330"/>
                <a:ext cx="3367514" cy="6858000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35328F-9C40-48C6-BAD8-5F6D4942EC92}"/>
                  </a:ext>
                </a:extLst>
              </p:cNvPr>
              <p:cNvSpPr/>
              <p:nvPr/>
            </p:nvSpPr>
            <p:spPr>
              <a:xfrm>
                <a:off x="8778102" y="1575721"/>
                <a:ext cx="2883880" cy="4450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2B92F4B-7018-46D3-980F-4BDA7C426540}"/>
                  </a:ext>
                </a:extLst>
              </p:cNvPr>
              <p:cNvSpPr/>
              <p:nvPr/>
            </p:nvSpPr>
            <p:spPr>
              <a:xfrm>
                <a:off x="8864492" y="1675440"/>
                <a:ext cx="992202" cy="333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A66B80A-A76B-4426-88B5-F9ECCAC05F29}"/>
                  </a:ext>
                </a:extLst>
              </p:cNvPr>
              <p:cNvSpPr/>
              <p:nvPr/>
            </p:nvSpPr>
            <p:spPr>
              <a:xfrm>
                <a:off x="9943084" y="1674603"/>
                <a:ext cx="1080344" cy="33342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TABLE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6150602-4338-4B71-AFF8-A7DC57DF00A5}"/>
                  </a:ext>
                </a:extLst>
              </p:cNvPr>
              <p:cNvGrpSpPr/>
              <p:nvPr/>
            </p:nvGrpSpPr>
            <p:grpSpPr>
              <a:xfrm>
                <a:off x="8806364" y="1187301"/>
                <a:ext cx="2855618" cy="306309"/>
                <a:chOff x="4664893" y="1192782"/>
                <a:chExt cx="2855618" cy="306309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182A276-A564-4CF7-AF1B-61BF1C0276B0}"/>
                    </a:ext>
                  </a:extLst>
                </p:cNvPr>
                <p:cNvSpPr/>
                <p:nvPr/>
              </p:nvSpPr>
              <p:spPr>
                <a:xfrm>
                  <a:off x="4664893" y="1192782"/>
                  <a:ext cx="827021" cy="2529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pic>
              <p:nvPicPr>
                <p:cNvPr id="71" name="Picture 2">
                  <a:extLst>
                    <a:ext uri="{FF2B5EF4-FFF2-40B4-BE49-F238E27FC236}">
                      <a16:creationId xmlns:a16="http://schemas.microsoft.com/office/drawing/2014/main" id="{1B5A40AF-BA11-408B-9EEF-82FC7D3D14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23642" y="1202222"/>
                  <a:ext cx="296869" cy="296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2393E05-4E27-4EF9-8DE4-FF2296912387}"/>
                  </a:ext>
                </a:extLst>
              </p:cNvPr>
              <p:cNvGrpSpPr/>
              <p:nvPr/>
            </p:nvGrpSpPr>
            <p:grpSpPr>
              <a:xfrm>
                <a:off x="11087597" y="1674603"/>
                <a:ext cx="488017" cy="298970"/>
                <a:chOff x="10970949" y="2725133"/>
                <a:chExt cx="488017" cy="2989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92D7D5-F78D-4E7E-826E-C36875C50732}"/>
                    </a:ext>
                  </a:extLst>
                </p:cNvPr>
                <p:cNvSpPr/>
                <p:nvPr/>
              </p:nvSpPr>
              <p:spPr>
                <a:xfrm>
                  <a:off x="10970949" y="2725133"/>
                  <a:ext cx="488017" cy="298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DBD302DA-D276-43D4-84CA-5204DBCEDDAC}"/>
                    </a:ext>
                  </a:extLst>
                </p:cNvPr>
                <p:cNvSpPr/>
                <p:nvPr/>
              </p:nvSpPr>
              <p:spPr>
                <a:xfrm rot="10800000">
                  <a:off x="11087210" y="2820830"/>
                  <a:ext cx="255494" cy="1075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FA5E4B3-5743-4366-8885-3445FF48D4EB}"/>
                  </a:ext>
                </a:extLst>
              </p:cNvPr>
              <p:cNvSpPr/>
              <p:nvPr/>
            </p:nvSpPr>
            <p:spPr>
              <a:xfrm>
                <a:off x="8840056" y="2408542"/>
                <a:ext cx="2735558" cy="29897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10/10 Municipalities selected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EE558F3-E51C-4CE0-9F40-C702FED71E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4169"/>
              <a:stretch/>
            </p:blipFill>
            <p:spPr>
              <a:xfrm>
                <a:off x="8819214" y="2765412"/>
                <a:ext cx="2842768" cy="329626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C35052A-FFA6-4A04-A27E-BE8A4A857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2888" y="2806394"/>
                <a:ext cx="682726" cy="838283"/>
              </a:xfrm>
              <a:prstGeom prst="rect">
                <a:avLst/>
              </a:prstGeom>
            </p:spPr>
          </p:pic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70111C-43E2-4946-B673-4AC4FD942BC9}"/>
                </a:ext>
              </a:extLst>
            </p:cNvPr>
            <p:cNvSpPr/>
            <p:nvPr/>
          </p:nvSpPr>
          <p:spPr>
            <a:xfrm>
              <a:off x="8850650" y="2073744"/>
              <a:ext cx="2724964" cy="298970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All Municipalities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3314F7-CDC0-44C9-8AED-63DA72791563}"/>
              </a:ext>
            </a:extLst>
          </p:cNvPr>
          <p:cNvGrpSpPr/>
          <p:nvPr/>
        </p:nvGrpSpPr>
        <p:grpSpPr>
          <a:xfrm>
            <a:off x="1920194" y="0"/>
            <a:ext cx="3367514" cy="6858000"/>
            <a:chOff x="4531724" y="-28885"/>
            <a:chExt cx="3367514" cy="6858000"/>
          </a:xfrm>
        </p:grpSpPr>
        <p:pic>
          <p:nvPicPr>
            <p:cNvPr id="100" name="Picture 99" descr="Shape, square&#10;&#10;Description automatically generated">
              <a:extLst>
                <a:ext uri="{FF2B5EF4-FFF2-40B4-BE49-F238E27FC236}">
                  <a16:creationId xmlns:a16="http://schemas.microsoft.com/office/drawing/2014/main" id="{931D801B-B4CD-499E-A368-7F4C8B93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724" y="-28885"/>
              <a:ext cx="3367514" cy="68580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3FF141B-CE4E-44B5-8069-FFE1086019A3}"/>
                </a:ext>
              </a:extLst>
            </p:cNvPr>
            <p:cNvSpPr/>
            <p:nvPr/>
          </p:nvSpPr>
          <p:spPr>
            <a:xfrm>
              <a:off x="4761317" y="1547255"/>
              <a:ext cx="2883880" cy="445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BAE655-B0FE-4C69-AEB1-48EF11EDBDE8}"/>
                </a:ext>
              </a:extLst>
            </p:cNvPr>
            <p:cNvGrpSpPr/>
            <p:nvPr/>
          </p:nvGrpSpPr>
          <p:grpSpPr>
            <a:xfrm>
              <a:off x="4784374" y="1163897"/>
              <a:ext cx="2855618" cy="306309"/>
              <a:chOff x="4664893" y="1192782"/>
              <a:chExt cx="2855618" cy="30630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51B3F3C-F59D-436F-B670-37FD0CE9FE61}"/>
                  </a:ext>
                </a:extLst>
              </p:cNvPr>
              <p:cNvSpPr/>
              <p:nvPr/>
            </p:nvSpPr>
            <p:spPr>
              <a:xfrm>
                <a:off x="4664893" y="1192782"/>
                <a:ext cx="827021" cy="252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LOGO</a:t>
                </a:r>
              </a:p>
            </p:txBody>
          </p:sp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78DD87AD-89C6-455D-82FA-CA46644E3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23642" y="1202222"/>
                <a:ext cx="296869" cy="296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DE38BE-0364-4574-832F-26E9530FDA7D}"/>
                </a:ext>
              </a:extLst>
            </p:cNvPr>
            <p:cNvSpPr/>
            <p:nvPr/>
          </p:nvSpPr>
          <p:spPr>
            <a:xfrm>
              <a:off x="4784374" y="1645719"/>
              <a:ext cx="2883880" cy="130738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endParaRPr>
            </a:p>
            <a:p>
              <a:pPr algn="just"/>
              <a:endParaRPr lang="en-US" sz="1200" dirty="0">
                <a:solidFill>
                  <a:srgbClr val="000000"/>
                </a:solidFill>
                <a:latin typeface="Open Sans" panose="020B0606030504020204" pitchFamily="34" charset="0"/>
              </a:endParaRPr>
            </a:p>
            <a:p>
              <a:pPr algn="just"/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sed do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eiusmod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tempor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incididunt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labore et dolore magna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endParaRPr lang="en-US" sz="1200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EA2407E-C1AF-422A-8DD9-6EBD273A6FFC}"/>
                </a:ext>
              </a:extLst>
            </p:cNvPr>
            <p:cNvGrpSpPr/>
            <p:nvPr/>
          </p:nvGrpSpPr>
          <p:grpSpPr>
            <a:xfrm>
              <a:off x="5154199" y="3033401"/>
              <a:ext cx="2264080" cy="268266"/>
              <a:chOff x="6416457" y="729119"/>
              <a:chExt cx="2264080" cy="26826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1C4C59A-57E8-4156-997A-384176DE6DE5}"/>
                  </a:ext>
                </a:extLst>
              </p:cNvPr>
              <p:cNvSpPr/>
              <p:nvPr/>
            </p:nvSpPr>
            <p:spPr>
              <a:xfrm>
                <a:off x="6416457" y="729119"/>
                <a:ext cx="2264080" cy="2682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Go to Regional Dashboard</a:t>
                </a: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9C91513D-51C6-4403-8BB0-7CB881BD54E4}"/>
                  </a:ext>
                </a:extLst>
              </p:cNvPr>
              <p:cNvSpPr/>
              <p:nvPr/>
            </p:nvSpPr>
            <p:spPr>
              <a:xfrm rot="10800000">
                <a:off x="8392438" y="824629"/>
                <a:ext cx="212943" cy="91858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05E7AD-401B-48A4-9027-9CB352FF8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6828"/>
            <a:stretch/>
          </p:blipFill>
          <p:spPr>
            <a:xfrm>
              <a:off x="4825486" y="3400115"/>
              <a:ext cx="2842768" cy="2568388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689C47F-92A3-42AE-9412-687468DA502B}"/>
                </a:ext>
              </a:extLst>
            </p:cNvPr>
            <p:cNvSpPr/>
            <p:nvPr/>
          </p:nvSpPr>
          <p:spPr>
            <a:xfrm>
              <a:off x="5748428" y="1822549"/>
              <a:ext cx="815244" cy="15102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AEDES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3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B689C-D57D-461B-8C1C-12095FD89B3B}"/>
              </a:ext>
            </a:extLst>
          </p:cNvPr>
          <p:cNvGrpSpPr/>
          <p:nvPr/>
        </p:nvGrpSpPr>
        <p:grpSpPr>
          <a:xfrm>
            <a:off x="7324344" y="0"/>
            <a:ext cx="3367514" cy="6858000"/>
            <a:chOff x="7324344" y="0"/>
            <a:chExt cx="3367514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FBEB15-71CB-4075-B162-B6FD8CF9D501}"/>
                </a:ext>
              </a:extLst>
            </p:cNvPr>
            <p:cNvGrpSpPr/>
            <p:nvPr/>
          </p:nvGrpSpPr>
          <p:grpSpPr>
            <a:xfrm>
              <a:off x="7324344" y="0"/>
              <a:ext cx="3367514" cy="6858000"/>
              <a:chOff x="7324344" y="0"/>
              <a:chExt cx="3367514" cy="68580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920932E-B8F3-40BA-BDEC-EC16550DEB1E}"/>
                  </a:ext>
                </a:extLst>
              </p:cNvPr>
              <p:cNvGrpSpPr/>
              <p:nvPr/>
            </p:nvGrpSpPr>
            <p:grpSpPr>
              <a:xfrm>
                <a:off x="7324344" y="0"/>
                <a:ext cx="3367514" cy="6858000"/>
                <a:chOff x="7324344" y="0"/>
                <a:chExt cx="3367514" cy="6858000"/>
              </a:xfrm>
            </p:grpSpPr>
            <p:pic>
              <p:nvPicPr>
                <p:cNvPr id="53" name="Picture 52" descr="Shape, square&#10;&#10;Description automatically generated">
                  <a:extLst>
                    <a:ext uri="{FF2B5EF4-FFF2-40B4-BE49-F238E27FC236}">
                      <a16:creationId xmlns:a16="http://schemas.microsoft.com/office/drawing/2014/main" id="{AD112F83-6618-4E3D-90BF-2792E9253A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4344" y="0"/>
                  <a:ext cx="3367514" cy="6858000"/>
                </a:xfrm>
                <a:prstGeom prst="rect">
                  <a:avLst/>
                </a:prstGeom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927E242-291A-4384-8345-B734D8FC0FA4}"/>
                    </a:ext>
                  </a:extLst>
                </p:cNvPr>
                <p:cNvSpPr/>
                <p:nvPr/>
              </p:nvSpPr>
              <p:spPr>
                <a:xfrm>
                  <a:off x="7577086" y="1571905"/>
                  <a:ext cx="2883880" cy="4450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2264D8F-4AAA-4E92-94D4-56428CEC1D5B}"/>
                    </a:ext>
                  </a:extLst>
                </p:cNvPr>
                <p:cNvSpPr/>
                <p:nvPr/>
              </p:nvSpPr>
              <p:spPr>
                <a:xfrm>
                  <a:off x="7652551" y="1661110"/>
                  <a:ext cx="992202" cy="33342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MAP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437E4DC-B5E1-4CDE-8F53-BFB1AC22F133}"/>
                    </a:ext>
                  </a:extLst>
                </p:cNvPr>
                <p:cNvSpPr/>
                <p:nvPr/>
              </p:nvSpPr>
              <p:spPr>
                <a:xfrm>
                  <a:off x="8731143" y="1660273"/>
                  <a:ext cx="1080344" cy="33342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TABLE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5108A4-34FE-44FF-8259-936ABBCCF3AA}"/>
                    </a:ext>
                  </a:extLst>
                </p:cNvPr>
                <p:cNvSpPr/>
                <p:nvPr/>
              </p:nvSpPr>
              <p:spPr>
                <a:xfrm>
                  <a:off x="7628115" y="2394212"/>
                  <a:ext cx="2735558" cy="298970"/>
                </a:xfrm>
                <a:prstGeom prst="rect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400" dirty="0"/>
                    <a:t>10/10 Municipalities selected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3D9B1AD-7CAE-4AC0-9E0D-C42730C6301F}"/>
                    </a:ext>
                  </a:extLst>
                </p:cNvPr>
                <p:cNvSpPr/>
                <p:nvPr/>
              </p:nvSpPr>
              <p:spPr>
                <a:xfrm>
                  <a:off x="7638709" y="2059414"/>
                  <a:ext cx="2724964" cy="298970"/>
                </a:xfrm>
                <a:prstGeom prst="rect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All Municipalities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D6656B3-12B5-4811-B3C0-98A583A2872B}"/>
                  </a:ext>
                </a:extLst>
              </p:cNvPr>
              <p:cNvGrpSpPr/>
              <p:nvPr/>
            </p:nvGrpSpPr>
            <p:grpSpPr>
              <a:xfrm>
                <a:off x="7675105" y="2763675"/>
                <a:ext cx="1077565" cy="252931"/>
                <a:chOff x="7675105" y="2763675"/>
                <a:chExt cx="1077565" cy="252931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68CD2CB-C3EF-41E7-9515-03487196AED7}"/>
                    </a:ext>
                  </a:extLst>
                </p:cNvPr>
                <p:cNvSpPr/>
                <p:nvPr/>
              </p:nvSpPr>
              <p:spPr>
                <a:xfrm>
                  <a:off x="7675105" y="2763675"/>
                  <a:ext cx="1077565" cy="2529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</a:rPr>
                    <a:t>Select Table</a:t>
                  </a:r>
                </a:p>
              </p:txBody>
            </p:sp>
            <p:sp>
              <p:nvSpPr>
                <p:cNvPr id="121" name="Isosceles Triangle 120">
                  <a:extLst>
                    <a:ext uri="{FF2B5EF4-FFF2-40B4-BE49-F238E27FC236}">
                      <a16:creationId xmlns:a16="http://schemas.microsoft.com/office/drawing/2014/main" id="{E855E202-2B0A-4916-856F-11FCCDCA510F}"/>
                    </a:ext>
                  </a:extLst>
                </p:cNvPr>
                <p:cNvSpPr/>
                <p:nvPr/>
              </p:nvSpPr>
              <p:spPr>
                <a:xfrm rot="10800000">
                  <a:off x="8488875" y="2867873"/>
                  <a:ext cx="209665" cy="81520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6C36D38-3C54-4B4D-87A5-4ACA5D01642C}"/>
                  </a:ext>
                </a:extLst>
              </p:cNvPr>
              <p:cNvGrpSpPr/>
              <p:nvPr/>
            </p:nvGrpSpPr>
            <p:grpSpPr>
              <a:xfrm>
                <a:off x="9075607" y="2763675"/>
                <a:ext cx="1077565" cy="252931"/>
                <a:chOff x="9075607" y="2763675"/>
                <a:chExt cx="1077565" cy="252931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050AE3D-9AFC-4FFD-A650-8E2B6A94F8BE}"/>
                    </a:ext>
                  </a:extLst>
                </p:cNvPr>
                <p:cNvSpPr/>
                <p:nvPr/>
              </p:nvSpPr>
              <p:spPr>
                <a:xfrm>
                  <a:off x="9075607" y="2763675"/>
                  <a:ext cx="1077565" cy="2529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</a:rPr>
                    <a:t>        Sort By</a:t>
                  </a:r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3818ADEC-E3FE-4F5C-ABF0-F3D5CFAFE8BA}"/>
                    </a:ext>
                  </a:extLst>
                </p:cNvPr>
                <p:cNvSpPr/>
                <p:nvPr/>
              </p:nvSpPr>
              <p:spPr>
                <a:xfrm rot="10800000">
                  <a:off x="9889377" y="2867873"/>
                  <a:ext cx="209665" cy="81520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0325DA7-9A1D-4DE3-84CF-39433CA21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494" y="3079234"/>
                <a:ext cx="2590800" cy="285597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316A0E-FA07-4C96-9334-02A81D5B271E}"/>
                </a:ext>
              </a:extLst>
            </p:cNvPr>
            <p:cNvGrpSpPr/>
            <p:nvPr/>
          </p:nvGrpSpPr>
          <p:grpSpPr>
            <a:xfrm>
              <a:off x="7594423" y="1172971"/>
              <a:ext cx="2855618" cy="306309"/>
              <a:chOff x="7594423" y="1172971"/>
              <a:chExt cx="2855618" cy="30630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43EE430-2675-4B3A-8EC1-F87CFAEC6434}"/>
                  </a:ext>
                </a:extLst>
              </p:cNvPr>
              <p:cNvSpPr/>
              <p:nvPr/>
            </p:nvSpPr>
            <p:spPr>
              <a:xfrm>
                <a:off x="7594423" y="1172971"/>
                <a:ext cx="827021" cy="252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LOGO</a:t>
                </a:r>
              </a:p>
            </p:txBody>
          </p:sp>
          <p:pic>
            <p:nvPicPr>
              <p:cNvPr id="118" name="Picture 2">
                <a:extLst>
                  <a:ext uri="{FF2B5EF4-FFF2-40B4-BE49-F238E27FC236}">
                    <a16:creationId xmlns:a16="http://schemas.microsoft.com/office/drawing/2014/main" id="{ABE60ADF-07EC-4326-94CB-0DE4BDA575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153172" y="1182411"/>
                <a:ext cx="296869" cy="296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97FC07-4ADB-47DD-9FEE-07A32805834C}"/>
              </a:ext>
            </a:extLst>
          </p:cNvPr>
          <p:cNvGrpSpPr/>
          <p:nvPr/>
        </p:nvGrpSpPr>
        <p:grpSpPr>
          <a:xfrm>
            <a:off x="9875656" y="1660273"/>
            <a:ext cx="488017" cy="298970"/>
            <a:chOff x="9875656" y="1660273"/>
            <a:chExt cx="488017" cy="29897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86DC92-30CC-4B85-AA07-2269C6F22241}"/>
                </a:ext>
              </a:extLst>
            </p:cNvPr>
            <p:cNvSpPr/>
            <p:nvPr/>
          </p:nvSpPr>
          <p:spPr>
            <a:xfrm>
              <a:off x="9875656" y="1660273"/>
              <a:ext cx="488017" cy="2989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4EAC47B-2384-4C0E-916F-8BA3DDD91D96}"/>
                </a:ext>
              </a:extLst>
            </p:cNvPr>
            <p:cNvSpPr/>
            <p:nvPr/>
          </p:nvSpPr>
          <p:spPr>
            <a:xfrm>
              <a:off x="9991917" y="1755970"/>
              <a:ext cx="255494" cy="1075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538BAD-E7B0-40F8-B581-58758F5193EF}"/>
              </a:ext>
            </a:extLst>
          </p:cNvPr>
          <p:cNvGrpSpPr/>
          <p:nvPr/>
        </p:nvGrpSpPr>
        <p:grpSpPr>
          <a:xfrm>
            <a:off x="1920240" y="0"/>
            <a:ext cx="3367514" cy="6858000"/>
            <a:chOff x="1920240" y="0"/>
            <a:chExt cx="3367514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94A1FB-050B-470D-A94C-4134D08A14D8}"/>
                </a:ext>
              </a:extLst>
            </p:cNvPr>
            <p:cNvGrpSpPr/>
            <p:nvPr/>
          </p:nvGrpSpPr>
          <p:grpSpPr>
            <a:xfrm>
              <a:off x="1920240" y="0"/>
              <a:ext cx="3367514" cy="6858000"/>
              <a:chOff x="7802399" y="14330"/>
              <a:chExt cx="3367514" cy="6858000"/>
            </a:xfrm>
          </p:grpSpPr>
          <p:pic>
            <p:nvPicPr>
              <p:cNvPr id="65" name="Picture 64" descr="Shape, square&#10;&#10;Description automatically generated">
                <a:extLst>
                  <a:ext uri="{FF2B5EF4-FFF2-40B4-BE49-F238E27FC236}">
                    <a16:creationId xmlns:a16="http://schemas.microsoft.com/office/drawing/2014/main" id="{09DA3947-6C33-4FF5-9BB6-BD557A8B7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399" y="14330"/>
                <a:ext cx="3367514" cy="6858000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350C9ED-BEC4-43C1-8741-0E9CAF0F1E1F}"/>
                  </a:ext>
                </a:extLst>
              </p:cNvPr>
              <p:cNvSpPr/>
              <p:nvPr/>
            </p:nvSpPr>
            <p:spPr>
              <a:xfrm>
                <a:off x="8049400" y="1564043"/>
                <a:ext cx="2883880" cy="4450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3A1761F-2AE3-4A06-8502-30400D84D929}"/>
                  </a:ext>
                </a:extLst>
              </p:cNvPr>
              <p:cNvSpPr/>
              <p:nvPr/>
            </p:nvSpPr>
            <p:spPr>
              <a:xfrm>
                <a:off x="8130606" y="1675440"/>
                <a:ext cx="992202" cy="333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D7E466-2EF9-49F7-A0D8-57555A3F4117}"/>
                  </a:ext>
                </a:extLst>
              </p:cNvPr>
              <p:cNvSpPr/>
              <p:nvPr/>
            </p:nvSpPr>
            <p:spPr>
              <a:xfrm>
                <a:off x="9209198" y="1674603"/>
                <a:ext cx="1080344" cy="33342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TABLE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CC2724B-9B2D-4569-9829-AD3B367158E6}"/>
                  </a:ext>
                </a:extLst>
              </p:cNvPr>
              <p:cNvGrpSpPr/>
              <p:nvPr/>
            </p:nvGrpSpPr>
            <p:grpSpPr>
              <a:xfrm>
                <a:off x="8072478" y="1187301"/>
                <a:ext cx="2855618" cy="306309"/>
                <a:chOff x="4664893" y="1192782"/>
                <a:chExt cx="2855618" cy="30630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8E9700C-7312-4BC3-B899-F97827C159C4}"/>
                    </a:ext>
                  </a:extLst>
                </p:cNvPr>
                <p:cNvSpPr/>
                <p:nvPr/>
              </p:nvSpPr>
              <p:spPr>
                <a:xfrm>
                  <a:off x="4664893" y="1192782"/>
                  <a:ext cx="827021" cy="2529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pic>
              <p:nvPicPr>
                <p:cNvPr id="88" name="Picture 2">
                  <a:extLst>
                    <a:ext uri="{FF2B5EF4-FFF2-40B4-BE49-F238E27FC236}">
                      <a16:creationId xmlns:a16="http://schemas.microsoft.com/office/drawing/2014/main" id="{32D164C9-7DB5-4826-82B6-960088B0B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23642" y="1202222"/>
                  <a:ext cx="296869" cy="296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24FBAA3-723B-4823-8E2F-2B8526572D27}"/>
                  </a:ext>
                </a:extLst>
              </p:cNvPr>
              <p:cNvGrpSpPr/>
              <p:nvPr/>
            </p:nvGrpSpPr>
            <p:grpSpPr>
              <a:xfrm>
                <a:off x="10353711" y="1674603"/>
                <a:ext cx="488017" cy="298970"/>
                <a:chOff x="10970949" y="2725133"/>
                <a:chExt cx="488017" cy="29897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D7D411C-88CF-4427-90FA-BA9BE35C8EAE}"/>
                    </a:ext>
                  </a:extLst>
                </p:cNvPr>
                <p:cNvSpPr/>
                <p:nvPr/>
              </p:nvSpPr>
              <p:spPr>
                <a:xfrm>
                  <a:off x="10970949" y="2725133"/>
                  <a:ext cx="488017" cy="298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246C1BE9-7D30-4C21-A6AC-08AFED253DDF}"/>
                    </a:ext>
                  </a:extLst>
                </p:cNvPr>
                <p:cNvSpPr/>
                <p:nvPr/>
              </p:nvSpPr>
              <p:spPr>
                <a:xfrm>
                  <a:off x="11087210" y="2820830"/>
                  <a:ext cx="255494" cy="107576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797E136-E19C-4BEB-B966-B7CB8D198E13}"/>
                  </a:ext>
                </a:extLst>
              </p:cNvPr>
              <p:cNvSpPr/>
              <p:nvPr/>
            </p:nvSpPr>
            <p:spPr>
              <a:xfrm>
                <a:off x="8106170" y="2408542"/>
                <a:ext cx="2735558" cy="29897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10/10 Municipalities selected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C04853-6AFA-487A-A6D7-59CB68F83EA5}"/>
                  </a:ext>
                </a:extLst>
              </p:cNvPr>
              <p:cNvSpPr/>
              <p:nvPr/>
            </p:nvSpPr>
            <p:spPr>
              <a:xfrm>
                <a:off x="8116764" y="2073744"/>
                <a:ext cx="2724964" cy="298970"/>
              </a:xfrm>
              <a:prstGeom prst="rect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All Municipalities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CCEECFD0-88A0-4536-975D-BD3FCE0E9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6255" y="2769783"/>
                <a:ext cx="2619211" cy="522307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8AA1CB1-84C0-4F6E-9D21-0C365AD63068}"/>
                  </a:ext>
                </a:extLst>
              </p:cNvPr>
              <p:cNvGrpSpPr/>
              <p:nvPr/>
            </p:nvGrpSpPr>
            <p:grpSpPr>
              <a:xfrm>
                <a:off x="8094085" y="3413558"/>
                <a:ext cx="2631381" cy="670624"/>
                <a:chOff x="257519" y="2548321"/>
                <a:chExt cx="2820063" cy="64809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C1BDD37-775A-45C1-B6F6-61A81F2E9266}"/>
                    </a:ext>
                  </a:extLst>
                </p:cNvPr>
                <p:cNvSpPr/>
                <p:nvPr/>
              </p:nvSpPr>
              <p:spPr>
                <a:xfrm>
                  <a:off x="257519" y="2554160"/>
                  <a:ext cx="1464855" cy="6422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Overall Composite Risk Score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608ACD9-905C-4999-A445-3CC6B768BB7F}"/>
                    </a:ext>
                  </a:extLst>
                </p:cNvPr>
                <p:cNvSpPr/>
                <p:nvPr/>
              </p:nvSpPr>
              <p:spPr>
                <a:xfrm>
                  <a:off x="1722374" y="2548321"/>
                  <a:ext cx="1353428" cy="21052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 Score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6DAA60C-1548-4F3A-87C6-D1DF828C64E9}"/>
                    </a:ext>
                  </a:extLst>
                </p:cNvPr>
                <p:cNvSpPr/>
                <p:nvPr/>
              </p:nvSpPr>
              <p:spPr>
                <a:xfrm>
                  <a:off x="1724154" y="2776195"/>
                  <a:ext cx="1353428" cy="19280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 Score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4A28768-48B0-4AA5-A06B-83595E1AF04C}"/>
                    </a:ext>
                  </a:extLst>
                </p:cNvPr>
                <p:cNvSpPr/>
                <p:nvPr/>
              </p:nvSpPr>
              <p:spPr>
                <a:xfrm>
                  <a:off x="1724154" y="2981991"/>
                  <a:ext cx="1353428" cy="21442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 Score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4F5AA4C-3FE1-489E-A14A-5A014BB6991F}"/>
                  </a:ext>
                </a:extLst>
              </p:cNvPr>
              <p:cNvSpPr/>
              <p:nvPr/>
            </p:nvSpPr>
            <p:spPr>
              <a:xfrm>
                <a:off x="8090166" y="4168339"/>
                <a:ext cx="2633639" cy="2529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b="1" dirty="0"/>
                  <a:t>Social Listening (Panic Alerts)</a:t>
                </a:r>
              </a:p>
            </p:txBody>
          </p:sp>
          <p:pic>
            <p:nvPicPr>
              <p:cNvPr id="97" name="Picture 96" descr="Icon&#10;&#10;Description automatically generated">
                <a:extLst>
                  <a:ext uri="{FF2B5EF4-FFF2-40B4-BE49-F238E27FC236}">
                    <a16:creationId xmlns:a16="http://schemas.microsoft.com/office/drawing/2014/main" id="{A6083A99-19E6-4184-831A-03D0CB5E8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0606" y="4489553"/>
                <a:ext cx="2442700" cy="1191352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C4832E4-2345-423A-86D8-0FBD67E49B0E}"/>
                  </a:ext>
                </a:extLst>
              </p:cNvPr>
              <p:cNvSpPr/>
              <p:nvPr/>
            </p:nvSpPr>
            <p:spPr>
              <a:xfrm>
                <a:off x="8081067" y="5743073"/>
                <a:ext cx="2642738" cy="22791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b="1" dirty="0"/>
                  <a:t>Prediction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A0E1EC-7478-46F0-8EE5-DF17BD129E9F}"/>
                </a:ext>
              </a:extLst>
            </p:cNvPr>
            <p:cNvGrpSpPr/>
            <p:nvPr/>
          </p:nvGrpSpPr>
          <p:grpSpPr>
            <a:xfrm>
              <a:off x="4959569" y="2755453"/>
              <a:ext cx="50202" cy="3163082"/>
              <a:chOff x="4959569" y="2755453"/>
              <a:chExt cx="50202" cy="31630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BE36A8-6FC1-4FBF-91E3-3758F1D5C5CB}"/>
                  </a:ext>
                </a:extLst>
              </p:cNvPr>
              <p:cNvSpPr/>
              <p:nvPr/>
            </p:nvSpPr>
            <p:spPr>
              <a:xfrm>
                <a:off x="4959569" y="2755453"/>
                <a:ext cx="45719" cy="17197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18446C-A240-4877-BE56-168285D21D28}"/>
                  </a:ext>
                </a:extLst>
              </p:cNvPr>
              <p:cNvSpPr/>
              <p:nvPr/>
            </p:nvSpPr>
            <p:spPr>
              <a:xfrm>
                <a:off x="4964052" y="4198765"/>
                <a:ext cx="45719" cy="1719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F22B2D-9353-484E-B722-7D5BE8F52A11}"/>
              </a:ext>
            </a:extLst>
          </p:cNvPr>
          <p:cNvGrpSpPr/>
          <p:nvPr/>
        </p:nvGrpSpPr>
        <p:grpSpPr>
          <a:xfrm>
            <a:off x="10363674" y="2749453"/>
            <a:ext cx="74080" cy="3176529"/>
            <a:chOff x="10363674" y="2749453"/>
            <a:chExt cx="74080" cy="31765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CED788E-06F3-443A-9C19-556838848F1D}"/>
                </a:ext>
              </a:extLst>
            </p:cNvPr>
            <p:cNvSpPr/>
            <p:nvPr/>
          </p:nvSpPr>
          <p:spPr>
            <a:xfrm>
              <a:off x="10374104" y="2749453"/>
              <a:ext cx="45719" cy="1719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F52876-83E3-4502-BB33-193B5F75A860}"/>
                </a:ext>
              </a:extLst>
            </p:cNvPr>
            <p:cNvSpPr/>
            <p:nvPr/>
          </p:nvSpPr>
          <p:spPr>
            <a:xfrm>
              <a:off x="10363674" y="4206212"/>
              <a:ext cx="74080" cy="1719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4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247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Jo Vizmonte</dc:creator>
  <cp:lastModifiedBy>Emily Jo Vizmonte</cp:lastModifiedBy>
  <cp:revision>7</cp:revision>
  <dcterms:created xsi:type="dcterms:W3CDTF">2022-04-25T21:37:15Z</dcterms:created>
  <dcterms:modified xsi:type="dcterms:W3CDTF">2022-04-26T02:18:17Z</dcterms:modified>
</cp:coreProperties>
</file>