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63" autoAdjust="0"/>
    <p:restoredTop sz="94660"/>
  </p:normalViewPr>
  <p:slideViewPr>
    <p:cSldViewPr snapToGrid="0">
      <p:cViewPr varScale="1">
        <p:scale>
          <a:sx n="77" d="100"/>
          <a:sy n="77" d="100"/>
        </p:scale>
        <p:origin x="1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69DAF-2161-465A-802A-6A488BD8E6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08B5EF-BC25-46E6-9316-4E22CABD25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F68E0B-CDA8-47D8-94EF-5910C5C94938}"/>
              </a:ext>
            </a:extLst>
          </p:cNvPr>
          <p:cNvSpPr>
            <a:spLocks noGrp="1"/>
          </p:cNvSpPr>
          <p:nvPr>
            <p:ph type="dt" sz="half" idx="10"/>
          </p:nvPr>
        </p:nvSpPr>
        <p:spPr/>
        <p:txBody>
          <a:bodyPr/>
          <a:lstStyle/>
          <a:p>
            <a:fld id="{F54F9942-61C6-42DF-AD48-31F822A583CC}" type="datetimeFigureOut">
              <a:rPr lang="en-US" smtClean="0"/>
              <a:t>3/11/2022</a:t>
            </a:fld>
            <a:endParaRPr lang="en-US"/>
          </a:p>
        </p:txBody>
      </p:sp>
      <p:sp>
        <p:nvSpPr>
          <p:cNvPr id="5" name="Footer Placeholder 4">
            <a:extLst>
              <a:ext uri="{FF2B5EF4-FFF2-40B4-BE49-F238E27FC236}">
                <a16:creationId xmlns:a16="http://schemas.microsoft.com/office/drawing/2014/main" id="{52649C77-4B84-4156-9A7C-BAB75EF9E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DC566-5743-4B91-8E11-FBD3FC84EFD8}"/>
              </a:ext>
            </a:extLst>
          </p:cNvPr>
          <p:cNvSpPr>
            <a:spLocks noGrp="1"/>
          </p:cNvSpPr>
          <p:nvPr>
            <p:ph type="sldNum" sz="quarter" idx="12"/>
          </p:nvPr>
        </p:nvSpPr>
        <p:spPr/>
        <p:txBody>
          <a:bodyPr/>
          <a:lstStyle/>
          <a:p>
            <a:fld id="{483418A8-6E7A-427F-98E4-0571B0A7BDD8}" type="slidenum">
              <a:rPr lang="en-US" smtClean="0"/>
              <a:t>‹#›</a:t>
            </a:fld>
            <a:endParaRPr lang="en-US"/>
          </a:p>
        </p:txBody>
      </p:sp>
    </p:spTree>
    <p:extLst>
      <p:ext uri="{BB962C8B-B14F-4D97-AF65-F5344CB8AC3E}">
        <p14:creationId xmlns:p14="http://schemas.microsoft.com/office/powerpoint/2010/main" val="330909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44A8B-5AC5-40AD-9A84-69E778CCFD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C9629F-31F3-420B-8DD0-16520BE40E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FCED9-E48C-48F5-AB0C-10D424C41D2F}"/>
              </a:ext>
            </a:extLst>
          </p:cNvPr>
          <p:cNvSpPr>
            <a:spLocks noGrp="1"/>
          </p:cNvSpPr>
          <p:nvPr>
            <p:ph type="dt" sz="half" idx="10"/>
          </p:nvPr>
        </p:nvSpPr>
        <p:spPr/>
        <p:txBody>
          <a:bodyPr/>
          <a:lstStyle/>
          <a:p>
            <a:fld id="{F54F9942-61C6-42DF-AD48-31F822A583CC}" type="datetimeFigureOut">
              <a:rPr lang="en-US" smtClean="0"/>
              <a:t>3/11/2022</a:t>
            </a:fld>
            <a:endParaRPr lang="en-US"/>
          </a:p>
        </p:txBody>
      </p:sp>
      <p:sp>
        <p:nvSpPr>
          <p:cNvPr id="5" name="Footer Placeholder 4">
            <a:extLst>
              <a:ext uri="{FF2B5EF4-FFF2-40B4-BE49-F238E27FC236}">
                <a16:creationId xmlns:a16="http://schemas.microsoft.com/office/drawing/2014/main" id="{ABD1EB29-556D-49C5-993A-A511809C8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CAE7F-AB64-4BAE-8896-8F2543FAB33D}"/>
              </a:ext>
            </a:extLst>
          </p:cNvPr>
          <p:cNvSpPr>
            <a:spLocks noGrp="1"/>
          </p:cNvSpPr>
          <p:nvPr>
            <p:ph type="sldNum" sz="quarter" idx="12"/>
          </p:nvPr>
        </p:nvSpPr>
        <p:spPr/>
        <p:txBody>
          <a:bodyPr/>
          <a:lstStyle/>
          <a:p>
            <a:fld id="{483418A8-6E7A-427F-98E4-0571B0A7BDD8}" type="slidenum">
              <a:rPr lang="en-US" smtClean="0"/>
              <a:t>‹#›</a:t>
            </a:fld>
            <a:endParaRPr lang="en-US"/>
          </a:p>
        </p:txBody>
      </p:sp>
    </p:spTree>
    <p:extLst>
      <p:ext uri="{BB962C8B-B14F-4D97-AF65-F5344CB8AC3E}">
        <p14:creationId xmlns:p14="http://schemas.microsoft.com/office/powerpoint/2010/main" val="105912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B97234-5E44-4DA8-9681-E9468C2770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1007A4-4EB9-4BD0-9652-43A34EDAA2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95207B-0295-45C9-9B27-F931E8CB81F3}"/>
              </a:ext>
            </a:extLst>
          </p:cNvPr>
          <p:cNvSpPr>
            <a:spLocks noGrp="1"/>
          </p:cNvSpPr>
          <p:nvPr>
            <p:ph type="dt" sz="half" idx="10"/>
          </p:nvPr>
        </p:nvSpPr>
        <p:spPr/>
        <p:txBody>
          <a:bodyPr/>
          <a:lstStyle/>
          <a:p>
            <a:fld id="{F54F9942-61C6-42DF-AD48-31F822A583CC}" type="datetimeFigureOut">
              <a:rPr lang="en-US" smtClean="0"/>
              <a:t>3/11/2022</a:t>
            </a:fld>
            <a:endParaRPr lang="en-US"/>
          </a:p>
        </p:txBody>
      </p:sp>
      <p:sp>
        <p:nvSpPr>
          <p:cNvPr id="5" name="Footer Placeholder 4">
            <a:extLst>
              <a:ext uri="{FF2B5EF4-FFF2-40B4-BE49-F238E27FC236}">
                <a16:creationId xmlns:a16="http://schemas.microsoft.com/office/drawing/2014/main" id="{FF1504F5-B4F4-4BB7-B0DE-74086233D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094A8-0C4A-4C28-B723-FC488F6D2651}"/>
              </a:ext>
            </a:extLst>
          </p:cNvPr>
          <p:cNvSpPr>
            <a:spLocks noGrp="1"/>
          </p:cNvSpPr>
          <p:nvPr>
            <p:ph type="sldNum" sz="quarter" idx="12"/>
          </p:nvPr>
        </p:nvSpPr>
        <p:spPr/>
        <p:txBody>
          <a:bodyPr/>
          <a:lstStyle/>
          <a:p>
            <a:fld id="{483418A8-6E7A-427F-98E4-0571B0A7BDD8}" type="slidenum">
              <a:rPr lang="en-US" smtClean="0"/>
              <a:t>‹#›</a:t>
            </a:fld>
            <a:endParaRPr lang="en-US"/>
          </a:p>
        </p:txBody>
      </p:sp>
    </p:spTree>
    <p:extLst>
      <p:ext uri="{BB962C8B-B14F-4D97-AF65-F5344CB8AC3E}">
        <p14:creationId xmlns:p14="http://schemas.microsoft.com/office/powerpoint/2010/main" val="2990460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3F39B-DF9F-4C93-A096-8523AD1E3B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381BF9-672C-4077-B5E6-6C2DE5F432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A55F01-A95A-4609-A6F1-081C590DE51B}"/>
              </a:ext>
            </a:extLst>
          </p:cNvPr>
          <p:cNvSpPr>
            <a:spLocks noGrp="1"/>
          </p:cNvSpPr>
          <p:nvPr>
            <p:ph type="dt" sz="half" idx="10"/>
          </p:nvPr>
        </p:nvSpPr>
        <p:spPr/>
        <p:txBody>
          <a:bodyPr/>
          <a:lstStyle/>
          <a:p>
            <a:fld id="{F54F9942-61C6-42DF-AD48-31F822A583CC}" type="datetimeFigureOut">
              <a:rPr lang="en-US" smtClean="0"/>
              <a:t>3/11/2022</a:t>
            </a:fld>
            <a:endParaRPr lang="en-US"/>
          </a:p>
        </p:txBody>
      </p:sp>
      <p:sp>
        <p:nvSpPr>
          <p:cNvPr id="5" name="Footer Placeholder 4">
            <a:extLst>
              <a:ext uri="{FF2B5EF4-FFF2-40B4-BE49-F238E27FC236}">
                <a16:creationId xmlns:a16="http://schemas.microsoft.com/office/drawing/2014/main" id="{7C3D021F-6C8E-4278-88B8-EC466C3B2E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303C8-B99E-43B6-9C5E-E9867FBDDF3B}"/>
              </a:ext>
            </a:extLst>
          </p:cNvPr>
          <p:cNvSpPr>
            <a:spLocks noGrp="1"/>
          </p:cNvSpPr>
          <p:nvPr>
            <p:ph type="sldNum" sz="quarter" idx="12"/>
          </p:nvPr>
        </p:nvSpPr>
        <p:spPr/>
        <p:txBody>
          <a:bodyPr/>
          <a:lstStyle/>
          <a:p>
            <a:fld id="{483418A8-6E7A-427F-98E4-0571B0A7BDD8}" type="slidenum">
              <a:rPr lang="en-US" smtClean="0"/>
              <a:t>‹#›</a:t>
            </a:fld>
            <a:endParaRPr lang="en-US"/>
          </a:p>
        </p:txBody>
      </p:sp>
    </p:spTree>
    <p:extLst>
      <p:ext uri="{BB962C8B-B14F-4D97-AF65-F5344CB8AC3E}">
        <p14:creationId xmlns:p14="http://schemas.microsoft.com/office/powerpoint/2010/main" val="236159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F9D5-CD43-4E19-B914-5B9A41A63B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20955B-F340-4814-B260-B01C768F99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755EF5-CDAF-43BA-B168-2F9BEA6A490B}"/>
              </a:ext>
            </a:extLst>
          </p:cNvPr>
          <p:cNvSpPr>
            <a:spLocks noGrp="1"/>
          </p:cNvSpPr>
          <p:nvPr>
            <p:ph type="dt" sz="half" idx="10"/>
          </p:nvPr>
        </p:nvSpPr>
        <p:spPr/>
        <p:txBody>
          <a:bodyPr/>
          <a:lstStyle/>
          <a:p>
            <a:fld id="{F54F9942-61C6-42DF-AD48-31F822A583CC}" type="datetimeFigureOut">
              <a:rPr lang="en-US" smtClean="0"/>
              <a:t>3/11/2022</a:t>
            </a:fld>
            <a:endParaRPr lang="en-US"/>
          </a:p>
        </p:txBody>
      </p:sp>
      <p:sp>
        <p:nvSpPr>
          <p:cNvPr id="5" name="Footer Placeholder 4">
            <a:extLst>
              <a:ext uri="{FF2B5EF4-FFF2-40B4-BE49-F238E27FC236}">
                <a16:creationId xmlns:a16="http://schemas.microsoft.com/office/drawing/2014/main" id="{1A447783-84A4-42C6-8978-0FBFEDB63A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F96FA-7759-4665-83DE-944445106A20}"/>
              </a:ext>
            </a:extLst>
          </p:cNvPr>
          <p:cNvSpPr>
            <a:spLocks noGrp="1"/>
          </p:cNvSpPr>
          <p:nvPr>
            <p:ph type="sldNum" sz="quarter" idx="12"/>
          </p:nvPr>
        </p:nvSpPr>
        <p:spPr/>
        <p:txBody>
          <a:bodyPr/>
          <a:lstStyle/>
          <a:p>
            <a:fld id="{483418A8-6E7A-427F-98E4-0571B0A7BDD8}" type="slidenum">
              <a:rPr lang="en-US" smtClean="0"/>
              <a:t>‹#›</a:t>
            </a:fld>
            <a:endParaRPr lang="en-US"/>
          </a:p>
        </p:txBody>
      </p:sp>
    </p:spTree>
    <p:extLst>
      <p:ext uri="{BB962C8B-B14F-4D97-AF65-F5344CB8AC3E}">
        <p14:creationId xmlns:p14="http://schemas.microsoft.com/office/powerpoint/2010/main" val="37966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690C8-2274-4976-A159-0B5E1DD76D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F507D8-68BA-4FA1-9CBF-33FC2F1219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5993B6-7EDF-4CA6-9351-E0F7E5A61F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3271E0-2A4D-4EFF-AA9C-257F2A757AD9}"/>
              </a:ext>
            </a:extLst>
          </p:cNvPr>
          <p:cNvSpPr>
            <a:spLocks noGrp="1"/>
          </p:cNvSpPr>
          <p:nvPr>
            <p:ph type="dt" sz="half" idx="10"/>
          </p:nvPr>
        </p:nvSpPr>
        <p:spPr/>
        <p:txBody>
          <a:bodyPr/>
          <a:lstStyle/>
          <a:p>
            <a:fld id="{F54F9942-61C6-42DF-AD48-31F822A583CC}" type="datetimeFigureOut">
              <a:rPr lang="en-US" smtClean="0"/>
              <a:t>3/11/2022</a:t>
            </a:fld>
            <a:endParaRPr lang="en-US"/>
          </a:p>
        </p:txBody>
      </p:sp>
      <p:sp>
        <p:nvSpPr>
          <p:cNvPr id="6" name="Footer Placeholder 5">
            <a:extLst>
              <a:ext uri="{FF2B5EF4-FFF2-40B4-BE49-F238E27FC236}">
                <a16:creationId xmlns:a16="http://schemas.microsoft.com/office/drawing/2014/main" id="{BF514316-AD6A-4D6D-94FE-AC0493A46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8624EF-9CB3-47B3-832D-D7B9157BC563}"/>
              </a:ext>
            </a:extLst>
          </p:cNvPr>
          <p:cNvSpPr>
            <a:spLocks noGrp="1"/>
          </p:cNvSpPr>
          <p:nvPr>
            <p:ph type="sldNum" sz="quarter" idx="12"/>
          </p:nvPr>
        </p:nvSpPr>
        <p:spPr/>
        <p:txBody>
          <a:bodyPr/>
          <a:lstStyle/>
          <a:p>
            <a:fld id="{483418A8-6E7A-427F-98E4-0571B0A7BDD8}" type="slidenum">
              <a:rPr lang="en-US" smtClean="0"/>
              <a:t>‹#›</a:t>
            </a:fld>
            <a:endParaRPr lang="en-US"/>
          </a:p>
        </p:txBody>
      </p:sp>
    </p:spTree>
    <p:extLst>
      <p:ext uri="{BB962C8B-B14F-4D97-AF65-F5344CB8AC3E}">
        <p14:creationId xmlns:p14="http://schemas.microsoft.com/office/powerpoint/2010/main" val="3438935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488AD-5C4C-46DD-9ABD-4080C31AF4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B2589E-30F4-4504-90AB-F3AFA5B664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87AD65-0F93-4394-A617-B1D53E26DB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51FC9C-CA51-4295-8615-C25EB1080B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B97D5-4553-4747-834D-85B47649DB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868F9E-1830-4CB8-B18C-A25F7391D27D}"/>
              </a:ext>
            </a:extLst>
          </p:cNvPr>
          <p:cNvSpPr>
            <a:spLocks noGrp="1"/>
          </p:cNvSpPr>
          <p:nvPr>
            <p:ph type="dt" sz="half" idx="10"/>
          </p:nvPr>
        </p:nvSpPr>
        <p:spPr/>
        <p:txBody>
          <a:bodyPr/>
          <a:lstStyle/>
          <a:p>
            <a:fld id="{F54F9942-61C6-42DF-AD48-31F822A583CC}" type="datetimeFigureOut">
              <a:rPr lang="en-US" smtClean="0"/>
              <a:t>3/11/2022</a:t>
            </a:fld>
            <a:endParaRPr lang="en-US"/>
          </a:p>
        </p:txBody>
      </p:sp>
      <p:sp>
        <p:nvSpPr>
          <p:cNvPr id="8" name="Footer Placeholder 7">
            <a:extLst>
              <a:ext uri="{FF2B5EF4-FFF2-40B4-BE49-F238E27FC236}">
                <a16:creationId xmlns:a16="http://schemas.microsoft.com/office/drawing/2014/main" id="{E1F6EF4B-87D4-4C2C-A098-4F85662283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262B55-B9D0-435F-B340-90BC50B2557B}"/>
              </a:ext>
            </a:extLst>
          </p:cNvPr>
          <p:cNvSpPr>
            <a:spLocks noGrp="1"/>
          </p:cNvSpPr>
          <p:nvPr>
            <p:ph type="sldNum" sz="quarter" idx="12"/>
          </p:nvPr>
        </p:nvSpPr>
        <p:spPr/>
        <p:txBody>
          <a:bodyPr/>
          <a:lstStyle/>
          <a:p>
            <a:fld id="{483418A8-6E7A-427F-98E4-0571B0A7BDD8}" type="slidenum">
              <a:rPr lang="en-US" smtClean="0"/>
              <a:t>‹#›</a:t>
            </a:fld>
            <a:endParaRPr lang="en-US"/>
          </a:p>
        </p:txBody>
      </p:sp>
    </p:spTree>
    <p:extLst>
      <p:ext uri="{BB962C8B-B14F-4D97-AF65-F5344CB8AC3E}">
        <p14:creationId xmlns:p14="http://schemas.microsoft.com/office/powerpoint/2010/main" val="3015129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456C-329C-4187-BB05-DC6A5E6A2E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11DA59-FEE5-4055-91CC-D367CE3D2367}"/>
              </a:ext>
            </a:extLst>
          </p:cNvPr>
          <p:cNvSpPr>
            <a:spLocks noGrp="1"/>
          </p:cNvSpPr>
          <p:nvPr>
            <p:ph type="dt" sz="half" idx="10"/>
          </p:nvPr>
        </p:nvSpPr>
        <p:spPr/>
        <p:txBody>
          <a:bodyPr/>
          <a:lstStyle/>
          <a:p>
            <a:fld id="{F54F9942-61C6-42DF-AD48-31F822A583CC}" type="datetimeFigureOut">
              <a:rPr lang="en-US" smtClean="0"/>
              <a:t>3/11/2022</a:t>
            </a:fld>
            <a:endParaRPr lang="en-US"/>
          </a:p>
        </p:txBody>
      </p:sp>
      <p:sp>
        <p:nvSpPr>
          <p:cNvPr id="4" name="Footer Placeholder 3">
            <a:extLst>
              <a:ext uri="{FF2B5EF4-FFF2-40B4-BE49-F238E27FC236}">
                <a16:creationId xmlns:a16="http://schemas.microsoft.com/office/drawing/2014/main" id="{7CBC55E1-A386-4748-83B7-FB8B08FB60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DBC35A-4A00-437C-B5C8-CF3EAB265258}"/>
              </a:ext>
            </a:extLst>
          </p:cNvPr>
          <p:cNvSpPr>
            <a:spLocks noGrp="1"/>
          </p:cNvSpPr>
          <p:nvPr>
            <p:ph type="sldNum" sz="quarter" idx="12"/>
          </p:nvPr>
        </p:nvSpPr>
        <p:spPr/>
        <p:txBody>
          <a:bodyPr/>
          <a:lstStyle/>
          <a:p>
            <a:fld id="{483418A8-6E7A-427F-98E4-0571B0A7BDD8}" type="slidenum">
              <a:rPr lang="en-US" smtClean="0"/>
              <a:t>‹#›</a:t>
            </a:fld>
            <a:endParaRPr lang="en-US"/>
          </a:p>
        </p:txBody>
      </p:sp>
    </p:spTree>
    <p:extLst>
      <p:ext uri="{BB962C8B-B14F-4D97-AF65-F5344CB8AC3E}">
        <p14:creationId xmlns:p14="http://schemas.microsoft.com/office/powerpoint/2010/main" val="1857898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315158-E339-4B39-8271-66E439AD5D48}"/>
              </a:ext>
            </a:extLst>
          </p:cNvPr>
          <p:cNvSpPr>
            <a:spLocks noGrp="1"/>
          </p:cNvSpPr>
          <p:nvPr>
            <p:ph type="dt" sz="half" idx="10"/>
          </p:nvPr>
        </p:nvSpPr>
        <p:spPr/>
        <p:txBody>
          <a:bodyPr/>
          <a:lstStyle/>
          <a:p>
            <a:fld id="{F54F9942-61C6-42DF-AD48-31F822A583CC}" type="datetimeFigureOut">
              <a:rPr lang="en-US" smtClean="0"/>
              <a:t>3/11/2022</a:t>
            </a:fld>
            <a:endParaRPr lang="en-US"/>
          </a:p>
        </p:txBody>
      </p:sp>
      <p:sp>
        <p:nvSpPr>
          <p:cNvPr id="3" name="Footer Placeholder 2">
            <a:extLst>
              <a:ext uri="{FF2B5EF4-FFF2-40B4-BE49-F238E27FC236}">
                <a16:creationId xmlns:a16="http://schemas.microsoft.com/office/drawing/2014/main" id="{3A9F755F-BA26-4229-9DD9-90DBD1C572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8DF547-62E5-45C3-AA1C-AC438AF0ADEB}"/>
              </a:ext>
            </a:extLst>
          </p:cNvPr>
          <p:cNvSpPr>
            <a:spLocks noGrp="1"/>
          </p:cNvSpPr>
          <p:nvPr>
            <p:ph type="sldNum" sz="quarter" idx="12"/>
          </p:nvPr>
        </p:nvSpPr>
        <p:spPr/>
        <p:txBody>
          <a:bodyPr/>
          <a:lstStyle/>
          <a:p>
            <a:fld id="{483418A8-6E7A-427F-98E4-0571B0A7BDD8}" type="slidenum">
              <a:rPr lang="en-US" smtClean="0"/>
              <a:t>‹#›</a:t>
            </a:fld>
            <a:endParaRPr lang="en-US"/>
          </a:p>
        </p:txBody>
      </p:sp>
    </p:spTree>
    <p:extLst>
      <p:ext uri="{BB962C8B-B14F-4D97-AF65-F5344CB8AC3E}">
        <p14:creationId xmlns:p14="http://schemas.microsoft.com/office/powerpoint/2010/main" val="128557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7BA0-18AB-4E99-8E1D-48D828217B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DF614E-EC0D-4A4E-9E1C-FDC989379D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0F379C-18A7-4073-83BC-3F5A07FC2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0279F3-F63A-4B23-89DA-3855B4E0741C}"/>
              </a:ext>
            </a:extLst>
          </p:cNvPr>
          <p:cNvSpPr>
            <a:spLocks noGrp="1"/>
          </p:cNvSpPr>
          <p:nvPr>
            <p:ph type="dt" sz="half" idx="10"/>
          </p:nvPr>
        </p:nvSpPr>
        <p:spPr/>
        <p:txBody>
          <a:bodyPr/>
          <a:lstStyle/>
          <a:p>
            <a:fld id="{F54F9942-61C6-42DF-AD48-31F822A583CC}" type="datetimeFigureOut">
              <a:rPr lang="en-US" smtClean="0"/>
              <a:t>3/11/2022</a:t>
            </a:fld>
            <a:endParaRPr lang="en-US"/>
          </a:p>
        </p:txBody>
      </p:sp>
      <p:sp>
        <p:nvSpPr>
          <p:cNvPr id="6" name="Footer Placeholder 5">
            <a:extLst>
              <a:ext uri="{FF2B5EF4-FFF2-40B4-BE49-F238E27FC236}">
                <a16:creationId xmlns:a16="http://schemas.microsoft.com/office/drawing/2014/main" id="{675714B4-437D-45A9-A3FC-EB79AB72C7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EB3048-D13D-4535-98B4-1247169C4D9A}"/>
              </a:ext>
            </a:extLst>
          </p:cNvPr>
          <p:cNvSpPr>
            <a:spLocks noGrp="1"/>
          </p:cNvSpPr>
          <p:nvPr>
            <p:ph type="sldNum" sz="quarter" idx="12"/>
          </p:nvPr>
        </p:nvSpPr>
        <p:spPr/>
        <p:txBody>
          <a:bodyPr/>
          <a:lstStyle/>
          <a:p>
            <a:fld id="{483418A8-6E7A-427F-98E4-0571B0A7BDD8}" type="slidenum">
              <a:rPr lang="en-US" smtClean="0"/>
              <a:t>‹#›</a:t>
            </a:fld>
            <a:endParaRPr lang="en-US"/>
          </a:p>
        </p:txBody>
      </p:sp>
    </p:spTree>
    <p:extLst>
      <p:ext uri="{BB962C8B-B14F-4D97-AF65-F5344CB8AC3E}">
        <p14:creationId xmlns:p14="http://schemas.microsoft.com/office/powerpoint/2010/main" val="810412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7BE30-D118-4774-90D4-2AE4689C4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0C9FA8-A9EC-4F63-9D40-271413790C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32DE93-6CAB-4CBC-BC84-6BFE8636D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3B7F6A-8554-4291-B7C0-1BCDA694F015}"/>
              </a:ext>
            </a:extLst>
          </p:cNvPr>
          <p:cNvSpPr>
            <a:spLocks noGrp="1"/>
          </p:cNvSpPr>
          <p:nvPr>
            <p:ph type="dt" sz="half" idx="10"/>
          </p:nvPr>
        </p:nvSpPr>
        <p:spPr/>
        <p:txBody>
          <a:bodyPr/>
          <a:lstStyle/>
          <a:p>
            <a:fld id="{F54F9942-61C6-42DF-AD48-31F822A583CC}" type="datetimeFigureOut">
              <a:rPr lang="en-US" smtClean="0"/>
              <a:t>3/11/2022</a:t>
            </a:fld>
            <a:endParaRPr lang="en-US"/>
          </a:p>
        </p:txBody>
      </p:sp>
      <p:sp>
        <p:nvSpPr>
          <p:cNvPr id="6" name="Footer Placeholder 5">
            <a:extLst>
              <a:ext uri="{FF2B5EF4-FFF2-40B4-BE49-F238E27FC236}">
                <a16:creationId xmlns:a16="http://schemas.microsoft.com/office/drawing/2014/main" id="{089C3261-BE63-4FCA-932F-1F1B1BBCEE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958DBC-30AF-4BAB-B622-15E468225DE8}"/>
              </a:ext>
            </a:extLst>
          </p:cNvPr>
          <p:cNvSpPr>
            <a:spLocks noGrp="1"/>
          </p:cNvSpPr>
          <p:nvPr>
            <p:ph type="sldNum" sz="quarter" idx="12"/>
          </p:nvPr>
        </p:nvSpPr>
        <p:spPr/>
        <p:txBody>
          <a:bodyPr/>
          <a:lstStyle/>
          <a:p>
            <a:fld id="{483418A8-6E7A-427F-98E4-0571B0A7BDD8}" type="slidenum">
              <a:rPr lang="en-US" smtClean="0"/>
              <a:t>‹#›</a:t>
            </a:fld>
            <a:endParaRPr lang="en-US"/>
          </a:p>
        </p:txBody>
      </p:sp>
    </p:spTree>
    <p:extLst>
      <p:ext uri="{BB962C8B-B14F-4D97-AF65-F5344CB8AC3E}">
        <p14:creationId xmlns:p14="http://schemas.microsoft.com/office/powerpoint/2010/main" val="3513096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A88484-CC94-4589-A3F1-821CBBF9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3158E8-F810-4F04-9581-581D008C6B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053E-2186-4A0C-9EB6-D8A66E0EF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4F9942-61C6-42DF-AD48-31F822A583CC}" type="datetimeFigureOut">
              <a:rPr lang="en-US" smtClean="0"/>
              <a:t>3/11/2022</a:t>
            </a:fld>
            <a:endParaRPr lang="en-US"/>
          </a:p>
        </p:txBody>
      </p:sp>
      <p:sp>
        <p:nvSpPr>
          <p:cNvPr id="5" name="Footer Placeholder 4">
            <a:extLst>
              <a:ext uri="{FF2B5EF4-FFF2-40B4-BE49-F238E27FC236}">
                <a16:creationId xmlns:a16="http://schemas.microsoft.com/office/drawing/2014/main" id="{0AA2C278-6462-4F3C-9C68-8D1646A05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EDAB89-8D91-4EAF-88E5-184EAC0244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3418A8-6E7A-427F-98E4-0571B0A7BDD8}" type="slidenum">
              <a:rPr lang="en-US" smtClean="0"/>
              <a:t>‹#›</a:t>
            </a:fld>
            <a:endParaRPr lang="en-US"/>
          </a:p>
        </p:txBody>
      </p:sp>
    </p:spTree>
    <p:extLst>
      <p:ext uri="{BB962C8B-B14F-4D97-AF65-F5344CB8AC3E}">
        <p14:creationId xmlns:p14="http://schemas.microsoft.com/office/powerpoint/2010/main" val="2418117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52C50E3-C40B-4BEC-BAFA-230B553E9068}"/>
              </a:ext>
            </a:extLst>
          </p:cNvPr>
          <p:cNvSpPr>
            <a:spLocks noGrp="1"/>
          </p:cNvSpPr>
          <p:nvPr>
            <p:ph type="subTitle" idx="1"/>
          </p:nvPr>
        </p:nvSpPr>
        <p:spPr>
          <a:xfrm>
            <a:off x="478971" y="597580"/>
            <a:ext cx="11299372" cy="5890306"/>
          </a:xfrm>
        </p:spPr>
        <p:txBody>
          <a:bodyPr>
            <a:normAutofit/>
          </a:bodyPr>
          <a:lstStyle/>
          <a:p>
            <a:r>
              <a:rPr lang="en-US" b="1" dirty="0"/>
              <a:t>PROBLEMS</a:t>
            </a:r>
          </a:p>
          <a:p>
            <a:endParaRPr lang="en-US" b="1" dirty="0"/>
          </a:p>
          <a:p>
            <a:pPr algn="l"/>
            <a:r>
              <a:rPr lang="en-US" sz="2000" dirty="0">
                <a:solidFill>
                  <a:srgbClr val="000000"/>
                </a:solidFill>
                <a:latin typeface="Roboto" panose="02000000000000000000" pitchFamily="2" charset="0"/>
              </a:rPr>
              <a:t>To re-establish the project’s foundation, let’s briefly reiterate the purpose of </a:t>
            </a:r>
            <a:r>
              <a:rPr lang="en-US" sz="2000" b="0" i="0" u="none" strike="noStrike" baseline="0" dirty="0">
                <a:solidFill>
                  <a:srgbClr val="000000"/>
                </a:solidFill>
                <a:latin typeface="Roboto" panose="02000000000000000000" pitchFamily="2" charset="0"/>
              </a:rPr>
              <a:t>Project AEDES. It was developed as a big data early warning and surveillance system for dengue</a:t>
            </a:r>
            <a:r>
              <a:rPr lang="en-US" sz="2000" dirty="0">
                <a:solidFill>
                  <a:srgbClr val="000000"/>
                </a:solidFill>
                <a:latin typeface="Roboto" panose="02000000000000000000" pitchFamily="2" charset="0"/>
              </a:rPr>
              <a:t> and b</a:t>
            </a:r>
            <a:r>
              <a:rPr lang="en-US" sz="2000" b="0" i="0" u="none" strike="noStrike" baseline="0" dirty="0">
                <a:solidFill>
                  <a:srgbClr val="000000"/>
                </a:solidFill>
                <a:latin typeface="Roboto" panose="02000000000000000000" pitchFamily="2" charset="0"/>
              </a:rPr>
              <a:t>asically intends to </a:t>
            </a:r>
            <a:r>
              <a:rPr lang="en-US" sz="2000" dirty="0">
                <a:solidFill>
                  <a:srgbClr val="000000"/>
                </a:solidFill>
                <a:latin typeface="Roboto" panose="02000000000000000000" pitchFamily="2" charset="0"/>
              </a:rPr>
              <a:t>address three key problems being faced in dengue epidemic:</a:t>
            </a:r>
          </a:p>
          <a:p>
            <a:pPr algn="l"/>
            <a:r>
              <a:rPr lang="en-US" sz="2000" b="0" i="0" u="none" strike="noStrike" baseline="0" dirty="0">
                <a:solidFill>
                  <a:srgbClr val="000000"/>
                </a:solidFill>
                <a:latin typeface="Roboto" panose="02000000000000000000" pitchFamily="2" charset="0"/>
              </a:rPr>
              <a:t>LACK OF PROACTIVE CASE DETECTION – There is no existing standardized tool for forecasting case counts and identifying possible vector-borne disease outbreak locations. </a:t>
            </a:r>
          </a:p>
          <a:p>
            <a:pPr algn="l"/>
            <a:r>
              <a:rPr lang="en-US" sz="2000" dirty="0">
                <a:solidFill>
                  <a:srgbClr val="000000"/>
                </a:solidFill>
                <a:latin typeface="Roboto" panose="02000000000000000000" pitchFamily="2" charset="0"/>
              </a:rPr>
              <a:t>Which could be due to the next problem…</a:t>
            </a:r>
            <a:endParaRPr lang="en-US" sz="2000" b="0" i="0" u="none" strike="noStrike" baseline="0" dirty="0">
              <a:solidFill>
                <a:srgbClr val="000000"/>
              </a:solidFill>
              <a:latin typeface="Roboto" panose="02000000000000000000" pitchFamily="2" charset="0"/>
            </a:endParaRPr>
          </a:p>
          <a:p>
            <a:pPr algn="l"/>
            <a:r>
              <a:rPr lang="en-US" sz="2000" b="0" i="0" u="none" strike="noStrike" baseline="0" dirty="0">
                <a:solidFill>
                  <a:srgbClr val="000000"/>
                </a:solidFill>
                <a:latin typeface="Roboto" panose="02000000000000000000" pitchFamily="2" charset="0"/>
              </a:rPr>
              <a:t>LACK OF DATA AVAILABILITY – Dengue data (vector-borne disease data, in general) is not easily accessible, while environmental data (climate, remote sensing) are scattered resources. </a:t>
            </a:r>
          </a:p>
          <a:p>
            <a:pPr algn="l"/>
            <a:endParaRPr lang="en-US" sz="2000" b="0" i="0" u="none" strike="noStrike" baseline="0" dirty="0">
              <a:solidFill>
                <a:srgbClr val="000000"/>
              </a:solidFill>
              <a:latin typeface="Roboto" panose="02000000000000000000" pitchFamily="2" charset="0"/>
            </a:endParaRPr>
          </a:p>
          <a:p>
            <a:pPr algn="l"/>
            <a:r>
              <a:rPr lang="en-US" sz="2000" b="0" i="0" u="none" strike="noStrike" baseline="0" dirty="0">
                <a:solidFill>
                  <a:srgbClr val="000000"/>
                </a:solidFill>
                <a:latin typeface="Roboto" panose="02000000000000000000" pitchFamily="2" charset="0"/>
              </a:rPr>
              <a:t>LACK OF AVAILABILITY OF OPEN-SOURCE TOOLS – Most tools/scripts are behind paywall, scattered resources or entail steep learning curves. Thereby increasing the apprehension in creating or using potentially useful tools to alleviate the outbreaks. </a:t>
            </a:r>
          </a:p>
          <a:p>
            <a:pPr algn="l"/>
            <a:endParaRPr lang="en-US" sz="1800" dirty="0">
              <a:solidFill>
                <a:srgbClr val="000000"/>
              </a:solidFill>
              <a:latin typeface="Roboto" panose="02000000000000000000" pitchFamily="2" charset="0"/>
            </a:endParaRPr>
          </a:p>
          <a:p>
            <a:pPr algn="l"/>
            <a:endParaRPr lang="en-US" b="1" dirty="0"/>
          </a:p>
        </p:txBody>
      </p:sp>
    </p:spTree>
    <p:extLst>
      <p:ext uri="{BB962C8B-B14F-4D97-AF65-F5344CB8AC3E}">
        <p14:creationId xmlns:p14="http://schemas.microsoft.com/office/powerpoint/2010/main" val="266264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52C50E3-C40B-4BEC-BAFA-230B553E9068}"/>
              </a:ext>
            </a:extLst>
          </p:cNvPr>
          <p:cNvSpPr>
            <a:spLocks noGrp="1"/>
          </p:cNvSpPr>
          <p:nvPr>
            <p:ph type="subTitle" idx="1"/>
          </p:nvPr>
        </p:nvSpPr>
        <p:spPr>
          <a:xfrm>
            <a:off x="446314" y="257437"/>
            <a:ext cx="11299372" cy="6108020"/>
          </a:xfrm>
        </p:spPr>
        <p:txBody>
          <a:bodyPr>
            <a:normAutofit/>
          </a:bodyPr>
          <a:lstStyle/>
          <a:p>
            <a:r>
              <a:rPr lang="en-US" b="1" dirty="0"/>
              <a:t>SOLUTIONS</a:t>
            </a:r>
          </a:p>
          <a:p>
            <a:pPr algn="l"/>
            <a:r>
              <a:rPr lang="en-US" sz="1800" b="0" i="0" u="none" strike="noStrike" baseline="0" dirty="0">
                <a:solidFill>
                  <a:srgbClr val="000000"/>
                </a:solidFill>
                <a:latin typeface="Roboto" panose="02000000000000000000" pitchFamily="2" charset="0"/>
              </a:rPr>
              <a:t>Given that the system was initially developed with minimal resources (time, access to data, and other factors), there are several known limitations and opportunities for enhancement, which mainly includes </a:t>
            </a:r>
          </a:p>
          <a:p>
            <a:pPr algn="l"/>
            <a:r>
              <a:rPr lang="en-US" sz="1800" b="0" i="0" u="none" strike="noStrike" baseline="0" dirty="0">
                <a:solidFill>
                  <a:srgbClr val="000000"/>
                </a:solidFill>
                <a:latin typeface="Roboto" panose="02000000000000000000" pitchFamily="2" charset="0"/>
              </a:rPr>
              <a:t>• Manual data gathering and preparation </a:t>
            </a:r>
          </a:p>
          <a:p>
            <a:pPr algn="l"/>
            <a:r>
              <a:rPr lang="en-US" sz="1800" b="0" i="0" u="none" strike="noStrike" baseline="0" dirty="0">
                <a:solidFill>
                  <a:srgbClr val="000000"/>
                </a:solidFill>
                <a:latin typeface="Roboto" panose="02000000000000000000" pitchFamily="2" charset="0"/>
              </a:rPr>
              <a:t>• Unavailability of current data </a:t>
            </a:r>
          </a:p>
          <a:p>
            <a:pPr algn="l"/>
            <a:r>
              <a:rPr lang="en-US" sz="1800" b="0" i="0" u="none" strike="noStrike" baseline="0" dirty="0">
                <a:solidFill>
                  <a:srgbClr val="000000"/>
                </a:solidFill>
                <a:latin typeface="Roboto" panose="02000000000000000000" pitchFamily="2" charset="0"/>
              </a:rPr>
              <a:t>• </a:t>
            </a:r>
            <a:r>
              <a:rPr lang="en-US" sz="1800" dirty="0">
                <a:solidFill>
                  <a:srgbClr val="000000"/>
                </a:solidFill>
                <a:latin typeface="Roboto" panose="02000000000000000000" pitchFamily="2" charset="0"/>
              </a:rPr>
              <a:t>The d</a:t>
            </a:r>
            <a:r>
              <a:rPr lang="en-US" sz="1800" b="0" i="0" u="none" strike="noStrike" baseline="0" dirty="0">
                <a:solidFill>
                  <a:srgbClr val="000000"/>
                </a:solidFill>
                <a:latin typeface="Roboto" panose="02000000000000000000" pitchFamily="2" charset="0"/>
              </a:rPr>
              <a:t>ashboard need further elaboration and substance to be useful in say for policy making</a:t>
            </a:r>
          </a:p>
          <a:p>
            <a:pPr algn="l"/>
            <a:r>
              <a:rPr lang="en-US" sz="1800" dirty="0">
                <a:solidFill>
                  <a:srgbClr val="000000"/>
                </a:solidFill>
                <a:latin typeface="Roboto" panose="02000000000000000000" pitchFamily="2" charset="0"/>
              </a:rPr>
              <a:t>Here are the planned solutions and enhancements to address such limitations</a:t>
            </a:r>
          </a:p>
          <a:p>
            <a:pPr algn="l"/>
            <a:endParaRPr lang="en-US" sz="1800" dirty="0">
              <a:solidFill>
                <a:srgbClr val="000000"/>
              </a:solidFill>
              <a:latin typeface="Roboto" panose="02000000000000000000" pitchFamily="2" charset="0"/>
            </a:endParaRPr>
          </a:p>
          <a:p>
            <a:pPr algn="l"/>
            <a:endParaRPr lang="en-US" b="1" dirty="0"/>
          </a:p>
        </p:txBody>
      </p:sp>
      <p:pic>
        <p:nvPicPr>
          <p:cNvPr id="4" name="Picture 3">
            <a:extLst>
              <a:ext uri="{FF2B5EF4-FFF2-40B4-BE49-F238E27FC236}">
                <a16:creationId xmlns:a16="http://schemas.microsoft.com/office/drawing/2014/main" id="{DC3ECB28-D017-4192-8B67-BEBBCECE2F81}"/>
              </a:ext>
            </a:extLst>
          </p:cNvPr>
          <p:cNvPicPr>
            <a:picLocks noChangeAspect="1"/>
          </p:cNvPicPr>
          <p:nvPr/>
        </p:nvPicPr>
        <p:blipFill>
          <a:blip r:embed="rId2"/>
          <a:stretch>
            <a:fillRect/>
          </a:stretch>
        </p:blipFill>
        <p:spPr>
          <a:xfrm>
            <a:off x="500742" y="2733773"/>
            <a:ext cx="8991600" cy="2985353"/>
          </a:xfrm>
          <a:prstGeom prst="rect">
            <a:avLst/>
          </a:prstGeom>
        </p:spPr>
      </p:pic>
      <p:sp>
        <p:nvSpPr>
          <p:cNvPr id="6" name="TextBox 5">
            <a:extLst>
              <a:ext uri="{FF2B5EF4-FFF2-40B4-BE49-F238E27FC236}">
                <a16:creationId xmlns:a16="http://schemas.microsoft.com/office/drawing/2014/main" id="{34987853-9DB2-400B-8EB4-C7A655AD017A}"/>
              </a:ext>
            </a:extLst>
          </p:cNvPr>
          <p:cNvSpPr txBox="1"/>
          <p:nvPr/>
        </p:nvSpPr>
        <p:spPr>
          <a:xfrm>
            <a:off x="457198" y="5719126"/>
            <a:ext cx="11190516" cy="830997"/>
          </a:xfrm>
          <a:prstGeom prst="rect">
            <a:avLst/>
          </a:prstGeom>
          <a:noFill/>
        </p:spPr>
        <p:txBody>
          <a:bodyPr wrap="square">
            <a:spAutoFit/>
          </a:bodyPr>
          <a:lstStyle/>
          <a:p>
            <a:pPr algn="l"/>
            <a:r>
              <a:rPr lang="en-US" sz="1600" dirty="0">
                <a:solidFill>
                  <a:srgbClr val="000000"/>
                </a:solidFill>
                <a:latin typeface="Roboto" panose="02000000000000000000" pitchFamily="2" charset="0"/>
              </a:rPr>
              <a:t>Among all these, the key improvement of AEDES really revolves around gathering and utilizing a more robust and sustainable set of data that will strengthen its relevance. Furthermore, given that there's no vaccine yet for dengue and other vector-borne diseases, the approach is to strengthen vector control for prevention and response to outbreaks. </a:t>
            </a:r>
          </a:p>
        </p:txBody>
      </p:sp>
    </p:spTree>
    <p:extLst>
      <p:ext uri="{BB962C8B-B14F-4D97-AF65-F5344CB8AC3E}">
        <p14:creationId xmlns:p14="http://schemas.microsoft.com/office/powerpoint/2010/main" val="297701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52C50E3-C40B-4BEC-BAFA-230B553E9068}"/>
              </a:ext>
            </a:extLst>
          </p:cNvPr>
          <p:cNvSpPr>
            <a:spLocks noGrp="1"/>
          </p:cNvSpPr>
          <p:nvPr>
            <p:ph type="subTitle" idx="1"/>
          </p:nvPr>
        </p:nvSpPr>
        <p:spPr>
          <a:xfrm>
            <a:off x="446314" y="257437"/>
            <a:ext cx="11299372" cy="6108020"/>
          </a:xfrm>
        </p:spPr>
        <p:txBody>
          <a:bodyPr>
            <a:normAutofit lnSpcReduction="10000"/>
          </a:bodyPr>
          <a:lstStyle/>
          <a:p>
            <a:r>
              <a:rPr lang="en-US" b="1" dirty="0"/>
              <a:t>RISK-BASED FRAMEWORK 1</a:t>
            </a:r>
          </a:p>
          <a:p>
            <a:pPr algn="l"/>
            <a:r>
              <a:rPr lang="en-US" sz="1800" dirty="0">
                <a:solidFill>
                  <a:srgbClr val="000000"/>
                </a:solidFill>
                <a:latin typeface="Roboto" panose="02000000000000000000" pitchFamily="2" charset="0"/>
              </a:rPr>
              <a:t>The INFORM risk assessment framework will be </a:t>
            </a:r>
            <a:r>
              <a:rPr lang="en-US" sz="1800" b="0" i="0" u="none" strike="noStrike" baseline="0" dirty="0">
                <a:solidFill>
                  <a:srgbClr val="000000"/>
                </a:solidFill>
                <a:latin typeface="Roboto" panose="02000000000000000000" pitchFamily="2" charset="0"/>
              </a:rPr>
              <a:t>integrated to the platform for dengue assessment in regions and provinces of the Philippines, and aspiringly to other countries. </a:t>
            </a:r>
          </a:p>
          <a:p>
            <a:pPr algn="l"/>
            <a:r>
              <a:rPr lang="en-US" sz="1800" dirty="0">
                <a:solidFill>
                  <a:srgbClr val="000000"/>
                </a:solidFill>
                <a:latin typeface="Roboto" panose="02000000000000000000" pitchFamily="2" charset="0"/>
              </a:rPr>
              <a:t>We will be following the</a:t>
            </a:r>
            <a:r>
              <a:rPr lang="en-US" sz="1800" b="0" i="0" u="none" strike="noStrike" baseline="0" dirty="0">
                <a:solidFill>
                  <a:srgbClr val="000000"/>
                </a:solidFill>
                <a:latin typeface="Roboto" panose="02000000000000000000" pitchFamily="2" charset="0"/>
              </a:rPr>
              <a:t> INFORM Epidemic Model developed by JRC. Given that the model has been established and follows a consensus-based methodology, it is deemed to be an appropriate framework to follow for analyzing crisis risk at all levels (global, regional, or national) and scope. </a:t>
            </a:r>
            <a:endParaRPr lang="en-US" sz="1800" dirty="0">
              <a:solidFill>
                <a:srgbClr val="000000"/>
              </a:solidFill>
              <a:latin typeface="Roboto" panose="02000000000000000000" pitchFamily="2" charset="0"/>
            </a:endParaRPr>
          </a:p>
          <a:p>
            <a:pPr algn="l"/>
            <a:r>
              <a:rPr lang="en-US" sz="1800" dirty="0">
                <a:solidFill>
                  <a:srgbClr val="000000"/>
                </a:solidFill>
                <a:latin typeface="Roboto" panose="02000000000000000000" pitchFamily="2" charset="0"/>
              </a:rPr>
              <a:t>For better appreciation, we will be using a </a:t>
            </a:r>
            <a:r>
              <a:rPr lang="en-US" sz="1800" b="0" i="0" u="none" strike="noStrike" baseline="0" dirty="0">
                <a:solidFill>
                  <a:srgbClr val="000000"/>
                </a:solidFill>
                <a:latin typeface="Roboto" panose="02000000000000000000" pitchFamily="2" charset="0"/>
              </a:rPr>
              <a:t>composite indicator that combines various indicators into three dimensions or risk: </a:t>
            </a:r>
          </a:p>
          <a:p>
            <a:pPr marL="342900" indent="-342900" algn="l">
              <a:buAutoNum type="arabicParenBoth"/>
            </a:pPr>
            <a:r>
              <a:rPr lang="en-US" sz="1800" b="0" i="0" u="none" strike="noStrike" baseline="0" dirty="0">
                <a:solidFill>
                  <a:srgbClr val="000000"/>
                </a:solidFill>
                <a:latin typeface="Roboto" panose="02000000000000000000" pitchFamily="2" charset="0"/>
              </a:rPr>
              <a:t>Hazards, which captures the events that could occur in a certain location and exposure to such hazards; </a:t>
            </a:r>
          </a:p>
          <a:p>
            <a:pPr marL="342900" indent="-342900" algn="l">
              <a:buAutoNum type="arabicParenBoth"/>
            </a:pPr>
            <a:r>
              <a:rPr lang="en-US" sz="1800" b="0" i="0" u="none" strike="noStrike" baseline="0" dirty="0">
                <a:solidFill>
                  <a:srgbClr val="000000"/>
                </a:solidFill>
                <a:latin typeface="Roboto" panose="02000000000000000000" pitchFamily="2" charset="0"/>
              </a:rPr>
              <a:t>Vulnerability, which shows the susceptibility of communities to the identified hazards; and </a:t>
            </a:r>
          </a:p>
          <a:p>
            <a:pPr marL="342900" indent="-342900" algn="l">
              <a:buAutoNum type="arabicParenBoth"/>
            </a:pPr>
            <a:r>
              <a:rPr lang="en-US" sz="1800" b="0" i="0" u="none" strike="noStrike" baseline="0" dirty="0">
                <a:solidFill>
                  <a:srgbClr val="000000"/>
                </a:solidFill>
                <a:latin typeface="Roboto" panose="02000000000000000000" pitchFamily="2" charset="0"/>
              </a:rPr>
              <a:t>the Lack of Coping Capacity, which represents the lack of resources to lessen the impact.</a:t>
            </a:r>
          </a:p>
          <a:p>
            <a:pPr algn="l"/>
            <a:r>
              <a:rPr lang="en-US" sz="1800" dirty="0">
                <a:solidFill>
                  <a:srgbClr val="000000"/>
                </a:solidFill>
                <a:latin typeface="Roboto" panose="02000000000000000000" pitchFamily="2" charset="0"/>
              </a:rPr>
              <a:t>With these dimensions, AEDES may find solutions on</a:t>
            </a:r>
          </a:p>
          <a:p>
            <a:pPr algn="l"/>
            <a:r>
              <a:rPr lang="en-US" sz="1800" dirty="0">
                <a:solidFill>
                  <a:srgbClr val="000000"/>
                </a:solidFill>
                <a:latin typeface="Roboto" panose="02000000000000000000" pitchFamily="2" charset="0"/>
              </a:rPr>
              <a:t>(1) Hazards by monitoring progress of epidemic, generate alerts</a:t>
            </a:r>
          </a:p>
          <a:p>
            <a:pPr algn="l"/>
            <a:r>
              <a:rPr lang="en-US" sz="1800" dirty="0">
                <a:solidFill>
                  <a:srgbClr val="000000"/>
                </a:solidFill>
                <a:latin typeface="Roboto" panose="02000000000000000000" pitchFamily="2" charset="0"/>
              </a:rPr>
              <a:t>(2) Vulnerabilities by prioritizing areas with vulnerable groups, suggest demographic and geographic determinants of risk and</a:t>
            </a:r>
          </a:p>
          <a:p>
            <a:pPr algn="l"/>
            <a:r>
              <a:rPr lang="en-US" sz="1800" dirty="0">
                <a:solidFill>
                  <a:srgbClr val="000000"/>
                </a:solidFill>
                <a:latin typeface="Roboto" panose="02000000000000000000" pitchFamily="2" charset="0"/>
              </a:rPr>
              <a:t>(3) Coping Capacity by prioritizing areas for emergency aid, recommend infrastructure investment.</a:t>
            </a:r>
          </a:p>
          <a:p>
            <a:pPr algn="l"/>
            <a:r>
              <a:rPr lang="en-US" sz="1800" dirty="0">
                <a:solidFill>
                  <a:srgbClr val="000000"/>
                </a:solidFill>
                <a:latin typeface="Roboto" panose="02000000000000000000" pitchFamily="2" charset="0"/>
              </a:rPr>
              <a:t>The risk scores are aimed to be embedded to the Hotspot Detection showing four risk scores: Total Risk, Hazard Risk, Vulnerability Risk, and Lack of Coping Capacity risk, thereby enabling the users to assess which dimension should be focused on in terms of alleviating risks and allocating appropriate resources. </a:t>
            </a:r>
          </a:p>
        </p:txBody>
      </p:sp>
    </p:spTree>
    <p:extLst>
      <p:ext uri="{BB962C8B-B14F-4D97-AF65-F5344CB8AC3E}">
        <p14:creationId xmlns:p14="http://schemas.microsoft.com/office/powerpoint/2010/main" val="3345987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52C50E3-C40B-4BEC-BAFA-230B553E9068}"/>
              </a:ext>
            </a:extLst>
          </p:cNvPr>
          <p:cNvSpPr>
            <a:spLocks noGrp="1"/>
          </p:cNvSpPr>
          <p:nvPr>
            <p:ph type="subTitle" idx="1"/>
          </p:nvPr>
        </p:nvSpPr>
        <p:spPr>
          <a:xfrm>
            <a:off x="446314" y="257437"/>
            <a:ext cx="11299372" cy="6108020"/>
          </a:xfrm>
        </p:spPr>
        <p:txBody>
          <a:bodyPr>
            <a:normAutofit/>
          </a:bodyPr>
          <a:lstStyle/>
          <a:p>
            <a:r>
              <a:rPr lang="en-US" sz="3200" b="1" dirty="0"/>
              <a:t>RISK-BASED FRAMEWORK 2</a:t>
            </a:r>
          </a:p>
          <a:p>
            <a:pPr algn="l"/>
            <a:r>
              <a:rPr lang="en-US" dirty="0">
                <a:solidFill>
                  <a:srgbClr val="000000"/>
                </a:solidFill>
                <a:latin typeface="Roboto" panose="02000000000000000000" pitchFamily="2" charset="0"/>
              </a:rPr>
              <a:t>We’ve listed the vital datasets on each dimension that will help us select the indicators that best represent risk factors on vector-borne diseases. We will be gathering several data and carefully assess which ones are sustainable to ensure the integrity of the model. </a:t>
            </a:r>
          </a:p>
          <a:p>
            <a:pPr algn="l"/>
            <a:r>
              <a:rPr lang="en-US" dirty="0">
                <a:solidFill>
                  <a:srgbClr val="000000"/>
                </a:solidFill>
                <a:latin typeface="Roboto" panose="02000000000000000000" pitchFamily="2" charset="0"/>
              </a:rPr>
              <a:t>We had discussions and have scheduled sessions with our advisors, who are dengue/mosquito experts that could also help us validate the datasets we are using and the methodologies that we are implementing.  </a:t>
            </a:r>
          </a:p>
        </p:txBody>
      </p:sp>
    </p:spTree>
    <p:extLst>
      <p:ext uri="{BB962C8B-B14F-4D97-AF65-F5344CB8AC3E}">
        <p14:creationId xmlns:p14="http://schemas.microsoft.com/office/powerpoint/2010/main" val="522864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52C50E3-C40B-4BEC-BAFA-230B553E9068}"/>
              </a:ext>
            </a:extLst>
          </p:cNvPr>
          <p:cNvSpPr>
            <a:spLocks noGrp="1"/>
          </p:cNvSpPr>
          <p:nvPr>
            <p:ph type="subTitle" idx="1"/>
          </p:nvPr>
        </p:nvSpPr>
        <p:spPr>
          <a:xfrm>
            <a:off x="446314" y="257437"/>
            <a:ext cx="11299372" cy="6108020"/>
          </a:xfrm>
        </p:spPr>
        <p:txBody>
          <a:bodyPr>
            <a:normAutofit/>
          </a:bodyPr>
          <a:lstStyle/>
          <a:p>
            <a:r>
              <a:rPr lang="en-US" sz="3200" b="1" dirty="0"/>
              <a:t>CURRENT PROJECT AEDES</a:t>
            </a:r>
          </a:p>
        </p:txBody>
      </p:sp>
      <p:sp>
        <p:nvSpPr>
          <p:cNvPr id="4" name="TextBox 3">
            <a:extLst>
              <a:ext uri="{FF2B5EF4-FFF2-40B4-BE49-F238E27FC236}">
                <a16:creationId xmlns:a16="http://schemas.microsoft.com/office/drawing/2014/main" id="{B89BC477-8F67-450F-8B6F-48AC9AA0D09D}"/>
              </a:ext>
            </a:extLst>
          </p:cNvPr>
          <p:cNvSpPr txBox="1"/>
          <p:nvPr/>
        </p:nvSpPr>
        <p:spPr>
          <a:xfrm>
            <a:off x="446315" y="843677"/>
            <a:ext cx="11299371" cy="5078313"/>
          </a:xfrm>
          <a:prstGeom prst="rect">
            <a:avLst/>
          </a:prstGeom>
          <a:noFill/>
        </p:spPr>
        <p:txBody>
          <a:bodyPr wrap="square">
            <a:spAutoFit/>
          </a:bodyPr>
          <a:lstStyle/>
          <a:p>
            <a:pPr algn="l"/>
            <a:r>
              <a:rPr lang="en-US" dirty="0">
                <a:solidFill>
                  <a:srgbClr val="000000"/>
                </a:solidFill>
                <a:latin typeface="Roboto" panose="02000000000000000000" pitchFamily="2" charset="0"/>
              </a:rPr>
              <a:t>On to the platform enhancement, here’s the current Project AEDES. It shows three main features:</a:t>
            </a:r>
          </a:p>
          <a:p>
            <a:pPr marL="285750" indent="-285750" algn="l">
              <a:buFont typeface="Arial" panose="020B0604020202020204" pitchFamily="34" charset="0"/>
              <a:buChar char="•"/>
            </a:pPr>
            <a:r>
              <a:rPr lang="en-US" dirty="0">
                <a:solidFill>
                  <a:srgbClr val="000000"/>
                </a:solidFill>
                <a:latin typeface="Roboto" panose="02000000000000000000" pitchFamily="2" charset="0"/>
              </a:rPr>
              <a:t>Dengue Panic Alerts</a:t>
            </a:r>
          </a:p>
          <a:p>
            <a:pPr marL="285750" indent="-285750" algn="l">
              <a:buFont typeface="Arial" panose="020B0604020202020204" pitchFamily="34" charset="0"/>
              <a:buChar char="•"/>
            </a:pPr>
            <a:r>
              <a:rPr lang="en-US" dirty="0">
                <a:solidFill>
                  <a:srgbClr val="000000"/>
                </a:solidFill>
                <a:latin typeface="Roboto" panose="02000000000000000000" pitchFamily="2" charset="0"/>
              </a:rPr>
              <a:t>Dengue Case Nowcasting and</a:t>
            </a:r>
          </a:p>
          <a:p>
            <a:pPr marL="285750" indent="-285750" algn="l">
              <a:buFont typeface="Arial" panose="020B0604020202020204" pitchFamily="34" charset="0"/>
              <a:buChar char="•"/>
            </a:pPr>
            <a:r>
              <a:rPr lang="en-US" dirty="0">
                <a:solidFill>
                  <a:srgbClr val="000000"/>
                </a:solidFill>
                <a:latin typeface="Roboto" panose="02000000000000000000" pitchFamily="2" charset="0"/>
              </a:rPr>
              <a:t>Dengue Hotspot Detection</a:t>
            </a:r>
          </a:p>
          <a:p>
            <a:pPr marL="285750" indent="-285750" algn="l">
              <a:buFont typeface="Arial" panose="020B0604020202020204" pitchFamily="34" charset="0"/>
              <a:buChar char="•"/>
            </a:pPr>
            <a:endParaRPr lang="en-US" dirty="0">
              <a:solidFill>
                <a:srgbClr val="000000"/>
              </a:solidFill>
              <a:latin typeface="Roboto" panose="02000000000000000000" pitchFamily="2" charset="0"/>
            </a:endParaRPr>
          </a:p>
          <a:p>
            <a:pPr algn="l"/>
            <a:r>
              <a:rPr lang="en-US" dirty="0">
                <a:solidFill>
                  <a:srgbClr val="000000"/>
                </a:solidFill>
                <a:latin typeface="Roboto" panose="02000000000000000000" pitchFamily="2" charset="0"/>
              </a:rPr>
              <a:t>(next slide)</a:t>
            </a:r>
          </a:p>
          <a:p>
            <a:pPr marL="285750" indent="-285750" algn="l">
              <a:buFont typeface="Arial" panose="020B0604020202020204" pitchFamily="34" charset="0"/>
              <a:buChar char="•"/>
            </a:pPr>
            <a:endParaRPr lang="en-US" dirty="0">
              <a:solidFill>
                <a:srgbClr val="000000"/>
              </a:solidFill>
              <a:latin typeface="Roboto" panose="02000000000000000000" pitchFamily="2" charset="0"/>
            </a:endParaRPr>
          </a:p>
          <a:p>
            <a:pPr algn="l"/>
            <a:r>
              <a:rPr lang="en-US" dirty="0">
                <a:solidFill>
                  <a:srgbClr val="000000"/>
                </a:solidFill>
                <a:latin typeface="Roboto" panose="02000000000000000000" pitchFamily="2" charset="0"/>
              </a:rPr>
              <a:t>The visualizations are fueled by this current tech stack which is pretty simple and straightforward, which entails some limitations in the interface. </a:t>
            </a:r>
          </a:p>
          <a:p>
            <a:pPr algn="l"/>
            <a:endParaRPr lang="en-US" dirty="0">
              <a:solidFill>
                <a:srgbClr val="000000"/>
              </a:solidFill>
              <a:latin typeface="Roboto" panose="02000000000000000000" pitchFamily="2" charset="0"/>
            </a:endParaRPr>
          </a:p>
          <a:p>
            <a:r>
              <a:rPr lang="en-US" dirty="0">
                <a:solidFill>
                  <a:srgbClr val="000000"/>
                </a:solidFill>
                <a:latin typeface="Roboto" panose="02000000000000000000" pitchFamily="2" charset="0"/>
              </a:rPr>
              <a:t>(next slide)</a:t>
            </a:r>
          </a:p>
          <a:p>
            <a:pPr algn="l"/>
            <a:endParaRPr lang="en-US" dirty="0">
              <a:solidFill>
                <a:srgbClr val="000000"/>
              </a:solidFill>
              <a:latin typeface="Roboto" panose="02000000000000000000" pitchFamily="2" charset="0"/>
            </a:endParaRPr>
          </a:p>
          <a:p>
            <a:pPr algn="l"/>
            <a:r>
              <a:rPr lang="en-US" dirty="0">
                <a:solidFill>
                  <a:srgbClr val="000000"/>
                </a:solidFill>
                <a:latin typeface="Roboto" panose="02000000000000000000" pitchFamily="2" charset="0"/>
              </a:rPr>
              <a:t>Here’s where we are heading. The enhanced tech stack would use open-source technologies, with considerably intact documentations – one critical factor of technology sustainability. This tech stack will enable us redesign AEDES interface and functionalities such that it is more friendly to a wider set of users. </a:t>
            </a:r>
          </a:p>
          <a:p>
            <a:pPr algn="l"/>
            <a:endParaRPr lang="en-US" dirty="0">
              <a:solidFill>
                <a:srgbClr val="000000"/>
              </a:solidFill>
              <a:latin typeface="Roboto" panose="02000000000000000000" pitchFamily="2" charset="0"/>
            </a:endParaRPr>
          </a:p>
          <a:p>
            <a:pPr algn="l"/>
            <a:r>
              <a:rPr lang="en-US" dirty="0">
                <a:solidFill>
                  <a:srgbClr val="000000"/>
                </a:solidFill>
                <a:latin typeface="Roboto" panose="02000000000000000000" pitchFamily="2" charset="0"/>
              </a:rPr>
              <a:t>An Open API will be available to enable researchers and other advocates easily access the data behind the platform. </a:t>
            </a:r>
          </a:p>
        </p:txBody>
      </p:sp>
    </p:spTree>
    <p:extLst>
      <p:ext uri="{BB962C8B-B14F-4D97-AF65-F5344CB8AC3E}">
        <p14:creationId xmlns:p14="http://schemas.microsoft.com/office/powerpoint/2010/main" val="362805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52C50E3-C40B-4BEC-BAFA-230B553E9068}"/>
              </a:ext>
            </a:extLst>
          </p:cNvPr>
          <p:cNvSpPr>
            <a:spLocks noGrp="1"/>
          </p:cNvSpPr>
          <p:nvPr>
            <p:ph type="subTitle" idx="1"/>
          </p:nvPr>
        </p:nvSpPr>
        <p:spPr>
          <a:xfrm>
            <a:off x="446314" y="257437"/>
            <a:ext cx="11299372" cy="6108020"/>
          </a:xfrm>
        </p:spPr>
        <p:txBody>
          <a:bodyPr>
            <a:normAutofit/>
          </a:bodyPr>
          <a:lstStyle/>
          <a:p>
            <a:r>
              <a:rPr lang="en-US" sz="3200" b="1" dirty="0"/>
              <a:t>DATA MODEL</a:t>
            </a:r>
          </a:p>
        </p:txBody>
      </p:sp>
      <p:sp>
        <p:nvSpPr>
          <p:cNvPr id="4" name="TextBox 3">
            <a:extLst>
              <a:ext uri="{FF2B5EF4-FFF2-40B4-BE49-F238E27FC236}">
                <a16:creationId xmlns:a16="http://schemas.microsoft.com/office/drawing/2014/main" id="{B89BC477-8F67-450F-8B6F-48AC9AA0D09D}"/>
              </a:ext>
            </a:extLst>
          </p:cNvPr>
          <p:cNvSpPr txBox="1"/>
          <p:nvPr/>
        </p:nvSpPr>
        <p:spPr>
          <a:xfrm>
            <a:off x="446315" y="843677"/>
            <a:ext cx="11299371" cy="5078313"/>
          </a:xfrm>
          <a:prstGeom prst="rect">
            <a:avLst/>
          </a:prstGeom>
          <a:noFill/>
        </p:spPr>
        <p:txBody>
          <a:bodyPr wrap="square">
            <a:spAutoFit/>
          </a:bodyPr>
          <a:lstStyle/>
          <a:p>
            <a:pPr algn="l"/>
            <a:r>
              <a:rPr lang="en-US" dirty="0">
                <a:solidFill>
                  <a:srgbClr val="000000"/>
                </a:solidFill>
                <a:latin typeface="Roboto" panose="02000000000000000000" pitchFamily="2" charset="0"/>
              </a:rPr>
              <a:t>The current data model utilizes QGIS and </a:t>
            </a:r>
            <a:r>
              <a:rPr lang="en-US" dirty="0" err="1">
                <a:solidFill>
                  <a:srgbClr val="000000"/>
                </a:solidFill>
                <a:latin typeface="Roboto" panose="02000000000000000000" pitchFamily="2" charset="0"/>
              </a:rPr>
              <a:t>Jupyter</a:t>
            </a:r>
            <a:r>
              <a:rPr lang="en-US" dirty="0">
                <a:solidFill>
                  <a:srgbClr val="000000"/>
                </a:solidFill>
                <a:latin typeface="Roboto" panose="02000000000000000000" pitchFamily="2" charset="0"/>
              </a:rPr>
              <a:t>, which were identified as bottleneck due to manual processing. </a:t>
            </a:r>
          </a:p>
          <a:p>
            <a:pPr algn="l"/>
            <a:endParaRPr lang="en-US" dirty="0">
              <a:solidFill>
                <a:srgbClr val="000000"/>
              </a:solidFill>
              <a:latin typeface="Roboto" panose="02000000000000000000" pitchFamily="2" charset="0"/>
            </a:endParaRPr>
          </a:p>
          <a:p>
            <a:pPr algn="l"/>
            <a:r>
              <a:rPr lang="en-US" dirty="0">
                <a:solidFill>
                  <a:srgbClr val="000000"/>
                </a:solidFill>
                <a:latin typeface="Roboto" panose="02000000000000000000" pitchFamily="2" charset="0"/>
              </a:rPr>
              <a:t>(next slide)</a:t>
            </a:r>
          </a:p>
          <a:p>
            <a:pPr algn="l"/>
            <a:endParaRPr lang="en-US" dirty="0">
              <a:solidFill>
                <a:srgbClr val="000000"/>
              </a:solidFill>
              <a:latin typeface="Roboto" panose="02000000000000000000" pitchFamily="2" charset="0"/>
            </a:endParaRPr>
          </a:p>
          <a:p>
            <a:pPr algn="l"/>
            <a:r>
              <a:rPr lang="en-US" dirty="0">
                <a:solidFill>
                  <a:srgbClr val="000000"/>
                </a:solidFill>
                <a:latin typeface="Roboto" panose="02000000000000000000" pitchFamily="2" charset="0"/>
              </a:rPr>
              <a:t>The enhanced data model will now be executed through API and Python package thereby minimizing the manual processing of data and effectively removing the bottleneck. </a:t>
            </a:r>
          </a:p>
          <a:p>
            <a:pPr algn="l"/>
            <a:endParaRPr lang="en-US" dirty="0">
              <a:solidFill>
                <a:srgbClr val="000000"/>
              </a:solidFill>
              <a:latin typeface="Roboto" panose="02000000000000000000" pitchFamily="2" charset="0"/>
            </a:endParaRPr>
          </a:p>
          <a:p>
            <a:pPr algn="l"/>
            <a:r>
              <a:rPr lang="en-US" dirty="0">
                <a:solidFill>
                  <a:srgbClr val="000000"/>
                </a:solidFill>
                <a:latin typeface="Roboto" panose="02000000000000000000" pitchFamily="2" charset="0"/>
              </a:rPr>
              <a:t>(next slide)</a:t>
            </a:r>
          </a:p>
          <a:p>
            <a:pPr algn="l"/>
            <a:endParaRPr lang="en-US" dirty="0">
              <a:solidFill>
                <a:srgbClr val="000000"/>
              </a:solidFill>
              <a:latin typeface="Roboto" panose="02000000000000000000" pitchFamily="2" charset="0"/>
            </a:endParaRPr>
          </a:p>
          <a:p>
            <a:r>
              <a:rPr lang="en-US" dirty="0">
                <a:solidFill>
                  <a:srgbClr val="000000"/>
                </a:solidFill>
                <a:latin typeface="Roboto" panose="02000000000000000000" pitchFamily="2" charset="0"/>
              </a:rPr>
              <a:t>The data stack follows the retains the four data categories utilized by the existing platform (satellite, climate, social listening, and health data) but with additional data sources (those in yellow). We are also looking into adding the </a:t>
            </a:r>
            <a:r>
              <a:rPr lang="en-US" dirty="0" err="1">
                <a:solidFill>
                  <a:srgbClr val="000000"/>
                </a:solidFill>
                <a:latin typeface="Roboto" panose="02000000000000000000" pitchFamily="2" charset="0"/>
              </a:rPr>
              <a:t>openstreetmap</a:t>
            </a:r>
            <a:r>
              <a:rPr lang="en-US" dirty="0">
                <a:solidFill>
                  <a:srgbClr val="000000"/>
                </a:solidFill>
                <a:latin typeface="Roboto" panose="02000000000000000000" pitchFamily="2" charset="0"/>
              </a:rPr>
              <a:t> data that includes the count and distance of say doctors’ clinics and hospitals, water points, waste disposals, and schools – basically to fuel the INFORM Risk model. We are carefully assessing and validating these datapoints to see which ones are sustainable that would ensure the integrity of the models and the platform. </a:t>
            </a:r>
          </a:p>
          <a:p>
            <a:pPr algn="l"/>
            <a:endParaRPr lang="en-US" dirty="0">
              <a:solidFill>
                <a:srgbClr val="000000"/>
              </a:solidFill>
              <a:latin typeface="Roboto" panose="02000000000000000000" pitchFamily="2" charset="0"/>
            </a:endParaRPr>
          </a:p>
          <a:p>
            <a:pPr algn="l"/>
            <a:r>
              <a:rPr lang="en-US" dirty="0">
                <a:solidFill>
                  <a:srgbClr val="000000"/>
                </a:solidFill>
                <a:latin typeface="Roboto" panose="02000000000000000000" pitchFamily="2" charset="0"/>
              </a:rPr>
              <a:t>Alright, knowing all these datasets, let me turn over to Claire for the more exciting part – the modeling. </a:t>
            </a:r>
          </a:p>
        </p:txBody>
      </p:sp>
    </p:spTree>
    <p:extLst>
      <p:ext uri="{BB962C8B-B14F-4D97-AF65-F5344CB8AC3E}">
        <p14:creationId xmlns:p14="http://schemas.microsoft.com/office/powerpoint/2010/main" val="299194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944</Words>
  <Application>Microsoft Office PowerPoint</Application>
  <PresentationFormat>Widescreen</PresentationFormat>
  <Paragraphs>57</Paragraphs>
  <Slides>6</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Emily Jo Vizmonte</dc:creator>
  <cp:lastModifiedBy>Emily Jo Vizmonte</cp:lastModifiedBy>
  <cp:revision>17</cp:revision>
  <dcterms:created xsi:type="dcterms:W3CDTF">2022-01-20T04:44:22Z</dcterms:created>
  <dcterms:modified xsi:type="dcterms:W3CDTF">2022-03-11T06:02:30Z</dcterms:modified>
</cp:coreProperties>
</file>