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6"/>
  </p:notesMasterIdLst>
  <p:sldIdLst>
    <p:sldId id="319" r:id="rId5"/>
    <p:sldId id="321" r:id="rId6"/>
    <p:sldId id="312" r:id="rId7"/>
    <p:sldId id="328" r:id="rId8"/>
    <p:sldId id="329" r:id="rId9"/>
    <p:sldId id="332" r:id="rId10"/>
    <p:sldId id="334" r:id="rId11"/>
    <p:sldId id="327" r:id="rId12"/>
    <p:sldId id="330" r:id="rId13"/>
    <p:sldId id="331" r:id="rId14"/>
    <p:sldId id="3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B6E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20" d="100"/>
          <a:sy n="120" d="100"/>
        </p:scale>
        <p:origin x="558" y="96"/>
      </p:cViewPr>
      <p:guideLst/>
    </p:cSldViewPr>
  </p:slideViewPr>
  <p:notesTextViewPr>
    <p:cViewPr>
      <p:scale>
        <a:sx n="3" d="2"/>
        <a:sy n="3" d="2"/>
      </p:scale>
      <p:origin x="0" y="0"/>
    </p:cViewPr>
  </p:notesTextViewPr>
  <p:notesViewPr>
    <p:cSldViewPr snapToGrid="0">
      <p:cViewPr varScale="1">
        <p:scale>
          <a:sx n="91" d="100"/>
          <a:sy n="91" d="100"/>
        </p:scale>
        <p:origin x="413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7EB82-5608-4D25-954A-5BE6E5DD8DB1}"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7ECCD-A7AA-4DF3-B5BD-E9FC45E45C6B}" type="slidenum">
              <a:rPr lang="en-US" smtClean="0"/>
              <a:t>‹#›</a:t>
            </a:fld>
            <a:endParaRPr lang="en-US"/>
          </a:p>
        </p:txBody>
      </p:sp>
    </p:spTree>
    <p:extLst>
      <p:ext uri="{BB962C8B-B14F-4D97-AF65-F5344CB8AC3E}">
        <p14:creationId xmlns:p14="http://schemas.microsoft.com/office/powerpoint/2010/main" val="198971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Norman Pasamonte and I’m the team lead for Analytix-OFW. </a:t>
            </a:r>
          </a:p>
          <a:p>
            <a:endParaRPr lang="en-US" dirty="0"/>
          </a:p>
          <a:p>
            <a:r>
              <a:rPr lang="en-US" dirty="0"/>
              <a:t>My professional work includes two stints abroad as an OFW in Bahrain and in Saudi Arabia. And so, the issue of labor migration, and now with gender inequality, resonates strongly with me. This is my motivation in joining the hackathon.</a:t>
            </a:r>
          </a:p>
          <a:p>
            <a:endParaRPr lang="en-US" dirty="0"/>
          </a:p>
          <a:p>
            <a:r>
              <a:rPr lang="en-US" dirty="0"/>
              <a:t>I am aided by my team mate and youngest son, David, who is interested in data analytics. He produced the video of this pitch deck.</a:t>
            </a:r>
          </a:p>
        </p:txBody>
      </p:sp>
      <p:sp>
        <p:nvSpPr>
          <p:cNvPr id="4" name="Slide Number Placeholder 3"/>
          <p:cNvSpPr>
            <a:spLocks noGrp="1"/>
          </p:cNvSpPr>
          <p:nvPr>
            <p:ph type="sldNum" sz="quarter" idx="5"/>
          </p:nvPr>
        </p:nvSpPr>
        <p:spPr/>
        <p:txBody>
          <a:bodyPr/>
          <a:lstStyle/>
          <a:p>
            <a:fld id="{1C37ECCD-A7AA-4DF3-B5BD-E9FC45E45C6B}" type="slidenum">
              <a:rPr lang="en-US" smtClean="0"/>
              <a:t>1</a:t>
            </a:fld>
            <a:endParaRPr lang="en-US"/>
          </a:p>
        </p:txBody>
      </p:sp>
    </p:spTree>
    <p:extLst>
      <p:ext uri="{BB962C8B-B14F-4D97-AF65-F5344CB8AC3E}">
        <p14:creationId xmlns:p14="http://schemas.microsoft.com/office/powerpoint/2010/main" val="3737248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outline our future plans.</a:t>
            </a:r>
          </a:p>
          <a:p>
            <a:endParaRPr lang="en-US" dirty="0"/>
          </a:p>
          <a:p>
            <a:r>
              <a:rPr lang="en-US" dirty="0"/>
              <a:t>We identify two points: </a:t>
            </a:r>
          </a:p>
          <a:p>
            <a:endParaRPr lang="en-US" dirty="0"/>
          </a:p>
          <a:p>
            <a:pPr marL="228600" indent="-228600">
              <a:buAutoNum type="arabicPeriod"/>
            </a:pPr>
            <a:r>
              <a:rPr lang="en-US" dirty="0"/>
              <a:t>Our research paper to reach publication quality and publish and/or present it in conferences.</a:t>
            </a:r>
          </a:p>
          <a:p>
            <a:pPr marL="228600" indent="-228600">
              <a:buAutoNum type="arabicPeriod"/>
            </a:pPr>
            <a:endParaRPr lang="en-US" dirty="0"/>
          </a:p>
          <a:p>
            <a:pPr marL="228600" indent="-228600">
              <a:buAutoNum type="arabicPeriod"/>
            </a:pPr>
            <a:r>
              <a:rPr lang="en-US" dirty="0"/>
              <a:t>Our data analytic platform strategy for digital data collection and the development of an OFW gender inequality index, collaborating with local government agencies and then possibly abroad.</a:t>
            </a:r>
          </a:p>
        </p:txBody>
      </p:sp>
      <p:sp>
        <p:nvSpPr>
          <p:cNvPr id="4" name="Slide Number Placeholder 3"/>
          <p:cNvSpPr>
            <a:spLocks noGrp="1"/>
          </p:cNvSpPr>
          <p:nvPr>
            <p:ph type="sldNum" sz="quarter" idx="5"/>
          </p:nvPr>
        </p:nvSpPr>
        <p:spPr/>
        <p:txBody>
          <a:bodyPr/>
          <a:lstStyle/>
          <a:p>
            <a:fld id="{1C37ECCD-A7AA-4DF3-B5BD-E9FC45E45C6B}" type="slidenum">
              <a:rPr lang="en-US" smtClean="0"/>
              <a:t>10</a:t>
            </a:fld>
            <a:endParaRPr lang="en-US"/>
          </a:p>
        </p:txBody>
      </p:sp>
    </p:spTree>
    <p:extLst>
      <p:ext uri="{BB962C8B-B14F-4D97-AF65-F5344CB8AC3E}">
        <p14:creationId xmlns:p14="http://schemas.microsoft.com/office/powerpoint/2010/main" val="2849153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with that we end our presentation.</a:t>
            </a:r>
          </a:p>
          <a:p>
            <a:endParaRPr lang="en-US" dirty="0"/>
          </a:p>
          <a:p>
            <a:r>
              <a:rPr lang="en-US" dirty="0"/>
              <a:t>Thank you for listening.</a:t>
            </a:r>
          </a:p>
        </p:txBody>
      </p:sp>
      <p:sp>
        <p:nvSpPr>
          <p:cNvPr id="4" name="Slide Number Placeholder 3"/>
          <p:cNvSpPr>
            <a:spLocks noGrp="1"/>
          </p:cNvSpPr>
          <p:nvPr>
            <p:ph type="sldNum" sz="quarter" idx="5"/>
          </p:nvPr>
        </p:nvSpPr>
        <p:spPr/>
        <p:txBody>
          <a:bodyPr/>
          <a:lstStyle/>
          <a:p>
            <a:fld id="{1C37ECCD-A7AA-4DF3-B5BD-E9FC45E45C6B}" type="slidenum">
              <a:rPr lang="en-US" smtClean="0"/>
              <a:t>11</a:t>
            </a:fld>
            <a:endParaRPr lang="en-US"/>
          </a:p>
        </p:txBody>
      </p:sp>
    </p:spTree>
    <p:extLst>
      <p:ext uri="{BB962C8B-B14F-4D97-AF65-F5344CB8AC3E}">
        <p14:creationId xmlns:p14="http://schemas.microsoft.com/office/powerpoint/2010/main" val="168535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presentation outline is based on a suggestion from one of our Hackathon mentors of what worked for his team in their winning entry.</a:t>
            </a:r>
          </a:p>
          <a:p>
            <a:endParaRPr lang="en-US" dirty="0"/>
          </a:p>
          <a:p>
            <a:r>
              <a:rPr lang="en-US" dirty="0"/>
              <a:t>First we identify the problem which we want to solve.</a:t>
            </a:r>
          </a:p>
          <a:p>
            <a:endParaRPr lang="en-US" dirty="0"/>
          </a:p>
          <a:p>
            <a:r>
              <a:rPr lang="en-US" dirty="0"/>
              <a:t>Next we propose a Solution, How it Works and its Impact and contribution.</a:t>
            </a:r>
          </a:p>
          <a:p>
            <a:endParaRPr lang="en-US" dirty="0"/>
          </a:p>
          <a:p>
            <a:r>
              <a:rPr lang="en-US" dirty="0"/>
              <a:t>We show references used in the study</a:t>
            </a:r>
          </a:p>
          <a:p>
            <a:endParaRPr lang="en-US" dirty="0"/>
          </a:p>
          <a:p>
            <a:r>
              <a:rPr lang="en-US" dirty="0"/>
              <a:t>And finally we present our future plans.</a:t>
            </a:r>
          </a:p>
        </p:txBody>
      </p:sp>
      <p:sp>
        <p:nvSpPr>
          <p:cNvPr id="4" name="Slide Number Placeholder 3"/>
          <p:cNvSpPr>
            <a:spLocks noGrp="1"/>
          </p:cNvSpPr>
          <p:nvPr>
            <p:ph type="sldNum" sz="quarter" idx="5"/>
          </p:nvPr>
        </p:nvSpPr>
        <p:spPr/>
        <p:txBody>
          <a:bodyPr/>
          <a:lstStyle/>
          <a:p>
            <a:fld id="{1C37ECCD-A7AA-4DF3-B5BD-E9FC45E45C6B}" type="slidenum">
              <a:rPr lang="en-US" smtClean="0"/>
              <a:t>2</a:t>
            </a:fld>
            <a:endParaRPr lang="en-US" dirty="0"/>
          </a:p>
        </p:txBody>
      </p:sp>
    </p:spTree>
    <p:extLst>
      <p:ext uri="{BB962C8B-B14F-4D97-AF65-F5344CB8AC3E}">
        <p14:creationId xmlns:p14="http://schemas.microsoft.com/office/powerpoint/2010/main" val="3790701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development of our proposal, we surveyed all the data sources suggested in the Hackathon and then analyzed our current strengths and analytical tools we can use.</a:t>
            </a:r>
          </a:p>
          <a:p>
            <a:endParaRPr lang="en-US" dirty="0"/>
          </a:p>
          <a:p>
            <a:r>
              <a:rPr lang="en-US" dirty="0"/>
              <a:t>Then we started pouring through some of the popular literature on gender migration and inequality studies. </a:t>
            </a:r>
          </a:p>
          <a:p>
            <a:endParaRPr lang="en-US" dirty="0"/>
          </a:p>
          <a:p>
            <a:r>
              <a:rPr lang="en-US" dirty="0"/>
              <a:t>We noticed a shortage of formal research on Gender Inequality that focuses on the plight of our OFWs.</a:t>
            </a:r>
          </a:p>
          <a:p>
            <a:endParaRPr lang="en-US" dirty="0"/>
          </a:p>
          <a:p>
            <a:r>
              <a:rPr lang="en-US" dirty="0"/>
              <a:t>Most gender inequality studies are of foreign origin and focus on global or country perspective where OFW representation is marginal.</a:t>
            </a:r>
          </a:p>
          <a:p>
            <a:endParaRPr lang="en-US" dirty="0"/>
          </a:p>
          <a:p>
            <a:r>
              <a:rPr lang="en-US" dirty="0"/>
              <a:t>So we thought of a solution linked to the theme:</a:t>
            </a:r>
          </a:p>
          <a:p>
            <a:r>
              <a:rPr lang="en-US" dirty="0"/>
              <a:t>Decent work in destination countries for women. </a:t>
            </a:r>
          </a:p>
          <a:p>
            <a:endParaRPr lang="en-US" sz="1400" dirty="0"/>
          </a:p>
          <a:p>
            <a:endParaRPr lang="en-US" sz="1400" dirty="0"/>
          </a:p>
        </p:txBody>
      </p:sp>
      <p:sp>
        <p:nvSpPr>
          <p:cNvPr id="4" name="Slide Number Placeholder 3"/>
          <p:cNvSpPr>
            <a:spLocks noGrp="1"/>
          </p:cNvSpPr>
          <p:nvPr>
            <p:ph type="sldNum" sz="quarter" idx="5"/>
          </p:nvPr>
        </p:nvSpPr>
        <p:spPr/>
        <p:txBody>
          <a:bodyPr/>
          <a:lstStyle/>
          <a:p>
            <a:fld id="{1C37ECCD-A7AA-4DF3-B5BD-E9FC45E45C6B}" type="slidenum">
              <a:rPr lang="en-US" smtClean="0"/>
              <a:t>3</a:t>
            </a:fld>
            <a:endParaRPr lang="en-US" dirty="0"/>
          </a:p>
        </p:txBody>
      </p:sp>
    </p:spTree>
    <p:extLst>
      <p:ext uri="{BB962C8B-B14F-4D97-AF65-F5344CB8AC3E}">
        <p14:creationId xmlns:p14="http://schemas.microsoft.com/office/powerpoint/2010/main" val="272339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solution is write a research paper to create awareness in the Philippines and perhaps the world.</a:t>
            </a:r>
          </a:p>
          <a:p>
            <a:endParaRPr lang="en-US" dirty="0"/>
          </a:p>
          <a:p>
            <a:r>
              <a:rPr lang="en-US" dirty="0"/>
              <a:t>Because we are using an integrated development environment in R to develop the research paper, a side benefit is that an analytics dashboard can also be developed using the same R code.</a:t>
            </a:r>
          </a:p>
          <a:p>
            <a:endParaRPr lang="en-US" dirty="0"/>
          </a:p>
          <a:p>
            <a:r>
              <a:rPr lang="en-US" dirty="0"/>
              <a:t>Creating a dashboard can showcase the power of analytics to researchers during conference presentations or to interested users browsing the host website.</a:t>
            </a:r>
          </a:p>
          <a:p>
            <a:endParaRPr lang="en-US" sz="1400" dirty="0"/>
          </a:p>
          <a:p>
            <a:endParaRPr lang="en-US" sz="1400" dirty="0"/>
          </a:p>
        </p:txBody>
      </p:sp>
      <p:sp>
        <p:nvSpPr>
          <p:cNvPr id="4" name="Slide Number Placeholder 3"/>
          <p:cNvSpPr>
            <a:spLocks noGrp="1"/>
          </p:cNvSpPr>
          <p:nvPr>
            <p:ph type="sldNum" sz="quarter" idx="5"/>
          </p:nvPr>
        </p:nvSpPr>
        <p:spPr/>
        <p:txBody>
          <a:bodyPr/>
          <a:lstStyle/>
          <a:p>
            <a:fld id="{1C37ECCD-A7AA-4DF3-B5BD-E9FC45E45C6B}" type="slidenum">
              <a:rPr lang="en-US" smtClean="0"/>
              <a:t>4</a:t>
            </a:fld>
            <a:endParaRPr lang="en-US" dirty="0"/>
          </a:p>
        </p:txBody>
      </p:sp>
    </p:spTree>
    <p:extLst>
      <p:ext uri="{BB962C8B-B14F-4D97-AF65-F5344CB8AC3E}">
        <p14:creationId xmlns:p14="http://schemas.microsoft.com/office/powerpoint/2010/main" val="164849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4688" y="1143000"/>
            <a:ext cx="5486400" cy="3086100"/>
          </a:xfrm>
        </p:spPr>
      </p:sp>
      <p:sp>
        <p:nvSpPr>
          <p:cNvPr id="3" name="Notes Placeholder 2"/>
          <p:cNvSpPr>
            <a:spLocks noGrp="1"/>
          </p:cNvSpPr>
          <p:nvPr>
            <p:ph type="body" idx="1"/>
          </p:nvPr>
        </p:nvSpPr>
        <p:spPr/>
        <p:txBody>
          <a:bodyPr/>
          <a:lstStyle/>
          <a:p>
            <a:r>
              <a:rPr lang="en-US" dirty="0"/>
              <a:t>So how does it work?</a:t>
            </a:r>
          </a:p>
          <a:p>
            <a:endParaRPr lang="en-US" dirty="0"/>
          </a:p>
          <a:p>
            <a:r>
              <a:rPr lang="en-US" dirty="0"/>
              <a:t>First we need Data from the </a:t>
            </a:r>
          </a:p>
          <a:p>
            <a:r>
              <a:rPr lang="en-US" dirty="0"/>
              <a:t>United Nations Development </a:t>
            </a:r>
            <a:r>
              <a:rPr lang="en-US" dirty="0" err="1"/>
              <a:t>Programme</a:t>
            </a:r>
            <a:r>
              <a:rPr lang="en-US" dirty="0"/>
              <a:t>,</a:t>
            </a:r>
          </a:p>
          <a:p>
            <a:r>
              <a:rPr lang="en-US" dirty="0"/>
              <a:t>World Economic Forum and the Philippine Statistics Authority.</a:t>
            </a:r>
          </a:p>
          <a:p>
            <a:r>
              <a:rPr lang="en-US" dirty="0"/>
              <a:t>We assume that the data is ethically sourced, since its sources are reputable international and local government agencies.</a:t>
            </a:r>
          </a:p>
          <a:p>
            <a:endParaRPr lang="en-US" dirty="0"/>
          </a:p>
          <a:p>
            <a:r>
              <a:rPr lang="en-US" dirty="0"/>
              <a:t>Next, we install Analytical Tools in our laptops.</a:t>
            </a:r>
          </a:p>
          <a:p>
            <a:r>
              <a:rPr lang="en-US" dirty="0"/>
              <a:t>Excel for data collation and cleaning</a:t>
            </a:r>
          </a:p>
          <a:p>
            <a:r>
              <a:rPr lang="en-US" dirty="0"/>
              <a:t>R Studio to write code and develop plots, correlations and run panel regression</a:t>
            </a:r>
          </a:p>
          <a:p>
            <a:r>
              <a:rPr lang="en-US" dirty="0"/>
              <a:t>R Markdown is used to knit the R code and create the preliminary research paper.</a:t>
            </a:r>
          </a:p>
          <a:p>
            <a:r>
              <a:rPr lang="en-US" dirty="0"/>
              <a:t>A </a:t>
            </a:r>
            <a:r>
              <a:rPr lang="en-US" dirty="0" err="1"/>
              <a:t>Flexdashboard</a:t>
            </a:r>
            <a:r>
              <a:rPr lang="en-US" dirty="0"/>
              <a:t> template is used to create the dashboard in RStudio. </a:t>
            </a:r>
          </a:p>
          <a:p>
            <a:endParaRPr lang="en-US" sz="1400" dirty="0"/>
          </a:p>
        </p:txBody>
      </p:sp>
      <p:sp>
        <p:nvSpPr>
          <p:cNvPr id="4" name="Slide Number Placeholder 3"/>
          <p:cNvSpPr>
            <a:spLocks noGrp="1"/>
          </p:cNvSpPr>
          <p:nvPr>
            <p:ph type="sldNum" sz="quarter" idx="5"/>
          </p:nvPr>
        </p:nvSpPr>
        <p:spPr/>
        <p:txBody>
          <a:bodyPr/>
          <a:lstStyle/>
          <a:p>
            <a:fld id="{1C37ECCD-A7AA-4DF3-B5BD-E9FC45E45C6B}" type="slidenum">
              <a:rPr lang="en-US" smtClean="0"/>
              <a:t>5</a:t>
            </a:fld>
            <a:endParaRPr lang="en-US"/>
          </a:p>
        </p:txBody>
      </p:sp>
    </p:spTree>
    <p:extLst>
      <p:ext uri="{BB962C8B-B14F-4D97-AF65-F5344CB8AC3E}">
        <p14:creationId xmlns:p14="http://schemas.microsoft.com/office/powerpoint/2010/main" val="254348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sample screenshots of the output.</a:t>
            </a:r>
          </a:p>
          <a:p>
            <a:endParaRPr lang="en-US" dirty="0"/>
          </a:p>
          <a:p>
            <a:r>
              <a:rPr lang="en-US" dirty="0" err="1"/>
              <a:t>Rmarkdown</a:t>
            </a:r>
            <a:r>
              <a:rPr lang="en-US" dirty="0"/>
              <a:t> has limited formatting capability but since it can integrate the R code used in the analysis, it is used to produce the preliminary research paper.  The final research paper will be using the ASA template for publication and will take more time to complete.</a:t>
            </a:r>
          </a:p>
          <a:p>
            <a:endParaRPr lang="en-US" dirty="0"/>
          </a:p>
          <a:p>
            <a:r>
              <a:rPr lang="en-US" dirty="0"/>
              <a:t>On the right side is the dashboard with some interactive capabilities.</a:t>
            </a:r>
          </a:p>
          <a:p>
            <a:endParaRPr lang="en-US" sz="1400" dirty="0"/>
          </a:p>
        </p:txBody>
      </p:sp>
      <p:sp>
        <p:nvSpPr>
          <p:cNvPr id="4" name="Slide Number Placeholder 3"/>
          <p:cNvSpPr>
            <a:spLocks noGrp="1"/>
          </p:cNvSpPr>
          <p:nvPr>
            <p:ph type="sldNum" sz="quarter" idx="5"/>
          </p:nvPr>
        </p:nvSpPr>
        <p:spPr/>
        <p:txBody>
          <a:bodyPr/>
          <a:lstStyle/>
          <a:p>
            <a:fld id="{1C37ECCD-A7AA-4DF3-B5BD-E9FC45E45C6B}" type="slidenum">
              <a:rPr lang="en-US" smtClean="0"/>
              <a:t>6</a:t>
            </a:fld>
            <a:endParaRPr lang="en-US"/>
          </a:p>
        </p:txBody>
      </p:sp>
    </p:spTree>
    <p:extLst>
      <p:ext uri="{BB962C8B-B14F-4D97-AF65-F5344CB8AC3E}">
        <p14:creationId xmlns:p14="http://schemas.microsoft.com/office/powerpoint/2010/main" val="250959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would like to show you partial insights derived from the data.</a:t>
            </a:r>
          </a:p>
          <a:p>
            <a:endParaRPr lang="en-US" dirty="0"/>
          </a:p>
          <a:p>
            <a:r>
              <a:rPr lang="en-US" dirty="0"/>
              <a:t>On the left side there are line graphs and correlation plots of the 3 gender inequality measures used. Gender Development Index (GDI). Gender Inequality Index (GII). Global Gender Gap Index (GGGI).  The graphs compare the Philippines and Saudi Arabia.</a:t>
            </a:r>
          </a:p>
          <a:p>
            <a:endParaRPr lang="en-US" dirty="0"/>
          </a:p>
          <a:p>
            <a:r>
              <a:rPr lang="en-US" dirty="0"/>
              <a:t>The Philippines show results consistent with gender inequality theory. However, Saudi Arabia shows strange results. The drop in GII starting from year 2012 indicates tremendous improvement towards gender equality. However this does not reflect reality. If we look at the events of 2013 in Saudi Arabia, there was civil unrest, arrests and human rights violations as reported by the Human Rights Watch.</a:t>
            </a:r>
          </a:p>
          <a:p>
            <a:endParaRPr lang="en-US" dirty="0"/>
          </a:p>
          <a:p>
            <a:r>
              <a:rPr lang="en-US" dirty="0"/>
              <a:t>On the right side is another insight which is that the Global Gender Gap Index is the most stable among the three. Its desirable characteristics could be harnessed in developing a local OFW gender inequality index.</a:t>
            </a:r>
          </a:p>
        </p:txBody>
      </p:sp>
      <p:sp>
        <p:nvSpPr>
          <p:cNvPr id="4" name="Slide Number Placeholder 3"/>
          <p:cNvSpPr>
            <a:spLocks noGrp="1"/>
          </p:cNvSpPr>
          <p:nvPr>
            <p:ph type="sldNum" sz="quarter" idx="5"/>
          </p:nvPr>
        </p:nvSpPr>
        <p:spPr/>
        <p:txBody>
          <a:bodyPr/>
          <a:lstStyle/>
          <a:p>
            <a:fld id="{1C37ECCD-A7AA-4DF3-B5BD-E9FC45E45C6B}" type="slidenum">
              <a:rPr lang="en-US" smtClean="0"/>
              <a:t>7</a:t>
            </a:fld>
            <a:endParaRPr lang="en-US" dirty="0"/>
          </a:p>
        </p:txBody>
      </p:sp>
    </p:spTree>
    <p:extLst>
      <p:ext uri="{BB962C8B-B14F-4D97-AF65-F5344CB8AC3E}">
        <p14:creationId xmlns:p14="http://schemas.microsoft.com/office/powerpoint/2010/main" val="384754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hopes to create awareness in the academic, research community and the local agencies which could effect policy change.</a:t>
            </a:r>
          </a:p>
          <a:p>
            <a:endParaRPr lang="en-US" dirty="0"/>
          </a:p>
          <a:p>
            <a:r>
              <a:rPr lang="en-US" dirty="0"/>
              <a:t>We also propose a collaboration with government agencies to develop a digital data collection strategy and an OFW gender inequality index.</a:t>
            </a:r>
          </a:p>
          <a:p>
            <a:endParaRPr lang="en-US" dirty="0"/>
          </a:p>
          <a:p>
            <a:r>
              <a:rPr lang="en-US" dirty="0"/>
              <a:t>These two ideas, we can start locally and then replicate abroad with countries having a significant labor migrant population.</a:t>
            </a:r>
          </a:p>
        </p:txBody>
      </p:sp>
      <p:sp>
        <p:nvSpPr>
          <p:cNvPr id="4" name="Slide Number Placeholder 3"/>
          <p:cNvSpPr>
            <a:spLocks noGrp="1"/>
          </p:cNvSpPr>
          <p:nvPr>
            <p:ph type="sldNum" sz="quarter" idx="5"/>
          </p:nvPr>
        </p:nvSpPr>
        <p:spPr/>
        <p:txBody>
          <a:bodyPr/>
          <a:lstStyle/>
          <a:p>
            <a:fld id="{1C37ECCD-A7AA-4DF3-B5BD-E9FC45E45C6B}" type="slidenum">
              <a:rPr lang="en-US" smtClean="0"/>
              <a:t>8</a:t>
            </a:fld>
            <a:endParaRPr lang="en-US"/>
          </a:p>
        </p:txBody>
      </p:sp>
    </p:spTree>
    <p:extLst>
      <p:ext uri="{BB962C8B-B14F-4D97-AF65-F5344CB8AC3E}">
        <p14:creationId xmlns:p14="http://schemas.microsoft.com/office/powerpoint/2010/main" val="203657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7330" y="4400550"/>
            <a:ext cx="5486400" cy="3600450"/>
          </a:xfrm>
        </p:spPr>
        <p:txBody>
          <a:bodyPr/>
          <a:lstStyle/>
          <a:p>
            <a:r>
              <a:rPr lang="en-US" dirty="0"/>
              <a:t>These are the references used and cited in the study.</a:t>
            </a:r>
          </a:p>
        </p:txBody>
      </p:sp>
      <p:sp>
        <p:nvSpPr>
          <p:cNvPr id="4" name="Slide Number Placeholder 3"/>
          <p:cNvSpPr>
            <a:spLocks noGrp="1"/>
          </p:cNvSpPr>
          <p:nvPr>
            <p:ph type="sldNum" sz="quarter" idx="5"/>
          </p:nvPr>
        </p:nvSpPr>
        <p:spPr/>
        <p:txBody>
          <a:bodyPr/>
          <a:lstStyle/>
          <a:p>
            <a:fld id="{1C37ECCD-A7AA-4DF3-B5BD-E9FC45E45C6B}" type="slidenum">
              <a:rPr lang="en-US" smtClean="0"/>
              <a:t>9</a:t>
            </a:fld>
            <a:endParaRPr lang="en-US"/>
          </a:p>
        </p:txBody>
      </p:sp>
    </p:spTree>
    <p:extLst>
      <p:ext uri="{BB962C8B-B14F-4D97-AF65-F5344CB8AC3E}">
        <p14:creationId xmlns:p14="http://schemas.microsoft.com/office/powerpoint/2010/main" val="278634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78BA44C-1083-42EC-96A5-5E792CFFEAA4}" type="datetime1">
              <a:rPr lang="en-US" smtClean="0"/>
              <a:t>9/26/2022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Gender Inequality Analytics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DF50DB5-D20A-4DB9-AFC1-7F6DDCD7163D}" type="datetime1">
              <a:rPr lang="en-US" smtClean="0"/>
              <a:t>9/26/2022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Gender Inequality Analytics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CB75938D-FD52-4508-A7E0-380840213E1F}" type="datetime1">
              <a:rPr lang="en-US" smtClean="0"/>
              <a:t>9/26/2022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Gender Inequality Analytics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A9ABD5A1-2043-4ADF-B292-C7815FFF8E33}" type="datetime1">
              <a:rPr lang="en-US" smtClean="0"/>
              <a:t>9/26/2022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Gender Inequality Analytics</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27202849-4EDB-431E-9B1C-410851EE8F58}" type="datetime1">
              <a:rPr lang="en-US" smtClean="0"/>
              <a:t>9/26/2022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Gender Inequality Analytics</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65D4E368-B27E-440B-84DE-4B333B1B0823}" type="datetime1">
              <a:rPr lang="en-US" smtClean="0"/>
              <a:t>9/26/2022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Gender Inequality Analytics</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4AAD51C-1C98-4F85-A5AA-5A8EFB986BBC}" type="datetime1">
              <a:rPr lang="en-US" smtClean="0"/>
              <a:t>9/26/2022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Gender Inequality Analytics</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569B540-3950-4A2E-8472-02B72663369F}" type="datetime1">
              <a:rPr lang="en-US" smtClean="0"/>
              <a:t>9/26/2022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Gender Inequality Analytics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7106E08-4184-45F0-A5F2-2DDAE5C85425}" type="datetime1">
              <a:rPr lang="en-US" smtClean="0"/>
              <a:t>9/26/2022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Gender Inequality Analytics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45C370CF-4379-49C3-AF2F-F492023F284F}" type="datetime1">
              <a:rPr lang="en-US" smtClean="0"/>
              <a:t>9/26/2022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Gender Inequality Analytics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hyperlink" Target="https://eu.boell.org/index.php/en/2020/07/13/european-green-deal-and-gender-divers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ndex.php?title=Gender_Inequality_Index&amp;oldid=109259214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A2A36C-1D68-4BA1-B3BA-FEF63845513A}"/>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F19DA2F5-24DB-4DE0-8594-16B9834F0D3F}"/>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4" name="Picture 3">
            <a:extLst>
              <a:ext uri="{FF2B5EF4-FFF2-40B4-BE49-F238E27FC236}">
                <a16:creationId xmlns:a16="http://schemas.microsoft.com/office/drawing/2014/main" id="{3843657A-E9B3-4CD5-8214-6DA2841698E7}"/>
              </a:ext>
            </a:extLst>
          </p:cNvPr>
          <p:cNvPicPr>
            <a:picLocks noChangeAspect="1"/>
          </p:cNvPicPr>
          <p:nvPr/>
        </p:nvPicPr>
        <p:blipFill>
          <a:blip r:embed="rId3"/>
          <a:stretch>
            <a:fillRect/>
          </a:stretch>
        </p:blipFill>
        <p:spPr>
          <a:xfrm>
            <a:off x="368355" y="1378350"/>
            <a:ext cx="5918236" cy="4681589"/>
          </a:xfrm>
          <a:prstGeom prst="rect">
            <a:avLst/>
          </a:prstGeom>
        </p:spPr>
      </p:pic>
      <p:sp>
        <p:nvSpPr>
          <p:cNvPr id="5" name="TextBox 4">
            <a:extLst>
              <a:ext uri="{FF2B5EF4-FFF2-40B4-BE49-F238E27FC236}">
                <a16:creationId xmlns:a16="http://schemas.microsoft.com/office/drawing/2014/main" id="{67751E52-CA13-4240-A521-751DA5FDD8EC}"/>
              </a:ext>
            </a:extLst>
          </p:cNvPr>
          <p:cNvSpPr txBox="1"/>
          <p:nvPr/>
        </p:nvSpPr>
        <p:spPr>
          <a:xfrm>
            <a:off x="1055410" y="687939"/>
            <a:ext cx="4406591" cy="738664"/>
          </a:xfrm>
          <a:prstGeom prst="rect">
            <a:avLst/>
          </a:prstGeom>
          <a:noFill/>
        </p:spPr>
        <p:txBody>
          <a:bodyPr wrap="none" rtlCol="0">
            <a:spAutoFit/>
          </a:bodyPr>
          <a:lstStyle/>
          <a:p>
            <a:pPr algn="ctr"/>
            <a:r>
              <a:rPr lang="en-US" b="1" dirty="0"/>
              <a:t>Project </a:t>
            </a:r>
            <a:r>
              <a:rPr lang="en-US" b="1" dirty="0" err="1"/>
              <a:t>Analytix</a:t>
            </a:r>
            <a:r>
              <a:rPr lang="en-US" b="1" dirty="0"/>
              <a:t>-OFW</a:t>
            </a:r>
          </a:p>
          <a:p>
            <a:pPr algn="ctr"/>
            <a:r>
              <a:rPr lang="en-US" sz="2400" b="1" dirty="0"/>
              <a:t>GENDER INEQUALITY ANALYTICS</a:t>
            </a:r>
          </a:p>
        </p:txBody>
      </p:sp>
      <p:sp>
        <p:nvSpPr>
          <p:cNvPr id="7" name="Rectangle 6">
            <a:extLst>
              <a:ext uri="{FF2B5EF4-FFF2-40B4-BE49-F238E27FC236}">
                <a16:creationId xmlns:a16="http://schemas.microsoft.com/office/drawing/2014/main" id="{0DA4BD76-67F1-493C-BD91-81954DE851B3}"/>
              </a:ext>
            </a:extLst>
          </p:cNvPr>
          <p:cNvSpPr/>
          <p:nvPr/>
        </p:nvSpPr>
        <p:spPr>
          <a:xfrm>
            <a:off x="6337245" y="0"/>
            <a:ext cx="5854755" cy="6446838"/>
          </a:xfrm>
          <a:prstGeom prst="rect">
            <a:avLst/>
          </a:prstGeom>
          <a:solidFill>
            <a:srgbClr val="6B6E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06E6100-8B80-49E3-9F0D-93920A899A47}"/>
              </a:ext>
            </a:extLst>
          </p:cNvPr>
          <p:cNvSpPr txBox="1">
            <a:spLocks/>
          </p:cNvSpPr>
          <p:nvPr/>
        </p:nvSpPr>
        <p:spPr>
          <a:xfrm>
            <a:off x="6858086" y="579779"/>
            <a:ext cx="4813072" cy="3494791"/>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4800" dirty="0">
                <a:solidFill>
                  <a:schemeClr val="bg1"/>
                </a:solidFill>
              </a:rPr>
              <a:t>Comparative Analysis of Gender Inequality Measures applied to Leading OFW Destinations and the Philippines</a:t>
            </a:r>
          </a:p>
        </p:txBody>
      </p:sp>
      <p:sp>
        <p:nvSpPr>
          <p:cNvPr id="9" name="TextBox 8">
            <a:extLst>
              <a:ext uri="{FF2B5EF4-FFF2-40B4-BE49-F238E27FC236}">
                <a16:creationId xmlns:a16="http://schemas.microsoft.com/office/drawing/2014/main" id="{0E312989-FA02-45C6-85A2-7E3F3616B44A}"/>
              </a:ext>
            </a:extLst>
          </p:cNvPr>
          <p:cNvSpPr txBox="1"/>
          <p:nvPr/>
        </p:nvSpPr>
        <p:spPr>
          <a:xfrm>
            <a:off x="8175221" y="4273762"/>
            <a:ext cx="2178802" cy="923330"/>
          </a:xfrm>
          <a:prstGeom prst="rect">
            <a:avLst/>
          </a:prstGeom>
          <a:noFill/>
        </p:spPr>
        <p:txBody>
          <a:bodyPr wrap="none" rtlCol="0">
            <a:spAutoFit/>
          </a:bodyPr>
          <a:lstStyle/>
          <a:p>
            <a:pPr algn="ctr"/>
            <a:r>
              <a:rPr lang="en-US" dirty="0">
                <a:solidFill>
                  <a:schemeClr val="bg1"/>
                </a:solidFill>
              </a:rPr>
              <a:t>J. Norman Pasamonte</a:t>
            </a:r>
          </a:p>
          <a:p>
            <a:pPr algn="ctr"/>
            <a:r>
              <a:rPr lang="en-US" dirty="0">
                <a:solidFill>
                  <a:schemeClr val="bg1"/>
                </a:solidFill>
              </a:rPr>
              <a:t>and</a:t>
            </a:r>
          </a:p>
          <a:p>
            <a:pPr algn="ctr"/>
            <a:r>
              <a:rPr lang="en-US" dirty="0">
                <a:solidFill>
                  <a:schemeClr val="bg1"/>
                </a:solidFill>
              </a:rPr>
              <a:t>David Pasamonte</a:t>
            </a:r>
          </a:p>
        </p:txBody>
      </p:sp>
      <p:sp>
        <p:nvSpPr>
          <p:cNvPr id="11" name="TextBox 10">
            <a:extLst>
              <a:ext uri="{FF2B5EF4-FFF2-40B4-BE49-F238E27FC236}">
                <a16:creationId xmlns:a16="http://schemas.microsoft.com/office/drawing/2014/main" id="{65CD8324-AA3E-4E0F-8990-55CD8CE82819}"/>
              </a:ext>
            </a:extLst>
          </p:cNvPr>
          <p:cNvSpPr txBox="1"/>
          <p:nvPr/>
        </p:nvSpPr>
        <p:spPr>
          <a:xfrm>
            <a:off x="8515058" y="5452633"/>
            <a:ext cx="1499128" cy="369332"/>
          </a:xfrm>
          <a:prstGeom prst="rect">
            <a:avLst/>
          </a:prstGeom>
          <a:noFill/>
        </p:spPr>
        <p:txBody>
          <a:bodyPr wrap="none" rtlCol="0">
            <a:spAutoFit/>
          </a:bodyPr>
          <a:lstStyle/>
          <a:p>
            <a:r>
              <a:rPr lang="en-US" dirty="0">
                <a:solidFill>
                  <a:schemeClr val="bg1"/>
                </a:solidFill>
              </a:rPr>
              <a:t>25 Sep 2022</a:t>
            </a:r>
          </a:p>
        </p:txBody>
      </p:sp>
    </p:spTree>
    <p:extLst>
      <p:ext uri="{BB962C8B-B14F-4D97-AF65-F5344CB8AC3E}">
        <p14:creationId xmlns:p14="http://schemas.microsoft.com/office/powerpoint/2010/main" val="36520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2480166" cy="646331"/>
          </a:xfrm>
          <a:prstGeom prst="rect">
            <a:avLst/>
          </a:prstGeom>
          <a:noFill/>
        </p:spPr>
        <p:txBody>
          <a:bodyPr wrap="none" rtlCol="0">
            <a:spAutoFit/>
          </a:bodyPr>
          <a:lstStyle/>
          <a:p>
            <a:r>
              <a:rPr lang="en-US" sz="3600" dirty="0">
                <a:latin typeface="+mj-lt"/>
              </a:rPr>
              <a:t>Future Plans</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91CABF4-0745-4EA3-ABE2-9CE85DDCCFBD}"/>
              </a:ext>
            </a:extLst>
          </p:cNvPr>
          <p:cNvSpPr/>
          <p:nvPr/>
        </p:nvSpPr>
        <p:spPr>
          <a:xfrm>
            <a:off x="3386191" y="1465071"/>
            <a:ext cx="2148840" cy="117728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Next 6 months</a:t>
            </a:r>
          </a:p>
        </p:txBody>
      </p:sp>
      <p:sp>
        <p:nvSpPr>
          <p:cNvPr id="9" name="Arrow: Right 8">
            <a:extLst>
              <a:ext uri="{FF2B5EF4-FFF2-40B4-BE49-F238E27FC236}">
                <a16:creationId xmlns:a16="http://schemas.microsoft.com/office/drawing/2014/main" id="{8A00E8A9-3B39-476D-B1AE-37F4A2758033}"/>
              </a:ext>
            </a:extLst>
          </p:cNvPr>
          <p:cNvSpPr/>
          <p:nvPr/>
        </p:nvSpPr>
        <p:spPr>
          <a:xfrm>
            <a:off x="915471" y="1465071"/>
            <a:ext cx="2148840" cy="117728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Next 3 months</a:t>
            </a:r>
          </a:p>
        </p:txBody>
      </p:sp>
      <p:sp>
        <p:nvSpPr>
          <p:cNvPr id="10" name="Arrow: Right 9">
            <a:extLst>
              <a:ext uri="{FF2B5EF4-FFF2-40B4-BE49-F238E27FC236}">
                <a16:creationId xmlns:a16="http://schemas.microsoft.com/office/drawing/2014/main" id="{F0C5BA68-E97C-49FE-910B-7058D6572199}"/>
              </a:ext>
            </a:extLst>
          </p:cNvPr>
          <p:cNvSpPr/>
          <p:nvPr/>
        </p:nvSpPr>
        <p:spPr>
          <a:xfrm>
            <a:off x="5885249" y="1489451"/>
            <a:ext cx="2148840" cy="117728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Next 9 months</a:t>
            </a:r>
          </a:p>
        </p:txBody>
      </p:sp>
      <p:sp>
        <p:nvSpPr>
          <p:cNvPr id="11" name="Arrow: Right 10">
            <a:extLst>
              <a:ext uri="{FF2B5EF4-FFF2-40B4-BE49-F238E27FC236}">
                <a16:creationId xmlns:a16="http://schemas.microsoft.com/office/drawing/2014/main" id="{08B6C2C3-B8D1-427E-8B41-E53EEA3F2762}"/>
              </a:ext>
            </a:extLst>
          </p:cNvPr>
          <p:cNvSpPr/>
          <p:nvPr/>
        </p:nvSpPr>
        <p:spPr>
          <a:xfrm>
            <a:off x="8355969" y="1489451"/>
            <a:ext cx="2148840" cy="117728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Next year</a:t>
            </a:r>
          </a:p>
        </p:txBody>
      </p:sp>
      <p:sp>
        <p:nvSpPr>
          <p:cNvPr id="14" name="TextBox 13">
            <a:extLst>
              <a:ext uri="{FF2B5EF4-FFF2-40B4-BE49-F238E27FC236}">
                <a16:creationId xmlns:a16="http://schemas.microsoft.com/office/drawing/2014/main" id="{826E008B-C0F3-49D2-B656-B70E301788B7}"/>
              </a:ext>
            </a:extLst>
          </p:cNvPr>
          <p:cNvSpPr txBox="1"/>
          <p:nvPr/>
        </p:nvSpPr>
        <p:spPr>
          <a:xfrm>
            <a:off x="554429" y="2914059"/>
            <a:ext cx="2757806" cy="2554545"/>
          </a:xfrm>
          <a:prstGeom prst="rect">
            <a:avLst/>
          </a:prstGeom>
          <a:noFill/>
        </p:spPr>
        <p:txBody>
          <a:bodyPr wrap="none" rtlCol="0">
            <a:spAutoFit/>
          </a:bodyPr>
          <a:lstStyle/>
          <a:p>
            <a:pPr marL="285750" indent="-285750">
              <a:buFont typeface="Wingdings" panose="05000000000000000000" pitchFamily="2" charset="2"/>
              <a:buChar char="v"/>
            </a:pPr>
            <a:r>
              <a:rPr lang="en-US" sz="1600" dirty="0"/>
              <a:t>Refine research paper</a:t>
            </a:r>
          </a:p>
          <a:p>
            <a:r>
              <a:rPr lang="en-US" sz="1600" dirty="0"/>
              <a:t>      and dashboard.</a:t>
            </a:r>
          </a:p>
          <a:p>
            <a:pPr marL="342900" indent="-342900">
              <a:buAutoNum type="arabicPeriod"/>
            </a:pPr>
            <a:endParaRPr lang="en-US" sz="1600" dirty="0"/>
          </a:p>
          <a:p>
            <a:pPr marL="285750" indent="-285750">
              <a:buFont typeface="Wingdings" panose="05000000000000000000" pitchFamily="2" charset="2"/>
              <a:buChar char="Ø"/>
            </a:pPr>
            <a:r>
              <a:rPr lang="en-US" sz="1600" dirty="0"/>
              <a:t>Pitch ideas to DFW:</a:t>
            </a:r>
          </a:p>
          <a:p>
            <a:pPr marL="742950" lvl="1" indent="-285750">
              <a:buFont typeface="Arial" panose="020B0604020202020204" pitchFamily="34" charset="0"/>
              <a:buChar char="•"/>
            </a:pPr>
            <a:r>
              <a:rPr lang="en-US" sz="1600" i="1" dirty="0"/>
              <a:t>OFW digital data </a:t>
            </a:r>
          </a:p>
          <a:p>
            <a:r>
              <a:rPr lang="en-US" sz="1600" i="1" dirty="0"/>
              <a:t>             collection </a:t>
            </a:r>
            <a:r>
              <a:rPr lang="en-US" sz="1600" dirty="0"/>
              <a:t>and </a:t>
            </a:r>
          </a:p>
          <a:p>
            <a:r>
              <a:rPr lang="en-US" sz="1600" dirty="0"/>
              <a:t>           analytical framework. </a:t>
            </a:r>
          </a:p>
          <a:p>
            <a:pPr marL="742950" lvl="1" indent="-285750">
              <a:buFont typeface="Arial" panose="020B0604020202020204" pitchFamily="34" charset="0"/>
              <a:buChar char="•"/>
            </a:pPr>
            <a:r>
              <a:rPr lang="en-US" sz="1600" dirty="0"/>
              <a:t>Development</a:t>
            </a:r>
          </a:p>
          <a:p>
            <a:pPr lvl="1"/>
            <a:r>
              <a:rPr lang="en-US" sz="1600" dirty="0"/>
              <a:t>    of </a:t>
            </a:r>
            <a:r>
              <a:rPr lang="en-US" sz="1600" i="1" dirty="0"/>
              <a:t>OFW Gender </a:t>
            </a:r>
          </a:p>
          <a:p>
            <a:pPr lvl="1"/>
            <a:r>
              <a:rPr lang="en-US" sz="1600" i="1" dirty="0"/>
              <a:t>    Inequality Index</a:t>
            </a:r>
            <a:r>
              <a:rPr lang="en-US" sz="1600" dirty="0"/>
              <a:t>. </a:t>
            </a:r>
          </a:p>
        </p:txBody>
      </p:sp>
      <p:sp>
        <p:nvSpPr>
          <p:cNvPr id="15" name="TextBox 14">
            <a:extLst>
              <a:ext uri="{FF2B5EF4-FFF2-40B4-BE49-F238E27FC236}">
                <a16:creationId xmlns:a16="http://schemas.microsoft.com/office/drawing/2014/main" id="{E48D8D61-98FB-488B-AD88-15308DA339BF}"/>
              </a:ext>
            </a:extLst>
          </p:cNvPr>
          <p:cNvSpPr txBox="1"/>
          <p:nvPr/>
        </p:nvSpPr>
        <p:spPr>
          <a:xfrm>
            <a:off x="3312235" y="2914059"/>
            <a:ext cx="2449838" cy="2800767"/>
          </a:xfrm>
          <a:prstGeom prst="rect">
            <a:avLst/>
          </a:prstGeom>
          <a:noFill/>
        </p:spPr>
        <p:txBody>
          <a:bodyPr wrap="none" rtlCol="0">
            <a:spAutoFit/>
          </a:bodyPr>
          <a:lstStyle/>
          <a:p>
            <a:pPr marL="285750" indent="-285750">
              <a:buFont typeface="Wingdings" panose="05000000000000000000" pitchFamily="2" charset="2"/>
              <a:buChar char="v"/>
            </a:pPr>
            <a:r>
              <a:rPr lang="en-US" sz="1600" dirty="0"/>
              <a:t>Look for avenues for</a:t>
            </a:r>
          </a:p>
          <a:p>
            <a:r>
              <a:rPr lang="en-US" sz="1600" dirty="0"/>
              <a:t>     possible publishing</a:t>
            </a:r>
          </a:p>
          <a:p>
            <a:r>
              <a:rPr lang="en-US" sz="1600" dirty="0"/>
              <a:t>     of research paper</a:t>
            </a:r>
          </a:p>
          <a:p>
            <a:r>
              <a:rPr lang="en-US" sz="1600" dirty="0"/>
              <a:t>     and/or presentation</a:t>
            </a:r>
          </a:p>
          <a:p>
            <a:r>
              <a:rPr lang="en-US" sz="1600" dirty="0"/>
              <a:t>     to conferences. </a:t>
            </a:r>
          </a:p>
          <a:p>
            <a:endParaRPr lang="en-US" sz="1600" dirty="0"/>
          </a:p>
          <a:p>
            <a:pPr marL="285750" indent="-285750">
              <a:buFont typeface="Wingdings" panose="05000000000000000000" pitchFamily="2" charset="2"/>
              <a:buChar char="Ø"/>
            </a:pPr>
            <a:r>
              <a:rPr lang="en-US" sz="1600" dirty="0"/>
              <a:t>Develop tools and initial</a:t>
            </a:r>
          </a:p>
          <a:p>
            <a:r>
              <a:rPr lang="en-US" sz="1600" dirty="0"/>
              <a:t>    data collection platform</a:t>
            </a:r>
          </a:p>
          <a:p>
            <a:r>
              <a:rPr lang="en-US" sz="1600" dirty="0"/>
              <a:t>    and statistical basis for</a:t>
            </a:r>
          </a:p>
          <a:p>
            <a:r>
              <a:rPr lang="en-US" sz="1600" dirty="0"/>
              <a:t>    OFW Gender Inequality </a:t>
            </a:r>
          </a:p>
          <a:p>
            <a:r>
              <a:rPr lang="en-US" sz="1600" dirty="0"/>
              <a:t>    Index.</a:t>
            </a:r>
          </a:p>
        </p:txBody>
      </p:sp>
      <p:sp>
        <p:nvSpPr>
          <p:cNvPr id="16" name="TextBox 15">
            <a:extLst>
              <a:ext uri="{FF2B5EF4-FFF2-40B4-BE49-F238E27FC236}">
                <a16:creationId xmlns:a16="http://schemas.microsoft.com/office/drawing/2014/main" id="{D77DA2E9-E456-4938-AB04-F934568B7A51}"/>
              </a:ext>
            </a:extLst>
          </p:cNvPr>
          <p:cNvSpPr txBox="1"/>
          <p:nvPr/>
        </p:nvSpPr>
        <p:spPr>
          <a:xfrm>
            <a:off x="8187786" y="2914146"/>
            <a:ext cx="3783728" cy="2800767"/>
          </a:xfrm>
          <a:prstGeom prst="rect">
            <a:avLst/>
          </a:prstGeom>
          <a:noFill/>
        </p:spPr>
        <p:txBody>
          <a:bodyPr wrap="none" rtlCol="0">
            <a:spAutoFit/>
          </a:bodyPr>
          <a:lstStyle/>
          <a:p>
            <a:pPr marL="285750" indent="-285750">
              <a:buFont typeface="Wingdings" panose="05000000000000000000" pitchFamily="2" charset="2"/>
              <a:buChar char="v"/>
            </a:pPr>
            <a:r>
              <a:rPr lang="en-US" sz="1600" dirty="0"/>
              <a:t>Publish and present in conferences. </a:t>
            </a:r>
          </a:p>
          <a:p>
            <a:endParaRPr lang="en-US" sz="1600" dirty="0"/>
          </a:p>
          <a:p>
            <a:endParaRPr lang="en-US" sz="1600" dirty="0"/>
          </a:p>
          <a:p>
            <a:endParaRPr lang="en-US" sz="1600" dirty="0"/>
          </a:p>
          <a:p>
            <a:pPr marL="285750" indent="-285750">
              <a:buFont typeface="Wingdings" panose="05000000000000000000" pitchFamily="2" charset="2"/>
              <a:buChar char="Ø"/>
            </a:pPr>
            <a:r>
              <a:rPr lang="en-US" sz="1600" dirty="0"/>
              <a:t>Pitch ideas to government </a:t>
            </a:r>
          </a:p>
          <a:p>
            <a:r>
              <a:rPr lang="en-US" sz="1600" dirty="0"/>
              <a:t>     bodies/NGOs of countries with </a:t>
            </a:r>
          </a:p>
          <a:p>
            <a:r>
              <a:rPr lang="en-US" sz="1600" dirty="0"/>
              <a:t>     significant numbers of migrant workers</a:t>
            </a:r>
          </a:p>
          <a:p>
            <a:r>
              <a:rPr lang="en-US" sz="1600" dirty="0"/>
              <a:t>     and present demos of  </a:t>
            </a:r>
          </a:p>
          <a:p>
            <a:pPr marL="742950" lvl="1" indent="-285750">
              <a:buFont typeface="Arial" panose="020B0604020202020204" pitchFamily="34" charset="0"/>
              <a:buChar char="•"/>
            </a:pPr>
            <a:r>
              <a:rPr lang="en-US" sz="1600" dirty="0"/>
              <a:t>Digital collection platform</a:t>
            </a:r>
          </a:p>
          <a:p>
            <a:pPr marL="742950" lvl="1" indent="-285750">
              <a:buFont typeface="Arial" panose="020B0604020202020204" pitchFamily="34" charset="0"/>
              <a:buChar char="•"/>
            </a:pPr>
            <a:r>
              <a:rPr lang="en-US" sz="1600" dirty="0"/>
              <a:t>OFW Gender Inequality Index </a:t>
            </a:r>
          </a:p>
          <a:p>
            <a:pPr lvl="1"/>
            <a:r>
              <a:rPr lang="en-US" sz="1600" dirty="0"/>
              <a:t>    framework.     	</a:t>
            </a:r>
          </a:p>
        </p:txBody>
      </p:sp>
      <p:sp>
        <p:nvSpPr>
          <p:cNvPr id="17" name="TextBox 16">
            <a:extLst>
              <a:ext uri="{FF2B5EF4-FFF2-40B4-BE49-F238E27FC236}">
                <a16:creationId xmlns:a16="http://schemas.microsoft.com/office/drawing/2014/main" id="{6A479A7E-4320-442F-97C4-D056551B9472}"/>
              </a:ext>
            </a:extLst>
          </p:cNvPr>
          <p:cNvSpPr txBox="1"/>
          <p:nvPr/>
        </p:nvSpPr>
        <p:spPr>
          <a:xfrm>
            <a:off x="5798991" y="3708971"/>
            <a:ext cx="2388795" cy="2062103"/>
          </a:xfrm>
          <a:prstGeom prst="rect">
            <a:avLst/>
          </a:prstGeom>
          <a:noFill/>
        </p:spPr>
        <p:txBody>
          <a:bodyPr wrap="none" rtlCol="0">
            <a:spAutoFit/>
          </a:bodyPr>
          <a:lstStyle/>
          <a:p>
            <a:pPr marL="285750" indent="-285750">
              <a:buFont typeface="Wingdings" panose="05000000000000000000" pitchFamily="2" charset="2"/>
              <a:buChar char="Ø"/>
            </a:pPr>
            <a:r>
              <a:rPr lang="en-US" sz="1600" dirty="0"/>
              <a:t>Continue/complete</a:t>
            </a:r>
          </a:p>
          <a:p>
            <a:r>
              <a:rPr lang="en-US" sz="1600" dirty="0"/>
              <a:t>     development </a:t>
            </a:r>
          </a:p>
          <a:p>
            <a:r>
              <a:rPr lang="en-US" sz="1600" dirty="0"/>
              <a:t>     (version 1) of:</a:t>
            </a:r>
          </a:p>
          <a:p>
            <a:pPr marL="742950" lvl="1" indent="-285750">
              <a:buFont typeface="Arial" panose="020B0604020202020204" pitchFamily="34" charset="0"/>
              <a:buChar char="•"/>
            </a:pPr>
            <a:r>
              <a:rPr lang="en-US" sz="1600" dirty="0"/>
              <a:t>Digital collection </a:t>
            </a:r>
          </a:p>
          <a:p>
            <a:pPr lvl="1"/>
            <a:r>
              <a:rPr lang="en-US" sz="1600" dirty="0"/>
              <a:t>     platform</a:t>
            </a:r>
          </a:p>
          <a:p>
            <a:pPr marL="742950" lvl="1" indent="-285750">
              <a:buFont typeface="Arial" panose="020B0604020202020204" pitchFamily="34" charset="0"/>
              <a:buChar char="•"/>
            </a:pPr>
            <a:r>
              <a:rPr lang="en-US" sz="1600" dirty="0"/>
              <a:t>OFW Gender </a:t>
            </a:r>
          </a:p>
          <a:p>
            <a:pPr lvl="1"/>
            <a:r>
              <a:rPr lang="en-US" sz="1600" dirty="0"/>
              <a:t>    Inequality Index </a:t>
            </a:r>
          </a:p>
          <a:p>
            <a:pPr lvl="1"/>
            <a:r>
              <a:rPr lang="en-US" sz="1600" dirty="0"/>
              <a:t>    framework</a:t>
            </a:r>
          </a:p>
        </p:txBody>
      </p:sp>
    </p:spTree>
    <p:extLst>
      <p:ext uri="{BB962C8B-B14F-4D97-AF65-F5344CB8AC3E}">
        <p14:creationId xmlns:p14="http://schemas.microsoft.com/office/powerpoint/2010/main" val="227823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EB761-F4F6-46EB-87A1-761246467018}"/>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6DDF67F0-36D3-4D20-AE39-4919B96F1945}"/>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8" name="Picture 7">
            <a:extLst>
              <a:ext uri="{FF2B5EF4-FFF2-40B4-BE49-F238E27FC236}">
                <a16:creationId xmlns:a16="http://schemas.microsoft.com/office/drawing/2014/main" id="{75636598-FBF5-42A3-A551-4CA1D38C31E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240044" y="3753504"/>
            <a:ext cx="3596477" cy="2397651"/>
          </a:xfrm>
          <a:prstGeom prst="rect">
            <a:avLst/>
          </a:prstGeom>
        </p:spPr>
      </p:pic>
      <p:sp>
        <p:nvSpPr>
          <p:cNvPr id="9" name="TextBox 8">
            <a:extLst>
              <a:ext uri="{FF2B5EF4-FFF2-40B4-BE49-F238E27FC236}">
                <a16:creationId xmlns:a16="http://schemas.microsoft.com/office/drawing/2014/main" id="{0F04EADA-C6F3-4836-8E0C-44350B676AF2}"/>
              </a:ext>
            </a:extLst>
          </p:cNvPr>
          <p:cNvSpPr txBox="1"/>
          <p:nvPr/>
        </p:nvSpPr>
        <p:spPr>
          <a:xfrm>
            <a:off x="6371247" y="7012717"/>
            <a:ext cx="4903422" cy="230832"/>
          </a:xfrm>
          <a:prstGeom prst="rect">
            <a:avLst/>
          </a:prstGeom>
          <a:noFill/>
        </p:spPr>
        <p:txBody>
          <a:bodyPr wrap="square" rtlCol="0">
            <a:spAutoFit/>
          </a:bodyPr>
          <a:lstStyle/>
          <a:p>
            <a:r>
              <a:rPr lang="en-US" sz="900">
                <a:hlinkClick r:id="rId4" tooltip="https://eu.boell.org/index.php/en/2020/07/13/european-green-deal-and-gender-diversity"/>
              </a:rPr>
              <a:t>This Photo</a:t>
            </a:r>
            <a:r>
              <a:rPr lang="en-US" sz="900"/>
              <a:t> by Unknown Author is licensed under </a:t>
            </a:r>
            <a:r>
              <a:rPr lang="en-US" sz="900">
                <a:hlinkClick r:id="rId5" tooltip="https://creativecommons.org/licenses/by-nc-nd/3.0/"/>
              </a:rPr>
              <a:t>CC BY-NC-ND</a:t>
            </a:r>
            <a:endParaRPr lang="en-US" sz="900"/>
          </a:p>
        </p:txBody>
      </p:sp>
      <p:sp>
        <p:nvSpPr>
          <p:cNvPr id="10" name="TextBox 9">
            <a:extLst>
              <a:ext uri="{FF2B5EF4-FFF2-40B4-BE49-F238E27FC236}">
                <a16:creationId xmlns:a16="http://schemas.microsoft.com/office/drawing/2014/main" id="{093EE030-8F97-4352-9BAD-558159A92E22}"/>
              </a:ext>
            </a:extLst>
          </p:cNvPr>
          <p:cNvSpPr txBox="1"/>
          <p:nvPr/>
        </p:nvSpPr>
        <p:spPr>
          <a:xfrm>
            <a:off x="2503863" y="2297927"/>
            <a:ext cx="7424981" cy="1015663"/>
          </a:xfrm>
          <a:prstGeom prst="rect">
            <a:avLst/>
          </a:prstGeom>
          <a:noFill/>
        </p:spPr>
        <p:txBody>
          <a:bodyPr wrap="none" rtlCol="0">
            <a:spAutoFit/>
          </a:bodyPr>
          <a:lstStyle/>
          <a:p>
            <a:r>
              <a:rPr lang="en-US" sz="6000" dirty="0"/>
              <a:t>Thank you for listening.</a:t>
            </a:r>
          </a:p>
        </p:txBody>
      </p:sp>
    </p:spTree>
    <p:extLst>
      <p:ext uri="{BB962C8B-B14F-4D97-AF65-F5344CB8AC3E}">
        <p14:creationId xmlns:p14="http://schemas.microsoft.com/office/powerpoint/2010/main" val="398633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1786066" cy="646331"/>
          </a:xfrm>
          <a:prstGeom prst="rect">
            <a:avLst/>
          </a:prstGeom>
          <a:noFill/>
        </p:spPr>
        <p:txBody>
          <a:bodyPr wrap="none" rtlCol="0">
            <a:spAutoFit/>
          </a:bodyPr>
          <a:lstStyle/>
          <a:p>
            <a:r>
              <a:rPr lang="en-US" sz="3600" dirty="0">
                <a:latin typeface="+mj-lt"/>
              </a:rPr>
              <a:t>Contents</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1C71759-7140-46F5-8034-C15B8C5570D2}"/>
              </a:ext>
            </a:extLst>
          </p:cNvPr>
          <p:cNvSpPr txBox="1">
            <a:spLocks/>
          </p:cNvSpPr>
          <p:nvPr/>
        </p:nvSpPr>
        <p:spPr>
          <a:xfrm>
            <a:off x="935182" y="1417087"/>
            <a:ext cx="10058400" cy="376089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800" dirty="0"/>
              <a:t>Problem</a:t>
            </a:r>
          </a:p>
          <a:p>
            <a:pPr lvl="1">
              <a:buFont typeface="Arial" panose="020B0604020202020204" pitchFamily="34" charset="0"/>
              <a:buChar char="•"/>
            </a:pPr>
            <a:r>
              <a:rPr lang="en-US" sz="2800" dirty="0"/>
              <a:t>Solution</a:t>
            </a:r>
          </a:p>
          <a:p>
            <a:pPr lvl="1">
              <a:buFont typeface="Arial" panose="020B0604020202020204" pitchFamily="34" charset="0"/>
              <a:buChar char="•"/>
            </a:pPr>
            <a:r>
              <a:rPr lang="en-US" sz="2800" dirty="0"/>
              <a:t>How It Works</a:t>
            </a:r>
          </a:p>
          <a:p>
            <a:pPr lvl="1">
              <a:buFont typeface="Arial" panose="020B0604020202020204" pitchFamily="34" charset="0"/>
              <a:buChar char="•"/>
            </a:pPr>
            <a:r>
              <a:rPr lang="en-US" sz="2800" dirty="0"/>
              <a:t>Impact</a:t>
            </a:r>
          </a:p>
          <a:p>
            <a:pPr lvl="1">
              <a:buFont typeface="Arial" panose="020B0604020202020204" pitchFamily="34" charset="0"/>
              <a:buChar char="•"/>
            </a:pPr>
            <a:r>
              <a:rPr lang="en-US" sz="2800" dirty="0"/>
              <a:t>References</a:t>
            </a:r>
          </a:p>
          <a:p>
            <a:pPr lvl="1">
              <a:buFont typeface="Arial" panose="020B0604020202020204" pitchFamily="34" charset="0"/>
              <a:buChar char="•"/>
            </a:pPr>
            <a:r>
              <a:rPr lang="en-US" sz="2800" dirty="0"/>
              <a:t>Future Plans</a:t>
            </a:r>
          </a:p>
        </p:txBody>
      </p:sp>
      <p:sp>
        <p:nvSpPr>
          <p:cNvPr id="9" name="Rectangle 8">
            <a:extLst>
              <a:ext uri="{FF2B5EF4-FFF2-40B4-BE49-F238E27FC236}">
                <a16:creationId xmlns:a16="http://schemas.microsoft.com/office/drawing/2014/main" id="{9B6A0131-5018-4F52-8557-3E928884F78D}"/>
              </a:ext>
            </a:extLst>
          </p:cNvPr>
          <p:cNvSpPr/>
          <p:nvPr/>
        </p:nvSpPr>
        <p:spPr>
          <a:xfrm>
            <a:off x="900546" y="5174947"/>
            <a:ext cx="10418618" cy="10252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pitch deck can be accessed from: </a:t>
            </a:r>
          </a:p>
          <a:p>
            <a:pPr algn="ctr"/>
            <a:r>
              <a:rPr lang="en-US" b="1" dirty="0">
                <a:solidFill>
                  <a:schemeClr val="tx1"/>
                </a:solidFill>
              </a:rPr>
              <a:t>&lt;</a:t>
            </a:r>
            <a:r>
              <a:rPr lang="en-US" b="1" i="1" dirty="0">
                <a:solidFill>
                  <a:srgbClr val="0070C0"/>
                </a:solidFill>
              </a:rPr>
              <a:t>https://drive.google.com/drive/folders/1-lktw7hyxM6rIV7x6rfGK5ozP3-THsrO</a:t>
            </a:r>
            <a:r>
              <a:rPr lang="en-US" b="1" dirty="0">
                <a:solidFill>
                  <a:schemeClr val="tx1"/>
                </a:solidFill>
              </a:rPr>
              <a:t>&gt;</a:t>
            </a:r>
          </a:p>
        </p:txBody>
      </p:sp>
    </p:spTree>
    <p:extLst>
      <p:ext uri="{BB962C8B-B14F-4D97-AF65-F5344CB8AC3E}">
        <p14:creationId xmlns:p14="http://schemas.microsoft.com/office/powerpoint/2010/main" val="374079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1789272" cy="677108"/>
          </a:xfrm>
          <a:prstGeom prst="rect">
            <a:avLst/>
          </a:prstGeom>
          <a:noFill/>
        </p:spPr>
        <p:txBody>
          <a:bodyPr wrap="none" rtlCol="0">
            <a:spAutoFit/>
          </a:bodyPr>
          <a:lstStyle/>
          <a:p>
            <a:r>
              <a:rPr lang="en-US" sz="3800" dirty="0">
                <a:latin typeface="+mj-lt"/>
              </a:rPr>
              <a:t>Problem</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54205" y="1502688"/>
            <a:ext cx="11064824" cy="5355312"/>
          </a:xfrm>
          <a:prstGeom prst="rect">
            <a:avLst/>
          </a:prstGeom>
          <a:noFill/>
        </p:spPr>
        <p:txBody>
          <a:bodyPr wrap="none" rtlCol="0">
            <a:spAutoFit/>
          </a:bodyPr>
          <a:lstStyle/>
          <a:p>
            <a:pPr marL="285750" indent="-285750">
              <a:buFont typeface="Courier New" panose="02070309020205020404" pitchFamily="49" charset="0"/>
              <a:buChar char="o"/>
            </a:pPr>
            <a:r>
              <a:rPr lang="en-US" sz="3200" b="1" dirty="0">
                <a:solidFill>
                  <a:schemeClr val="tx2">
                    <a:lumMod val="90000"/>
                    <a:lumOff val="10000"/>
                  </a:schemeClr>
                </a:solidFill>
              </a:rPr>
              <a:t>   Shortage of formal research on Gender Inequality </a:t>
            </a:r>
          </a:p>
          <a:p>
            <a:r>
              <a:rPr lang="en-US" sz="3200" b="1" dirty="0">
                <a:solidFill>
                  <a:schemeClr val="tx2">
                    <a:lumMod val="90000"/>
                    <a:lumOff val="10000"/>
                  </a:schemeClr>
                </a:solidFill>
              </a:rPr>
              <a:t>      that focuses on the plight of OFWs.</a:t>
            </a:r>
            <a:r>
              <a:rPr lang="en-US" sz="3200" dirty="0">
                <a:solidFill>
                  <a:schemeClr val="tx2">
                    <a:lumMod val="90000"/>
                    <a:lumOff val="10000"/>
                  </a:schemeClr>
                </a:solidFill>
              </a:rPr>
              <a:t> </a:t>
            </a:r>
          </a:p>
          <a:p>
            <a:pPr marL="1257300" lvl="2" indent="-342900">
              <a:buFont typeface="Arial" panose="020B0604020202020204" pitchFamily="34" charset="0"/>
              <a:buChar char="•"/>
            </a:pPr>
            <a:endParaRPr lang="en-US" sz="3200" dirty="0"/>
          </a:p>
          <a:p>
            <a:pPr marL="1257300" lvl="2" indent="-342900">
              <a:buFont typeface="Arial" panose="020B0604020202020204" pitchFamily="34" charset="0"/>
              <a:buChar char="•"/>
            </a:pPr>
            <a:r>
              <a:rPr lang="en-US" sz="3200" dirty="0"/>
              <a:t> Most existing gender inequality studies are of foreign </a:t>
            </a:r>
          </a:p>
          <a:p>
            <a:pPr lvl="2"/>
            <a:r>
              <a:rPr lang="en-US" sz="3200" dirty="0"/>
              <a:t>    origin and focus on either global or country perspective </a:t>
            </a:r>
          </a:p>
          <a:p>
            <a:pPr lvl="2"/>
            <a:r>
              <a:rPr lang="en-US" sz="3200" dirty="0"/>
              <a:t>    where </a:t>
            </a:r>
            <a:r>
              <a:rPr lang="en-US" sz="3200" i="1" dirty="0">
                <a:solidFill>
                  <a:srgbClr val="0070C0"/>
                </a:solidFill>
              </a:rPr>
              <a:t>OFW representation is marginal</a:t>
            </a:r>
            <a:r>
              <a:rPr lang="en-US" sz="3200" dirty="0"/>
              <a:t>.</a:t>
            </a:r>
          </a:p>
          <a:p>
            <a:pPr marL="1371600" lvl="2" indent="-457200">
              <a:buFont typeface="Arial" panose="020B0604020202020204" pitchFamily="34" charset="0"/>
              <a:buChar char="•"/>
            </a:pPr>
            <a:endParaRPr lang="en-US" sz="3200" dirty="0"/>
          </a:p>
          <a:p>
            <a:pPr marL="1371600" lvl="2" indent="-457200">
              <a:buFont typeface="Arial" panose="020B0604020202020204" pitchFamily="34" charset="0"/>
              <a:buChar char="•"/>
            </a:pPr>
            <a:r>
              <a:rPr lang="en-US" sz="3200" dirty="0"/>
              <a:t>Linked to the theme: “</a:t>
            </a:r>
            <a:r>
              <a:rPr lang="en-US" sz="3200" dirty="0">
                <a:solidFill>
                  <a:srgbClr val="0070C0"/>
                </a:solidFill>
              </a:rPr>
              <a:t>Decent work in destination </a:t>
            </a:r>
          </a:p>
          <a:p>
            <a:pPr lvl="2"/>
            <a:r>
              <a:rPr lang="en-US" sz="3200" dirty="0">
                <a:solidFill>
                  <a:srgbClr val="0070C0"/>
                </a:solidFill>
              </a:rPr>
              <a:t>    countries for women</a:t>
            </a:r>
            <a:r>
              <a:rPr lang="en-US" sz="3200" dirty="0"/>
              <a:t>.”</a:t>
            </a:r>
          </a:p>
          <a:p>
            <a:pPr lvl="2"/>
            <a:endParaRPr lang="en-US" sz="3200" dirty="0"/>
          </a:p>
          <a:p>
            <a:pPr lvl="1"/>
            <a:endParaRPr lang="en-US" sz="2200" dirty="0"/>
          </a:p>
        </p:txBody>
      </p:sp>
    </p:spTree>
    <p:extLst>
      <p:ext uri="{BB962C8B-B14F-4D97-AF65-F5344CB8AC3E}">
        <p14:creationId xmlns:p14="http://schemas.microsoft.com/office/powerpoint/2010/main" val="348619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1773242" cy="677108"/>
          </a:xfrm>
          <a:prstGeom prst="rect">
            <a:avLst/>
          </a:prstGeom>
          <a:noFill/>
        </p:spPr>
        <p:txBody>
          <a:bodyPr wrap="none" rtlCol="0">
            <a:spAutoFit/>
          </a:bodyPr>
          <a:lstStyle/>
          <a:p>
            <a:r>
              <a:rPr lang="en-US" sz="3800" dirty="0">
                <a:latin typeface="+mj-lt"/>
              </a:rPr>
              <a:t>Solution</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47171" y="1692120"/>
            <a:ext cx="10868681" cy="3785652"/>
          </a:xfrm>
          <a:prstGeom prst="rect">
            <a:avLst/>
          </a:prstGeom>
          <a:noFill/>
        </p:spPr>
        <p:txBody>
          <a:bodyPr wrap="none" rtlCol="0">
            <a:spAutoFit/>
          </a:bodyPr>
          <a:lstStyle/>
          <a:p>
            <a:pPr marL="285750" indent="-285750">
              <a:buFont typeface="Courier New" panose="02070309020205020404" pitchFamily="49" charset="0"/>
              <a:buChar char="o"/>
            </a:pPr>
            <a:r>
              <a:rPr lang="en-US" sz="3200" b="1" dirty="0">
                <a:solidFill>
                  <a:schemeClr val="tx2">
                    <a:lumMod val="90000"/>
                    <a:lumOff val="10000"/>
                  </a:schemeClr>
                </a:solidFill>
              </a:rPr>
              <a:t> Contribute a research paper to create awareness in the  </a:t>
            </a:r>
          </a:p>
          <a:p>
            <a:r>
              <a:rPr lang="en-US" sz="3200" b="1" dirty="0">
                <a:solidFill>
                  <a:schemeClr val="tx2">
                    <a:lumMod val="90000"/>
                    <a:lumOff val="10000"/>
                  </a:schemeClr>
                </a:solidFill>
              </a:rPr>
              <a:t>    Philippines (first) and the world (later on).</a:t>
            </a:r>
          </a:p>
          <a:p>
            <a:pPr lvl="1"/>
            <a:r>
              <a:rPr lang="en-US" sz="2400" dirty="0"/>
              <a:t>Research Paper on “</a:t>
            </a:r>
            <a:r>
              <a:rPr lang="en-US" sz="2400" i="1" dirty="0"/>
              <a:t>Comparative Analysis of Gender Inequality Measures </a:t>
            </a:r>
          </a:p>
          <a:p>
            <a:pPr lvl="1"/>
            <a:r>
              <a:rPr lang="en-US" sz="2400" i="1" dirty="0"/>
              <a:t>Applied to Leading OFW Destinations and the Philippines</a:t>
            </a:r>
            <a:r>
              <a:rPr lang="en-US" sz="2400" dirty="0"/>
              <a:t>”</a:t>
            </a:r>
          </a:p>
          <a:p>
            <a:pPr lvl="1"/>
            <a:endParaRPr lang="en-US" sz="3200" dirty="0"/>
          </a:p>
          <a:p>
            <a:pPr marL="285750" indent="-285750">
              <a:buFont typeface="Courier New" panose="02070309020205020404" pitchFamily="49" charset="0"/>
              <a:buChar char="o"/>
            </a:pPr>
            <a:r>
              <a:rPr lang="en-US" sz="3200" dirty="0"/>
              <a:t> Create an gender inequality analytics dashboard to showcase </a:t>
            </a:r>
          </a:p>
          <a:p>
            <a:r>
              <a:rPr lang="en-US" sz="3200" dirty="0"/>
              <a:t>    how analytical (statistical) approaches can be presented in</a:t>
            </a:r>
          </a:p>
          <a:p>
            <a:r>
              <a:rPr lang="en-US" sz="3200" dirty="0"/>
              <a:t>    an appealing manner.</a:t>
            </a:r>
          </a:p>
        </p:txBody>
      </p:sp>
    </p:spTree>
    <p:extLst>
      <p:ext uri="{BB962C8B-B14F-4D97-AF65-F5344CB8AC3E}">
        <p14:creationId xmlns:p14="http://schemas.microsoft.com/office/powerpoint/2010/main" val="258619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2859822" cy="677108"/>
          </a:xfrm>
          <a:prstGeom prst="rect">
            <a:avLst/>
          </a:prstGeom>
          <a:noFill/>
        </p:spPr>
        <p:txBody>
          <a:bodyPr wrap="none" rtlCol="0">
            <a:spAutoFit/>
          </a:bodyPr>
          <a:lstStyle/>
          <a:p>
            <a:r>
              <a:rPr lang="en-US" sz="3800" dirty="0">
                <a:latin typeface="+mj-lt"/>
              </a:rPr>
              <a:t>How It Works</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59580" y="1569009"/>
            <a:ext cx="7986225" cy="4370427"/>
          </a:xfrm>
          <a:prstGeom prst="rect">
            <a:avLst/>
          </a:prstGeom>
          <a:noFill/>
        </p:spPr>
        <p:txBody>
          <a:bodyPr wrap="none" rtlCol="0">
            <a:spAutoFit/>
          </a:bodyPr>
          <a:lstStyle/>
          <a:p>
            <a:pPr marL="285750" indent="-285750">
              <a:buFont typeface="Courier New" panose="02070309020205020404" pitchFamily="49" charset="0"/>
              <a:buChar char="o"/>
            </a:pPr>
            <a:r>
              <a:rPr lang="en-US" sz="3200" b="1" dirty="0">
                <a:solidFill>
                  <a:schemeClr val="tx2">
                    <a:lumMod val="90000"/>
                    <a:lumOff val="10000"/>
                  </a:schemeClr>
                </a:solidFill>
              </a:rPr>
              <a:t>   Data sources: </a:t>
            </a:r>
          </a:p>
          <a:p>
            <a:pPr marL="1200150" lvl="2" indent="-285750">
              <a:buFont typeface="Courier New" panose="02070309020205020404" pitchFamily="49" charset="0"/>
              <a:buChar char="o"/>
            </a:pPr>
            <a:r>
              <a:rPr lang="en-US" sz="2400" b="1" dirty="0">
                <a:solidFill>
                  <a:schemeClr val="tx2">
                    <a:lumMod val="90000"/>
                    <a:lumOff val="10000"/>
                  </a:schemeClr>
                </a:solidFill>
              </a:rPr>
              <a:t>Gender Inequality Measures (UNDP, WEF)</a:t>
            </a:r>
          </a:p>
          <a:p>
            <a:pPr marL="1200150" lvl="2" indent="-285750">
              <a:buFont typeface="Courier New" panose="02070309020205020404" pitchFamily="49" charset="0"/>
              <a:buChar char="o"/>
            </a:pPr>
            <a:r>
              <a:rPr lang="en-US" sz="2400" b="1" dirty="0">
                <a:solidFill>
                  <a:schemeClr val="tx2">
                    <a:lumMod val="90000"/>
                    <a:lumOff val="10000"/>
                  </a:schemeClr>
                </a:solidFill>
              </a:rPr>
              <a:t>UN Sustainable Development Goals (UNDP)</a:t>
            </a:r>
          </a:p>
          <a:p>
            <a:pPr marL="1200150" lvl="2" indent="-285750">
              <a:buFont typeface="Courier New" panose="02070309020205020404" pitchFamily="49" charset="0"/>
              <a:buChar char="o"/>
            </a:pPr>
            <a:r>
              <a:rPr lang="en-US" sz="2400" b="1" dirty="0">
                <a:solidFill>
                  <a:schemeClr val="tx2">
                    <a:lumMod val="90000"/>
                    <a:lumOff val="10000"/>
                  </a:schemeClr>
                </a:solidFill>
              </a:rPr>
              <a:t>OFW data (PSA)</a:t>
            </a:r>
          </a:p>
          <a:p>
            <a:r>
              <a:rPr lang="en-US" sz="2400" b="1" dirty="0">
                <a:solidFill>
                  <a:schemeClr val="tx2">
                    <a:lumMod val="90000"/>
                    <a:lumOff val="10000"/>
                  </a:schemeClr>
                </a:solidFill>
              </a:rPr>
              <a:t>     </a:t>
            </a:r>
            <a:endParaRPr lang="en-US" sz="2400" dirty="0">
              <a:solidFill>
                <a:schemeClr val="tx2">
                  <a:lumMod val="90000"/>
                  <a:lumOff val="10000"/>
                </a:schemeClr>
              </a:solidFill>
            </a:endParaRPr>
          </a:p>
          <a:p>
            <a:pPr marL="285750" indent="-285750">
              <a:buFont typeface="Courier New" panose="02070309020205020404" pitchFamily="49" charset="0"/>
              <a:buChar char="o"/>
            </a:pPr>
            <a:r>
              <a:rPr lang="en-US" sz="3200" b="1" dirty="0">
                <a:solidFill>
                  <a:schemeClr val="tx2">
                    <a:lumMod val="90000"/>
                    <a:lumOff val="10000"/>
                  </a:schemeClr>
                </a:solidFill>
              </a:rPr>
              <a:t>   Analytical Tools: </a:t>
            </a:r>
          </a:p>
          <a:p>
            <a:pPr marL="1200150" lvl="2" indent="-285750">
              <a:buFont typeface="Courier New" panose="02070309020205020404" pitchFamily="49" charset="0"/>
              <a:buChar char="o"/>
            </a:pPr>
            <a:r>
              <a:rPr lang="en-US" sz="2400" b="1" dirty="0">
                <a:solidFill>
                  <a:schemeClr val="tx2">
                    <a:lumMod val="90000"/>
                    <a:lumOff val="10000"/>
                  </a:schemeClr>
                </a:solidFill>
              </a:rPr>
              <a:t>Excel (data collection)</a:t>
            </a:r>
          </a:p>
          <a:p>
            <a:pPr marL="1200150" lvl="2" indent="-285750">
              <a:buFont typeface="Courier New" panose="02070309020205020404" pitchFamily="49" charset="0"/>
              <a:buChar char="o"/>
            </a:pPr>
            <a:r>
              <a:rPr lang="en-US" sz="2400" b="1" dirty="0">
                <a:solidFill>
                  <a:schemeClr val="tx2">
                    <a:lumMod val="90000"/>
                    <a:lumOff val="10000"/>
                  </a:schemeClr>
                </a:solidFill>
              </a:rPr>
              <a:t>R Studio (plots, correlations, panel regression)</a:t>
            </a:r>
          </a:p>
          <a:p>
            <a:pPr marL="1200150" lvl="2" indent="-285750">
              <a:buFont typeface="Courier New" panose="02070309020205020404" pitchFamily="49" charset="0"/>
              <a:buChar char="o"/>
            </a:pPr>
            <a:r>
              <a:rPr lang="en-US" sz="2400" b="1" dirty="0">
                <a:solidFill>
                  <a:schemeClr val="tx2">
                    <a:lumMod val="90000"/>
                    <a:lumOff val="10000"/>
                  </a:schemeClr>
                </a:solidFill>
              </a:rPr>
              <a:t>R markdown (knitting of preliminary research paper)</a:t>
            </a:r>
          </a:p>
          <a:p>
            <a:pPr marL="1200150" lvl="2" indent="-285750">
              <a:buFont typeface="Courier New" panose="02070309020205020404" pitchFamily="49" charset="0"/>
              <a:buChar char="o"/>
            </a:pPr>
            <a:r>
              <a:rPr lang="en-US" sz="2400" b="1" dirty="0" err="1">
                <a:solidFill>
                  <a:schemeClr val="tx2">
                    <a:lumMod val="90000"/>
                    <a:lumOff val="10000"/>
                  </a:schemeClr>
                </a:solidFill>
              </a:rPr>
              <a:t>Flexdashboard</a:t>
            </a:r>
            <a:r>
              <a:rPr lang="en-US" sz="2400" b="1" dirty="0">
                <a:solidFill>
                  <a:schemeClr val="tx2">
                    <a:lumMod val="90000"/>
                    <a:lumOff val="10000"/>
                  </a:schemeClr>
                </a:solidFill>
              </a:rPr>
              <a:t> (dashboard)</a:t>
            </a:r>
          </a:p>
          <a:p>
            <a:pPr lvl="1"/>
            <a:endParaRPr lang="en-US" sz="2200" dirty="0"/>
          </a:p>
        </p:txBody>
      </p:sp>
    </p:spTree>
    <p:extLst>
      <p:ext uri="{BB962C8B-B14F-4D97-AF65-F5344CB8AC3E}">
        <p14:creationId xmlns:p14="http://schemas.microsoft.com/office/powerpoint/2010/main" val="8229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6982745" cy="677108"/>
          </a:xfrm>
          <a:prstGeom prst="rect">
            <a:avLst/>
          </a:prstGeom>
          <a:noFill/>
        </p:spPr>
        <p:txBody>
          <a:bodyPr wrap="none" rtlCol="0">
            <a:spAutoFit/>
          </a:bodyPr>
          <a:lstStyle/>
          <a:p>
            <a:r>
              <a:rPr lang="en-US" sz="3800" dirty="0">
                <a:latin typeface="+mj-lt"/>
              </a:rPr>
              <a:t>How It Works (continued… Output)</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46251" y="1466592"/>
            <a:ext cx="3860159" cy="677108"/>
          </a:xfrm>
          <a:prstGeom prst="rect">
            <a:avLst/>
          </a:prstGeom>
          <a:noFill/>
        </p:spPr>
        <p:txBody>
          <a:bodyPr wrap="none" rtlCol="0">
            <a:spAutoFit/>
          </a:bodyPr>
          <a:lstStyle/>
          <a:p>
            <a:r>
              <a:rPr lang="en-US" sz="1600" b="1" dirty="0">
                <a:solidFill>
                  <a:srgbClr val="0070C0"/>
                </a:solidFill>
              </a:rPr>
              <a:t>Research Paper </a:t>
            </a:r>
            <a:r>
              <a:rPr lang="en-US" sz="1600" dirty="0"/>
              <a:t>produced from R markdown.</a:t>
            </a:r>
          </a:p>
          <a:p>
            <a:pPr lvl="1"/>
            <a:endParaRPr lang="en-US" sz="2200" dirty="0"/>
          </a:p>
        </p:txBody>
      </p:sp>
      <p:sp>
        <p:nvSpPr>
          <p:cNvPr id="8" name="TextBox 7">
            <a:extLst>
              <a:ext uri="{FF2B5EF4-FFF2-40B4-BE49-F238E27FC236}">
                <a16:creationId xmlns:a16="http://schemas.microsoft.com/office/drawing/2014/main" id="{63D6971B-29A6-492F-83A1-70E6F5D11BC2}"/>
              </a:ext>
            </a:extLst>
          </p:cNvPr>
          <p:cNvSpPr txBox="1"/>
          <p:nvPr/>
        </p:nvSpPr>
        <p:spPr>
          <a:xfrm>
            <a:off x="6159075" y="1454503"/>
            <a:ext cx="2860848" cy="677108"/>
          </a:xfrm>
          <a:prstGeom prst="rect">
            <a:avLst/>
          </a:prstGeom>
          <a:noFill/>
        </p:spPr>
        <p:txBody>
          <a:bodyPr wrap="none" rtlCol="0">
            <a:spAutoFit/>
          </a:bodyPr>
          <a:lstStyle/>
          <a:p>
            <a:r>
              <a:rPr lang="en-US" sz="1600" b="1" dirty="0">
                <a:solidFill>
                  <a:srgbClr val="0070C0"/>
                </a:solidFill>
              </a:rPr>
              <a:t>Dashboard</a:t>
            </a:r>
            <a:r>
              <a:rPr lang="en-US" sz="1600" dirty="0"/>
              <a:t> from </a:t>
            </a:r>
            <a:r>
              <a:rPr lang="en-US" sz="1600" dirty="0" err="1"/>
              <a:t>Flexdashboard</a:t>
            </a:r>
            <a:r>
              <a:rPr lang="en-US" sz="1600" dirty="0"/>
              <a:t>.</a:t>
            </a:r>
          </a:p>
          <a:p>
            <a:pPr lvl="1"/>
            <a:endParaRPr lang="en-US" sz="2200" dirty="0"/>
          </a:p>
        </p:txBody>
      </p:sp>
      <p:pic>
        <p:nvPicPr>
          <p:cNvPr id="9" name="Picture 8">
            <a:extLst>
              <a:ext uri="{FF2B5EF4-FFF2-40B4-BE49-F238E27FC236}">
                <a16:creationId xmlns:a16="http://schemas.microsoft.com/office/drawing/2014/main" id="{8C76F6C6-5FCD-4992-A332-18E4B28DDA72}"/>
              </a:ext>
            </a:extLst>
          </p:cNvPr>
          <p:cNvPicPr>
            <a:picLocks noChangeAspect="1"/>
          </p:cNvPicPr>
          <p:nvPr/>
        </p:nvPicPr>
        <p:blipFill>
          <a:blip r:embed="rId3"/>
          <a:stretch>
            <a:fillRect/>
          </a:stretch>
        </p:blipFill>
        <p:spPr>
          <a:xfrm>
            <a:off x="747828" y="1793057"/>
            <a:ext cx="4874505" cy="4587279"/>
          </a:xfrm>
          <a:prstGeom prst="rect">
            <a:avLst/>
          </a:prstGeom>
          <a:ln>
            <a:solidFill>
              <a:srgbClr val="0070C0"/>
            </a:solidFill>
          </a:ln>
        </p:spPr>
      </p:pic>
      <p:pic>
        <p:nvPicPr>
          <p:cNvPr id="13" name="Picture 12">
            <a:extLst>
              <a:ext uri="{FF2B5EF4-FFF2-40B4-BE49-F238E27FC236}">
                <a16:creationId xmlns:a16="http://schemas.microsoft.com/office/drawing/2014/main" id="{F0920D98-C1A2-4E82-A93C-C7D2EEE32983}"/>
              </a:ext>
            </a:extLst>
          </p:cNvPr>
          <p:cNvPicPr>
            <a:picLocks noChangeAspect="1"/>
          </p:cNvPicPr>
          <p:nvPr/>
        </p:nvPicPr>
        <p:blipFill>
          <a:blip r:embed="rId4"/>
          <a:stretch>
            <a:fillRect/>
          </a:stretch>
        </p:blipFill>
        <p:spPr>
          <a:xfrm>
            <a:off x="6243970" y="1793057"/>
            <a:ext cx="5060352" cy="4236374"/>
          </a:xfrm>
          <a:prstGeom prst="rect">
            <a:avLst/>
          </a:prstGeom>
          <a:ln>
            <a:solidFill>
              <a:srgbClr val="0070C0"/>
            </a:solidFill>
          </a:ln>
        </p:spPr>
      </p:pic>
    </p:spTree>
    <p:extLst>
      <p:ext uri="{BB962C8B-B14F-4D97-AF65-F5344CB8AC3E}">
        <p14:creationId xmlns:p14="http://schemas.microsoft.com/office/powerpoint/2010/main" val="65127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8411020" cy="677108"/>
          </a:xfrm>
          <a:prstGeom prst="rect">
            <a:avLst/>
          </a:prstGeom>
          <a:noFill/>
        </p:spPr>
        <p:txBody>
          <a:bodyPr wrap="none" rtlCol="0">
            <a:spAutoFit/>
          </a:bodyPr>
          <a:lstStyle/>
          <a:p>
            <a:r>
              <a:rPr lang="en-US" sz="3800" dirty="0">
                <a:latin typeface="+mj-lt"/>
              </a:rPr>
              <a:t>How It Works (continued… Some </a:t>
            </a:r>
            <a:r>
              <a:rPr lang="en-US" sz="3800" dirty="0">
                <a:solidFill>
                  <a:srgbClr val="0070C0"/>
                </a:solidFill>
                <a:latin typeface="+mj-lt"/>
              </a:rPr>
              <a:t>Insights</a:t>
            </a:r>
            <a:r>
              <a:rPr lang="en-US" sz="3800" dirty="0">
                <a:latin typeface="+mj-lt"/>
              </a:rPr>
              <a:t>)</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46251" y="1466592"/>
            <a:ext cx="4950458" cy="677108"/>
          </a:xfrm>
          <a:prstGeom prst="rect">
            <a:avLst/>
          </a:prstGeom>
          <a:noFill/>
        </p:spPr>
        <p:txBody>
          <a:bodyPr wrap="none" rtlCol="0">
            <a:spAutoFit/>
          </a:bodyPr>
          <a:lstStyle/>
          <a:p>
            <a:r>
              <a:rPr lang="en-US" sz="1600" b="1" dirty="0">
                <a:solidFill>
                  <a:srgbClr val="0070C0"/>
                </a:solidFill>
              </a:rPr>
              <a:t>Gender inequality index puzzling results for Saudi Arabia.</a:t>
            </a:r>
          </a:p>
          <a:p>
            <a:pPr lvl="1"/>
            <a:endParaRPr lang="en-US" sz="2200" dirty="0"/>
          </a:p>
        </p:txBody>
      </p:sp>
      <p:sp>
        <p:nvSpPr>
          <p:cNvPr id="8" name="TextBox 7">
            <a:extLst>
              <a:ext uri="{FF2B5EF4-FFF2-40B4-BE49-F238E27FC236}">
                <a16:creationId xmlns:a16="http://schemas.microsoft.com/office/drawing/2014/main" id="{63D6971B-29A6-492F-83A1-70E6F5D11BC2}"/>
              </a:ext>
            </a:extLst>
          </p:cNvPr>
          <p:cNvSpPr txBox="1"/>
          <p:nvPr/>
        </p:nvSpPr>
        <p:spPr>
          <a:xfrm>
            <a:off x="5824621" y="1454503"/>
            <a:ext cx="5719579" cy="677108"/>
          </a:xfrm>
          <a:prstGeom prst="rect">
            <a:avLst/>
          </a:prstGeom>
          <a:noFill/>
        </p:spPr>
        <p:txBody>
          <a:bodyPr wrap="none" rtlCol="0">
            <a:spAutoFit/>
          </a:bodyPr>
          <a:lstStyle/>
          <a:p>
            <a:r>
              <a:rPr lang="en-US" sz="1600" b="1" dirty="0">
                <a:solidFill>
                  <a:srgbClr val="0070C0"/>
                </a:solidFill>
              </a:rPr>
              <a:t>Global Gender Gap Index appears to be the most stable measure. </a:t>
            </a:r>
          </a:p>
          <a:p>
            <a:pPr lvl="1"/>
            <a:endParaRPr lang="en-US" sz="2200" dirty="0"/>
          </a:p>
        </p:txBody>
      </p:sp>
      <p:pic>
        <p:nvPicPr>
          <p:cNvPr id="5" name="Picture 4">
            <a:extLst>
              <a:ext uri="{FF2B5EF4-FFF2-40B4-BE49-F238E27FC236}">
                <a16:creationId xmlns:a16="http://schemas.microsoft.com/office/drawing/2014/main" id="{45C959B4-89F6-4EF9-B2CE-C5769725F300}"/>
              </a:ext>
            </a:extLst>
          </p:cNvPr>
          <p:cNvPicPr>
            <a:picLocks noChangeAspect="1"/>
          </p:cNvPicPr>
          <p:nvPr/>
        </p:nvPicPr>
        <p:blipFill>
          <a:blip r:embed="rId3"/>
          <a:stretch>
            <a:fillRect/>
          </a:stretch>
        </p:blipFill>
        <p:spPr>
          <a:xfrm>
            <a:off x="743659" y="1793057"/>
            <a:ext cx="4875988" cy="4429943"/>
          </a:xfrm>
          <a:prstGeom prst="rect">
            <a:avLst/>
          </a:prstGeom>
          <a:ln>
            <a:solidFill>
              <a:srgbClr val="0070C0"/>
            </a:solidFill>
          </a:ln>
        </p:spPr>
      </p:pic>
      <p:pic>
        <p:nvPicPr>
          <p:cNvPr id="10" name="Picture 9">
            <a:extLst>
              <a:ext uri="{FF2B5EF4-FFF2-40B4-BE49-F238E27FC236}">
                <a16:creationId xmlns:a16="http://schemas.microsoft.com/office/drawing/2014/main" id="{CDBAF4F7-F50C-4EB2-A90C-421637F69EFF}"/>
              </a:ext>
            </a:extLst>
          </p:cNvPr>
          <p:cNvPicPr>
            <a:picLocks noChangeAspect="1"/>
          </p:cNvPicPr>
          <p:nvPr/>
        </p:nvPicPr>
        <p:blipFill>
          <a:blip r:embed="rId4"/>
          <a:stretch>
            <a:fillRect/>
          </a:stretch>
        </p:blipFill>
        <p:spPr>
          <a:xfrm>
            <a:off x="5902510" y="1793057"/>
            <a:ext cx="5795487" cy="3894510"/>
          </a:xfrm>
          <a:prstGeom prst="rect">
            <a:avLst/>
          </a:prstGeom>
          <a:ln>
            <a:solidFill>
              <a:srgbClr val="0070C0"/>
            </a:solidFill>
          </a:ln>
        </p:spPr>
      </p:pic>
    </p:spTree>
    <p:extLst>
      <p:ext uri="{BB962C8B-B14F-4D97-AF65-F5344CB8AC3E}">
        <p14:creationId xmlns:p14="http://schemas.microsoft.com/office/powerpoint/2010/main" val="48838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1449436" cy="646331"/>
          </a:xfrm>
          <a:prstGeom prst="rect">
            <a:avLst/>
          </a:prstGeom>
          <a:noFill/>
        </p:spPr>
        <p:txBody>
          <a:bodyPr wrap="none" rtlCol="0">
            <a:spAutoFit/>
          </a:bodyPr>
          <a:lstStyle/>
          <a:p>
            <a:r>
              <a:rPr lang="en-US" sz="3600" dirty="0">
                <a:latin typeface="+mj-lt"/>
              </a:rPr>
              <a:t>Impact</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663587" y="1362918"/>
            <a:ext cx="10118382" cy="5047536"/>
          </a:xfrm>
          <a:prstGeom prst="rect">
            <a:avLst/>
          </a:prstGeom>
          <a:noFill/>
        </p:spPr>
        <p:txBody>
          <a:bodyPr wrap="square" rtlCol="0">
            <a:spAutoFit/>
          </a:bodyPr>
          <a:lstStyle/>
          <a:p>
            <a:pPr marL="285750" indent="-285750">
              <a:buFont typeface="Courier New" panose="02070309020205020404" pitchFamily="49" charset="0"/>
              <a:buChar char="o"/>
            </a:pPr>
            <a:r>
              <a:rPr lang="en-US" sz="2200" b="1" dirty="0">
                <a:solidFill>
                  <a:srgbClr val="0070C0"/>
                </a:solidFill>
              </a:rPr>
              <a:t>Awareness</a:t>
            </a:r>
            <a:r>
              <a:rPr lang="en-US" sz="2200" dirty="0"/>
              <a:t> within academic, research community</a:t>
            </a:r>
          </a:p>
          <a:p>
            <a:pPr marL="742950" lvl="1" indent="-285750">
              <a:buFont typeface="Courier New" panose="02070309020205020404" pitchFamily="49" charset="0"/>
              <a:buChar char="o"/>
            </a:pPr>
            <a:r>
              <a:rPr lang="en-US" sz="2000" dirty="0"/>
              <a:t>Publication of research paper</a:t>
            </a:r>
          </a:p>
          <a:p>
            <a:pPr marL="742950" lvl="1" indent="-285750">
              <a:buFont typeface="Courier New" panose="02070309020205020404" pitchFamily="49" charset="0"/>
              <a:buChar char="o"/>
            </a:pPr>
            <a:r>
              <a:rPr lang="en-US" sz="2000" dirty="0"/>
              <a:t>Presentation in conferences</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Awareness and </a:t>
            </a:r>
            <a:r>
              <a:rPr lang="en-US" sz="2000" b="1" dirty="0">
                <a:solidFill>
                  <a:srgbClr val="0070C0"/>
                </a:solidFill>
              </a:rPr>
              <a:t>policy change </a:t>
            </a:r>
            <a:r>
              <a:rPr lang="en-US" sz="2000" dirty="0"/>
              <a:t>within relevant government agencies (DFW, OWWA)</a:t>
            </a:r>
          </a:p>
          <a:p>
            <a:endParaRPr lang="en-US" sz="2000" dirty="0"/>
          </a:p>
          <a:p>
            <a:pPr marL="285750" indent="-285750">
              <a:buFont typeface="Courier New" panose="02070309020205020404" pitchFamily="49" charset="0"/>
              <a:buChar char="o"/>
            </a:pPr>
            <a:r>
              <a:rPr lang="en-US" sz="2000" dirty="0"/>
              <a:t>Possible </a:t>
            </a:r>
            <a:r>
              <a:rPr lang="en-US" sz="2000" b="1" dirty="0">
                <a:solidFill>
                  <a:srgbClr val="0070C0"/>
                </a:solidFill>
              </a:rPr>
              <a:t>collaboration</a:t>
            </a:r>
            <a:r>
              <a:rPr lang="en-US" sz="2000" dirty="0"/>
              <a:t> to capture more </a:t>
            </a:r>
            <a:r>
              <a:rPr lang="en-US" sz="2000" b="1" dirty="0">
                <a:solidFill>
                  <a:srgbClr val="0070C0"/>
                </a:solidFill>
              </a:rPr>
              <a:t>detailed</a:t>
            </a:r>
            <a:r>
              <a:rPr lang="en-US" sz="2000" dirty="0"/>
              <a:t> </a:t>
            </a:r>
            <a:r>
              <a:rPr lang="en-US" sz="2000" b="1" dirty="0">
                <a:solidFill>
                  <a:srgbClr val="0070C0"/>
                </a:solidFill>
              </a:rPr>
              <a:t>data with deeper gender sensitive and social dimensions </a:t>
            </a:r>
            <a:r>
              <a:rPr lang="en-US" sz="2000" dirty="0"/>
              <a:t>for analysis and action.</a:t>
            </a:r>
          </a:p>
          <a:p>
            <a:pPr marL="742950" lvl="1" indent="-285750">
              <a:buFont typeface="Courier New" panose="02070309020205020404" pitchFamily="49" charset="0"/>
              <a:buChar char="o"/>
            </a:pPr>
            <a:r>
              <a:rPr lang="en-US" sz="2000" dirty="0"/>
              <a:t>Local (DFW)</a:t>
            </a:r>
          </a:p>
          <a:p>
            <a:pPr lvl="1"/>
            <a:r>
              <a:rPr lang="en-US" sz="2000" dirty="0"/>
              <a:t>	</a:t>
            </a:r>
            <a:r>
              <a:rPr lang="en-US" sz="2000" b="1" dirty="0">
                <a:solidFill>
                  <a:srgbClr val="0070C0"/>
                </a:solidFill>
              </a:rPr>
              <a:t>OFW digital data collection platform </a:t>
            </a:r>
            <a:r>
              <a:rPr lang="en-US" sz="2000" dirty="0"/>
              <a:t>and analytical framework</a:t>
            </a:r>
          </a:p>
          <a:p>
            <a:pPr lvl="1"/>
            <a:r>
              <a:rPr lang="en-US" sz="2000" dirty="0"/>
              <a:t>	</a:t>
            </a:r>
            <a:r>
              <a:rPr lang="en-US" sz="2000" b="1" dirty="0">
                <a:solidFill>
                  <a:srgbClr val="0070C0"/>
                </a:solidFill>
              </a:rPr>
              <a:t>OFW Gender Inequality Index</a:t>
            </a:r>
          </a:p>
          <a:p>
            <a:pPr marL="742950" lvl="1" indent="-285750">
              <a:buFont typeface="Courier New" panose="02070309020205020404" pitchFamily="49" charset="0"/>
              <a:buChar char="o"/>
            </a:pPr>
            <a:r>
              <a:rPr lang="en-US" sz="2000" dirty="0"/>
              <a:t>Foreign (countries with significant numbers of labor migrants)</a:t>
            </a:r>
          </a:p>
          <a:p>
            <a:pPr marL="742950" lvl="1" indent="-285750">
              <a:buFont typeface="Courier New" panose="02070309020205020404" pitchFamily="49" charset="0"/>
              <a:buChar char="o"/>
            </a:pPr>
            <a:r>
              <a:rPr lang="en-US" sz="2000" dirty="0"/>
              <a:t>Data collection is designed to </a:t>
            </a:r>
            <a:r>
              <a:rPr lang="en-US" sz="2000" i="1" dirty="0">
                <a:solidFill>
                  <a:srgbClr val="0070C0"/>
                </a:solidFill>
              </a:rPr>
              <a:t>address lack of data </a:t>
            </a:r>
            <a:r>
              <a:rPr lang="en-US" sz="2000" dirty="0"/>
              <a:t>and allows the ability to derive other indicators like OFW sentiment. Hosting a central repository can also help other data analysts/</a:t>
            </a:r>
            <a:r>
              <a:rPr lang="en-US" sz="2000" dirty="0" err="1"/>
              <a:t>hackathoners</a:t>
            </a:r>
            <a:r>
              <a:rPr lang="en-US" sz="2000" dirty="0"/>
              <a:t> develop creative apps to </a:t>
            </a:r>
            <a:r>
              <a:rPr lang="en-US" sz="2000" i="1" dirty="0">
                <a:solidFill>
                  <a:srgbClr val="0070C0"/>
                </a:solidFill>
              </a:rPr>
              <a:t>address other </a:t>
            </a:r>
            <a:r>
              <a:rPr lang="en-US" sz="2200" i="1" dirty="0">
                <a:solidFill>
                  <a:srgbClr val="0070C0"/>
                </a:solidFill>
              </a:rPr>
              <a:t>OFW gender issues</a:t>
            </a:r>
            <a:r>
              <a:rPr lang="en-US" sz="2200" dirty="0"/>
              <a:t>.</a:t>
            </a:r>
          </a:p>
          <a:p>
            <a:pPr lvl="1"/>
            <a:endParaRPr lang="en-US" dirty="0"/>
          </a:p>
        </p:txBody>
      </p:sp>
    </p:spTree>
    <p:extLst>
      <p:ext uri="{BB962C8B-B14F-4D97-AF65-F5344CB8AC3E}">
        <p14:creationId xmlns:p14="http://schemas.microsoft.com/office/powerpoint/2010/main" val="22264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D27765-92AB-49DF-B1C8-BF827A48361C}"/>
              </a:ext>
            </a:extLst>
          </p:cNvPr>
          <p:cNvSpPr>
            <a:spLocks noGrp="1"/>
          </p:cNvSpPr>
          <p:nvPr>
            <p:ph type="ftr" sz="quarter" idx="11"/>
          </p:nvPr>
        </p:nvSpPr>
        <p:spPr/>
        <p:txBody>
          <a:bodyPr/>
          <a:lstStyle/>
          <a:p>
            <a:r>
              <a:rPr lang="en-US"/>
              <a:t>Gender Inequality Analytics</a:t>
            </a:r>
            <a:endParaRPr lang="en-US" dirty="0"/>
          </a:p>
        </p:txBody>
      </p:sp>
      <p:sp>
        <p:nvSpPr>
          <p:cNvPr id="3" name="Slide Number Placeholder 2">
            <a:extLst>
              <a:ext uri="{FF2B5EF4-FFF2-40B4-BE49-F238E27FC236}">
                <a16:creationId xmlns:a16="http://schemas.microsoft.com/office/drawing/2014/main" id="{965F4C67-9B3E-462A-AB41-FA0CC78C0B4E}"/>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extBox 3">
            <a:extLst>
              <a:ext uri="{FF2B5EF4-FFF2-40B4-BE49-F238E27FC236}">
                <a16:creationId xmlns:a16="http://schemas.microsoft.com/office/drawing/2014/main" id="{B0EC0A72-B114-4E7F-B69C-503B69229BA3}"/>
              </a:ext>
            </a:extLst>
          </p:cNvPr>
          <p:cNvSpPr txBox="1"/>
          <p:nvPr/>
        </p:nvSpPr>
        <p:spPr>
          <a:xfrm>
            <a:off x="749808" y="438912"/>
            <a:ext cx="2114681" cy="646331"/>
          </a:xfrm>
          <a:prstGeom prst="rect">
            <a:avLst/>
          </a:prstGeom>
          <a:noFill/>
        </p:spPr>
        <p:txBody>
          <a:bodyPr wrap="none" rtlCol="0">
            <a:spAutoFit/>
          </a:bodyPr>
          <a:lstStyle/>
          <a:p>
            <a:r>
              <a:rPr lang="en-US" sz="3600" dirty="0">
                <a:latin typeface="+mj-lt"/>
              </a:rPr>
              <a:t>References</a:t>
            </a:r>
          </a:p>
        </p:txBody>
      </p:sp>
      <p:cxnSp>
        <p:nvCxnSpPr>
          <p:cNvPr id="6" name="Straight Connector 5">
            <a:extLst>
              <a:ext uri="{FF2B5EF4-FFF2-40B4-BE49-F238E27FC236}">
                <a16:creationId xmlns:a16="http://schemas.microsoft.com/office/drawing/2014/main" id="{764EA8C5-05E8-4530-A915-3D2DE5B26BA6}"/>
              </a:ext>
            </a:extLst>
          </p:cNvPr>
          <p:cNvCxnSpPr/>
          <p:nvPr/>
        </p:nvCxnSpPr>
        <p:spPr>
          <a:xfrm>
            <a:off x="749808" y="1170432"/>
            <a:ext cx="106337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05EF8B-7B63-4C26-BA8B-715C7A34B6E5}"/>
              </a:ext>
            </a:extLst>
          </p:cNvPr>
          <p:cNvSpPr txBox="1"/>
          <p:nvPr/>
        </p:nvSpPr>
        <p:spPr>
          <a:xfrm>
            <a:off x="749808" y="1422155"/>
            <a:ext cx="4813829" cy="4985980"/>
          </a:xfrm>
          <a:prstGeom prst="rect">
            <a:avLst/>
          </a:prstGeom>
          <a:noFill/>
        </p:spPr>
        <p:txBody>
          <a:bodyPr wrap="square" rtlCol="0">
            <a:spAutoFit/>
          </a:bodyPr>
          <a:lstStyle/>
          <a:p>
            <a:pPr marL="285750" indent="-285750">
              <a:buFont typeface="Courier New" panose="02070309020205020404" pitchFamily="49" charset="0"/>
              <a:buChar char="o"/>
            </a:pPr>
            <a:r>
              <a:rPr lang="en-US" sz="1200" dirty="0" err="1"/>
              <a:t>Beneria</a:t>
            </a:r>
            <a:r>
              <a:rPr lang="en-US" sz="1200" dirty="0"/>
              <a:t>, L., </a:t>
            </a:r>
            <a:r>
              <a:rPr lang="en-US" sz="1200" dirty="0" err="1"/>
              <a:t>Permanyer</a:t>
            </a:r>
            <a:r>
              <a:rPr lang="en-US" sz="1200" dirty="0"/>
              <a:t>, I.,(2010). </a:t>
            </a:r>
            <a:r>
              <a:rPr lang="en-US" sz="1200" i="1" dirty="0"/>
              <a:t>The Measurement of Socio-economic Gender Inequality Revisited</a:t>
            </a:r>
            <a:r>
              <a:rPr lang="en-US" sz="1200" dirty="0"/>
              <a:t>, Development and Change, 41:3, pp.375-399.</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Kabeer, </a:t>
            </a:r>
            <a:r>
              <a:rPr lang="en-US" sz="1200" dirty="0" err="1"/>
              <a:t>Naila</a:t>
            </a:r>
            <a:r>
              <a:rPr lang="en-US" sz="1200" dirty="0"/>
              <a:t>. (1994). </a:t>
            </a:r>
            <a:r>
              <a:rPr lang="en-US" sz="1200" i="1" dirty="0"/>
              <a:t>Reversed Realities: Gender Hierarchies in Development Thought</a:t>
            </a:r>
            <a:r>
              <a:rPr lang="en-US" sz="1200" dirty="0"/>
              <a:t>. London, UK: Verso. </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err="1"/>
              <a:t>Klasen</a:t>
            </a:r>
            <a:r>
              <a:rPr lang="en-US" sz="1200" dirty="0"/>
              <a:t> and </a:t>
            </a:r>
            <a:r>
              <a:rPr lang="en-US" sz="1200" dirty="0" err="1"/>
              <a:t>Schüler</a:t>
            </a:r>
            <a:r>
              <a:rPr lang="en-US" sz="1200" dirty="0"/>
              <a:t>. (2011). </a:t>
            </a:r>
            <a:r>
              <a:rPr lang="en-US" sz="1200" i="1" dirty="0"/>
              <a:t>Reforming the Gender-Related Development Index and the Gender Empowerment Measure: Implementing Some Specific Proposals. </a:t>
            </a:r>
            <a:r>
              <a:rPr lang="en-US" sz="1200" dirty="0"/>
              <a:t>Archived 2013-12-02 at the </a:t>
            </a:r>
            <a:r>
              <a:rPr lang="en-US" sz="1200" dirty="0" err="1"/>
              <a:t>Wayback</a:t>
            </a:r>
            <a:r>
              <a:rPr lang="en-US" sz="1200" dirty="0"/>
              <a:t> Machine, Feminist Economics, 17:1, 2011.</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March, Candida, Smyth, Ines and Mukhopadhyay, </a:t>
            </a:r>
            <a:r>
              <a:rPr lang="en-US" sz="1200" dirty="0" err="1"/>
              <a:t>Maitrayee</a:t>
            </a:r>
            <a:r>
              <a:rPr lang="en-US" sz="1200" dirty="0"/>
              <a:t>. (1999). </a:t>
            </a:r>
            <a:r>
              <a:rPr lang="en-US" sz="1200" i="1" dirty="0"/>
              <a:t>A Guide to Gender-Analysis Frameworks</a:t>
            </a:r>
            <a:r>
              <a:rPr lang="en-US" sz="1200" dirty="0"/>
              <a:t>. London: Oxfam Publishing.</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Moser, Caroline O.N. (1993). </a:t>
            </a:r>
            <a:r>
              <a:rPr lang="en-US" sz="1200" i="1" dirty="0"/>
              <a:t>Gender Planning and Development: Theory, Practice, and Training</a:t>
            </a:r>
            <a:r>
              <a:rPr lang="en-US" sz="1200" dirty="0"/>
              <a:t>. London: Routledge.</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Parker, Rani. (1993) </a:t>
            </a:r>
            <a:r>
              <a:rPr lang="en-US" sz="1200" i="1" dirty="0"/>
              <a:t>Another Point of View: A Manual on Gender Analysis Training for Grassroots Workers</a:t>
            </a:r>
            <a:r>
              <a:rPr lang="en-US" sz="1200" dirty="0"/>
              <a:t>. New York: UNIFEM.</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err="1"/>
              <a:t>Permanyer</a:t>
            </a:r>
            <a:r>
              <a:rPr lang="en-US" sz="1200" dirty="0"/>
              <a:t>, I.,(2011). </a:t>
            </a:r>
            <a:r>
              <a:rPr lang="en-US" sz="1200" i="1" dirty="0"/>
              <a:t>Are UNDP Indices Appropriate to Capture Gender Inequalities in Europe? </a:t>
            </a:r>
            <a:r>
              <a:rPr lang="en-US" sz="1200" dirty="0"/>
              <a:t>Archived 2020-09-11 at the </a:t>
            </a:r>
            <a:r>
              <a:rPr lang="en-US" sz="1200" dirty="0" err="1"/>
              <a:t>Wayback</a:t>
            </a:r>
            <a:r>
              <a:rPr lang="en-US" sz="1200" dirty="0"/>
              <a:t> Machine, Social Indicators Research, pp. 1-24.</a:t>
            </a:r>
          </a:p>
          <a:p>
            <a:pPr marL="285750" indent="-285750">
              <a:buFont typeface="Courier New" panose="02070309020205020404" pitchFamily="49" charset="0"/>
              <a:buChar char="o"/>
            </a:pPr>
            <a:endParaRPr lang="en-US" sz="1200" dirty="0"/>
          </a:p>
          <a:p>
            <a:pPr marL="742950" lvl="1" indent="-285750">
              <a:buFont typeface="Courier New" panose="02070309020205020404" pitchFamily="49" charset="0"/>
              <a:buChar char="o"/>
            </a:pPr>
            <a:endParaRPr lang="en-US" dirty="0"/>
          </a:p>
        </p:txBody>
      </p:sp>
      <p:sp>
        <p:nvSpPr>
          <p:cNvPr id="8" name="TextBox 7">
            <a:extLst>
              <a:ext uri="{FF2B5EF4-FFF2-40B4-BE49-F238E27FC236}">
                <a16:creationId xmlns:a16="http://schemas.microsoft.com/office/drawing/2014/main" id="{F533602E-5235-49A3-A28F-EA3077CA2DA9}"/>
              </a:ext>
            </a:extLst>
          </p:cNvPr>
          <p:cNvSpPr txBox="1"/>
          <p:nvPr/>
        </p:nvSpPr>
        <p:spPr>
          <a:xfrm>
            <a:off x="6096000" y="1422155"/>
            <a:ext cx="4813829" cy="4955203"/>
          </a:xfrm>
          <a:prstGeom prst="rect">
            <a:avLst/>
          </a:prstGeom>
          <a:noFill/>
        </p:spPr>
        <p:txBody>
          <a:bodyPr wrap="square" rtlCol="0">
            <a:spAutoFit/>
          </a:bodyPr>
          <a:lstStyle/>
          <a:p>
            <a:pPr marL="285750" indent="-285750">
              <a:buFont typeface="Courier New" panose="02070309020205020404" pitchFamily="49" charset="0"/>
              <a:buChar char="o"/>
            </a:pPr>
            <a:r>
              <a:rPr lang="en-US" sz="1200" dirty="0"/>
              <a:t>Poole, M. A., &amp; O’Farrell, P. N. (1971). </a:t>
            </a:r>
            <a:r>
              <a:rPr lang="en-US" sz="1200" i="1" dirty="0"/>
              <a:t>The Assumptions of the Linear Regression Model</a:t>
            </a:r>
            <a:r>
              <a:rPr lang="en-US" sz="1200" dirty="0"/>
              <a:t>. Transactions of the Institute of British Geographers, 52, 145–158. &lt;https://doi.org/10.2307/621706&gt;</a:t>
            </a:r>
          </a:p>
          <a:p>
            <a:endParaRPr lang="en-US" sz="1200" dirty="0"/>
          </a:p>
          <a:p>
            <a:pPr marL="285750" indent="-285750">
              <a:buFont typeface="Courier New" panose="02070309020205020404" pitchFamily="49" charset="0"/>
              <a:buChar char="o"/>
            </a:pPr>
            <a:r>
              <a:rPr lang="en-US" sz="1200" dirty="0"/>
              <a:t>Wikipedia contributors. (2022, September 3). </a:t>
            </a:r>
            <a:r>
              <a:rPr lang="en-US" sz="1200" i="1" dirty="0"/>
              <a:t>Global Gender Gap Report. In Wikipedia, The Free Encyclopedia</a:t>
            </a:r>
            <a:r>
              <a:rPr lang="en-US" sz="1200" dirty="0"/>
              <a:t>. Retrieved 01:15, September 7, 2022, from https://en.wikipedia.org/w/index.php?title=Global_Gender_Gap_Report&amp;oldid=1108194719.</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Wikipedia contributors. (2022, June 11). </a:t>
            </a:r>
            <a:r>
              <a:rPr lang="en-US" sz="1200" i="1" dirty="0"/>
              <a:t>Gender Inequality Index. In Wikipedia, The Free Encyclopedia</a:t>
            </a:r>
            <a:r>
              <a:rPr lang="en-US" sz="1200" dirty="0"/>
              <a:t>. Retrieved 01:12, September 7, 2022, from </a:t>
            </a:r>
            <a:r>
              <a:rPr lang="en-US" sz="1200" dirty="0">
                <a:hlinkClick r:id="rId3"/>
              </a:rPr>
              <a:t>https://en.wikipedia.org/w/index.php?title=Gender_Inequality_Index&amp;oldid=1092592140</a:t>
            </a:r>
            <a:r>
              <a:rPr lang="en-US" sz="1200" dirty="0"/>
              <a:t>.</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r>
              <a:rPr lang="en-US" sz="1200" dirty="0"/>
              <a:t>Zulfikar, </a:t>
            </a:r>
            <a:r>
              <a:rPr lang="en-US" sz="1200" dirty="0" err="1"/>
              <a:t>Rizka</a:t>
            </a:r>
            <a:r>
              <a:rPr lang="en-US" sz="1200" dirty="0"/>
              <a:t>, (2018). </a:t>
            </a:r>
            <a:r>
              <a:rPr lang="en-US" sz="1200" i="1" dirty="0"/>
              <a:t>"Estimation Model And Selection Method Of Panel Data Regression : An Overview Of Common Effect, Fixed Effect, And Random Effect Model," </a:t>
            </a:r>
            <a:r>
              <a:rPr lang="en-US" sz="1200" dirty="0"/>
              <a:t>INA-</a:t>
            </a:r>
            <a:r>
              <a:rPr lang="en-US" sz="1200" dirty="0" err="1"/>
              <a:t>Rxiv</a:t>
            </a:r>
            <a:r>
              <a:rPr lang="en-US" sz="1200" dirty="0"/>
              <a:t> 9qe2b, Center for Open Science. &lt;https://ideas.repec.org/p/osf/inarxi/9qe2b.html&gt;</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2200" dirty="0"/>
          </a:p>
          <a:p>
            <a:pPr marL="742950" lvl="1"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88116659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{26CF04F3-8871-400A-89CF-FA1C8FD66325}tf11437505_win32</Template>
  <TotalTime>722</TotalTime>
  <Words>1874</Words>
  <Application>Microsoft Office PowerPoint</Application>
  <PresentationFormat>Widescreen</PresentationFormat>
  <Paragraphs>238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Georgia Pro Cond Light</vt:lpstr>
      <vt:lpstr>Speak Pro</vt:lpstr>
      <vt:lpstr>Wingdings</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Gender Inequality Measures applied to Leading OFW Destinations and the Philippines</dc:title>
  <dc:creator>Joseph Norman Pasamonte</dc:creator>
  <cp:lastModifiedBy>Joseph Norman Pasamonte</cp:lastModifiedBy>
  <cp:revision>73</cp:revision>
  <dcterms:created xsi:type="dcterms:W3CDTF">2022-09-19T01:45:23Z</dcterms:created>
  <dcterms:modified xsi:type="dcterms:W3CDTF">2022-09-26T09:28:40Z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