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2" r:id="rId3"/>
    <p:sldId id="269" r:id="rId4"/>
    <p:sldId id="273" r:id="rId5"/>
    <p:sldId id="268" r:id="rId6"/>
    <p:sldId id="270" r:id="rId7"/>
    <p:sldId id="278" r:id="rId8"/>
    <p:sldId id="279" r:id="rId9"/>
    <p:sldId id="280" r:id="rId10"/>
    <p:sldId id="281" r:id="rId11"/>
    <p:sldId id="271" r:id="rId12"/>
    <p:sldId id="275" r:id="rId13"/>
    <p:sldId id="276" r:id="rId14"/>
    <p:sldId id="277"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165" autoAdjust="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E443F5-4501-4336-986B-FE4449015CC2}" type="datetimeFigureOut">
              <a:rPr lang="en-US" smtClean="0"/>
              <a:t>3/16/2024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4D94AA86-388A-4851-B87E-60B869BCA71D}"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555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E443F5-4501-4336-986B-FE4449015CC2}"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4AA86-388A-4851-B87E-60B869BCA71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1129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E443F5-4501-4336-986B-FE4449015CC2}"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4AA86-388A-4851-B87E-60B869BCA71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3111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E443F5-4501-4336-986B-FE4449015CC2}"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4AA86-388A-4851-B87E-60B869BCA71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7792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E443F5-4501-4336-986B-FE4449015CC2}"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4AA86-388A-4851-B87E-60B869BCA71D}"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9762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E443F5-4501-4336-986B-FE4449015CC2}" type="datetimeFigureOut">
              <a:rPr lang="en-US" smtClean="0"/>
              <a:t>3/16/2024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94AA86-388A-4851-B87E-60B869BCA71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99834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E443F5-4501-4336-986B-FE4449015CC2}" type="datetimeFigureOut">
              <a:rPr lang="en-US" smtClean="0"/>
              <a:t>3/16/2024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94AA86-388A-4851-B87E-60B869BCA71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6274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E443F5-4501-4336-986B-FE4449015CC2}" type="datetimeFigureOut">
              <a:rPr lang="en-US" smtClean="0"/>
              <a:t>3/16/2024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94AA86-388A-4851-B87E-60B869BCA71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6904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E443F5-4501-4336-986B-FE4449015CC2}" type="datetimeFigureOut">
              <a:rPr lang="en-US" smtClean="0"/>
              <a:t>3/16/2024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94AA86-388A-4851-B87E-60B869BCA71D}" type="slidenum">
              <a:rPr lang="en-US" smtClean="0"/>
              <a:t>‹#›</a:t>
            </a:fld>
            <a:endParaRPr lang="en-US"/>
          </a:p>
        </p:txBody>
      </p:sp>
    </p:spTree>
    <p:extLst>
      <p:ext uri="{BB962C8B-B14F-4D97-AF65-F5344CB8AC3E}">
        <p14:creationId xmlns:p14="http://schemas.microsoft.com/office/powerpoint/2010/main" val="2415688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E443F5-4501-4336-986B-FE4449015CC2}" type="datetimeFigureOut">
              <a:rPr lang="en-US" smtClean="0"/>
              <a:t>3/16/2024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94AA86-388A-4851-B87E-60B869BCA71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5776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6E443F5-4501-4336-986B-FE4449015CC2}" type="datetimeFigureOut">
              <a:rPr lang="en-US" smtClean="0"/>
              <a:t>3/16/2024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4D94AA86-388A-4851-B87E-60B869BCA71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4935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6E443F5-4501-4336-986B-FE4449015CC2}" type="datetimeFigureOut">
              <a:rPr lang="en-US" smtClean="0"/>
              <a:t>3/16/2024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D94AA86-388A-4851-B87E-60B869BCA71D}"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82276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rchive.ics.uci.edu/dataset/2/adul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408AB38-983B-48EC-8891-29BCDFD0E8E2}"/>
              </a:ext>
            </a:extLst>
          </p:cNvPr>
          <p:cNvSpPr>
            <a:spLocks noGrp="1"/>
          </p:cNvSpPr>
          <p:nvPr>
            <p:ph type="subTitle" idx="1"/>
          </p:nvPr>
        </p:nvSpPr>
        <p:spPr>
          <a:xfrm>
            <a:off x="726141" y="1432560"/>
            <a:ext cx="10328711" cy="2402542"/>
          </a:xfrm>
        </p:spPr>
        <p:txBody>
          <a:bodyPr/>
          <a:lstStyle/>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lang="en-US" sz="1800" b="0" i="0" dirty="0">
                <a:solidFill>
                  <a:srgbClr val="303030"/>
                </a:solidFill>
                <a:effectLst/>
                <a:latin typeface="ui-sans-serif"/>
              </a:rPr>
              <a:t>Predict whether income exceeds $50K/</a:t>
            </a:r>
            <a:r>
              <a:rPr lang="en-US" sz="1800" b="0" i="0" dirty="0" err="1">
                <a:solidFill>
                  <a:srgbClr val="303030"/>
                </a:solidFill>
                <a:effectLst/>
                <a:latin typeface="ui-sans-serif"/>
              </a:rPr>
              <a:t>yr</a:t>
            </a:r>
            <a:r>
              <a:rPr lang="en-US" sz="1800" b="0" i="0" dirty="0">
                <a:solidFill>
                  <a:srgbClr val="303030"/>
                </a:solidFill>
                <a:effectLst/>
                <a:latin typeface="ui-sans-serif"/>
              </a:rPr>
              <a:t> based on census data. Also known as "Census Income" dataset. </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endParaRPr lang="en-US" sz="1800" b="0" i="0" dirty="0">
              <a:solidFill>
                <a:srgbClr val="303030"/>
              </a:solidFill>
              <a:effectLst/>
              <a:latin typeface="ui-sans-serif"/>
            </a:endParaRP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lang="en-US" altLang="en-US" cap="none" dirty="0">
                <a:solidFill>
                  <a:srgbClr val="303030"/>
                </a:solidFill>
                <a:latin typeface="ui-sans-serif"/>
              </a:rPr>
              <a:t>Is $50K and below year income bracket a loanable one?</a:t>
            </a:r>
          </a:p>
          <a:p>
            <a:pPr marR="0" lvl="0" algn="l" defTabSz="914400" rtl="0" eaLnBrk="0" fontAlgn="base" latinLnBrk="0" hangingPunct="0">
              <a:lnSpc>
                <a:spcPct val="100000"/>
              </a:lnSpc>
              <a:spcBef>
                <a:spcPct val="0"/>
              </a:spcBef>
              <a:spcAft>
                <a:spcPct val="0"/>
              </a:spcAft>
              <a:buClrTx/>
              <a:buSzTx/>
              <a:tabLst/>
            </a:pPr>
            <a:endParaRPr lang="en-US" altLang="en-US" cap="none" dirty="0">
              <a:solidFill>
                <a:srgbClr val="303030"/>
              </a:solidFill>
              <a:latin typeface="ui-sans-serif"/>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03030"/>
                </a:solidFill>
                <a:effectLst/>
                <a:latin typeface="ui-sans-serif"/>
              </a:rPr>
              <a:t>3.  Prediction task is to determine whether a person makes over 50K a year. </a:t>
            </a:r>
            <a:endParaRPr kumimoji="0" lang="en-US" altLang="en-US" sz="1800" b="0" i="0" u="none" strike="noStrike" cap="none" normalizeH="0" baseline="0" dirty="0">
              <a:ln>
                <a:noFill/>
              </a:ln>
              <a:solidFill>
                <a:schemeClr val="tx1"/>
              </a:solidFill>
              <a:effectLst/>
            </a:endParaRPr>
          </a:p>
          <a:p>
            <a:endParaRPr lang="en-US" dirty="0"/>
          </a:p>
        </p:txBody>
      </p:sp>
      <p:sp>
        <p:nvSpPr>
          <p:cNvPr id="5" name="Title 4">
            <a:extLst>
              <a:ext uri="{FF2B5EF4-FFF2-40B4-BE49-F238E27FC236}">
                <a16:creationId xmlns:a16="http://schemas.microsoft.com/office/drawing/2014/main" id="{9EE307B2-8492-4AE8-8368-D1B13581E5D4}"/>
              </a:ext>
            </a:extLst>
          </p:cNvPr>
          <p:cNvSpPr>
            <a:spLocks noGrp="1"/>
          </p:cNvSpPr>
          <p:nvPr>
            <p:ph type="ctrTitle"/>
          </p:nvPr>
        </p:nvSpPr>
        <p:spPr>
          <a:xfrm>
            <a:off x="836630" y="276225"/>
            <a:ext cx="2982896" cy="914854"/>
          </a:xfrm>
        </p:spPr>
        <p:txBody>
          <a:bodyPr>
            <a:normAutofit/>
          </a:bodyPr>
          <a:lstStyle/>
          <a:p>
            <a:r>
              <a:rPr lang="en-US" sz="3600" dirty="0">
                <a:latin typeface="Comic Sans MS" panose="030F0702030302020204" pitchFamily="66" charset="0"/>
              </a:rPr>
              <a:t>SCENARIO:</a:t>
            </a:r>
          </a:p>
        </p:txBody>
      </p:sp>
    </p:spTree>
    <p:extLst>
      <p:ext uri="{BB962C8B-B14F-4D97-AF65-F5344CB8AC3E}">
        <p14:creationId xmlns:p14="http://schemas.microsoft.com/office/powerpoint/2010/main" val="2587139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B2A865-D841-4F11-8DF6-DC5C5513A88E}"/>
              </a:ext>
            </a:extLst>
          </p:cNvPr>
          <p:cNvSpPr>
            <a:spLocks noGrp="1"/>
          </p:cNvSpPr>
          <p:nvPr>
            <p:ph idx="1"/>
          </p:nvPr>
        </p:nvSpPr>
        <p:spPr/>
        <p:txBody>
          <a:bodyPr/>
          <a:lstStyle/>
          <a:p>
            <a:r>
              <a:rPr lang="en-US"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In conclusion, </a:t>
            </a: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the Adult dataset has been extensively studied in the machine learning community, serving as a benchmark for evaluating classification algorithms and addressing various challenges in predictive modeling. Future research directions may focus on addressing issues related to data privacy, model transparency, and fairness in algorithmic decision-making using this dataset as a testbed.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64812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9FA7015-23AB-47BA-8345-FB4C94FC485D}"/>
              </a:ext>
            </a:extLst>
          </p:cNvPr>
          <p:cNvPicPr>
            <a:picLocks noGrp="1" noChangeAspect="1"/>
          </p:cNvPicPr>
          <p:nvPr>
            <p:ph idx="1"/>
          </p:nvPr>
        </p:nvPicPr>
        <p:blipFill>
          <a:blip r:embed="rId2"/>
          <a:stretch>
            <a:fillRect/>
          </a:stretch>
        </p:blipFill>
        <p:spPr>
          <a:xfrm>
            <a:off x="3404598" y="2016125"/>
            <a:ext cx="5697129" cy="3449638"/>
          </a:xfrm>
        </p:spPr>
      </p:pic>
    </p:spTree>
    <p:extLst>
      <p:ext uri="{BB962C8B-B14F-4D97-AF65-F5344CB8AC3E}">
        <p14:creationId xmlns:p14="http://schemas.microsoft.com/office/powerpoint/2010/main" val="520081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8719E-9D3D-4FE8-98F9-C9F99B35F621}"/>
              </a:ext>
            </a:extLst>
          </p:cNvPr>
          <p:cNvSpPr>
            <a:spLocks noGrp="1"/>
          </p:cNvSpPr>
          <p:nvPr>
            <p:ph type="title"/>
          </p:nvPr>
        </p:nvSpPr>
        <p:spPr/>
        <p:txBody>
          <a:bodyPr/>
          <a:lstStyle/>
          <a:p>
            <a:r>
              <a:rPr lang="en-US" sz="3200" b="1"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Literature Review: Credit Approval</a:t>
            </a:r>
            <a:br>
              <a:rPr lang="en-US" sz="32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0A129C7-E685-4E3F-924F-3C4DF738E839}"/>
              </a:ext>
            </a:extLst>
          </p:cNvPr>
          <p:cNvSpPr>
            <a:spLocks noGrp="1"/>
          </p:cNvSpPr>
          <p:nvPr>
            <p:ph idx="1"/>
          </p:nvPr>
        </p:nvSpPr>
        <p:spPr/>
        <p:txBody>
          <a:bodyPr>
            <a:normAutofit fontScale="70000" lnSpcReduction="20000"/>
          </a:bodyPr>
          <a:lstStyle/>
          <a:p>
            <a:pPr marL="0" marR="0">
              <a:lnSpc>
                <a:spcPct val="107000"/>
              </a:lnSpc>
              <a:spcBef>
                <a:spcPts val="1500"/>
              </a:spcBef>
              <a:spcAft>
                <a:spcPts val="1500"/>
              </a:spcAft>
            </a:pPr>
            <a:r>
              <a:rPr lang="en-US" sz="18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Credit approval is a pivotal process in financial institutions, enabling them to assess the risk associated with extending credit to individuals or businesses. This literature review synthesizes existing research on credit approval mechanisms, focusing on key factors influencing the decision-making process and the methodologies employed in credit assessment.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500"/>
              </a:spcBef>
              <a:spcAft>
                <a:spcPts val="1500"/>
              </a:spcAft>
            </a:pPr>
            <a:r>
              <a:rPr lang="en-US" sz="1800" b="1"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1. Credit Approval Process:</a:t>
            </a:r>
            <a:r>
              <a:rPr lang="en-US" sz="18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The credit approval process involves evaluating the creditworthiness of applicants based on various financial and non-financial factors. Prior studies (Smith, 2017; Johnson et al., 2019) highlight the importance of thorough risk assessment to mitigate default risk and maximize profitability. Traditional credit approval frameworks typically incorporate elements such as credit history, income stability, debt-to-income ratio, and collateral.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500"/>
              </a:spcBef>
              <a:spcAft>
                <a:spcPts val="1500"/>
              </a:spcAft>
            </a:pPr>
            <a:r>
              <a:rPr lang="en-US" sz="1800" b="1"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2. Credit Scoring Models:</a:t>
            </a:r>
            <a:r>
              <a:rPr lang="en-US" sz="18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Credit scoring models play a crucial role in automating credit approval decisions. Classic models like the FICO score have been extensively researched (Thomas et al., 2020), demonstrating their effectiveness in predicting default probabilities. Recent advancements in machine learning techniques have led to the development of more sophisticated scoring models (Chen et al., 2021), leveraging alternative data sources and enhancing predictive accuracy.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89164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CC5A66-CA5F-4994-B029-FD9C5779BF39}"/>
              </a:ext>
            </a:extLst>
          </p:cNvPr>
          <p:cNvSpPr>
            <a:spLocks noGrp="1"/>
          </p:cNvSpPr>
          <p:nvPr>
            <p:ph idx="1"/>
          </p:nvPr>
        </p:nvSpPr>
        <p:spPr/>
        <p:txBody>
          <a:bodyPr>
            <a:normAutofit fontScale="70000" lnSpcReduction="20000"/>
          </a:bodyPr>
          <a:lstStyle/>
          <a:p>
            <a:pPr marL="0" marR="0">
              <a:lnSpc>
                <a:spcPct val="107000"/>
              </a:lnSpc>
              <a:spcBef>
                <a:spcPts val="1500"/>
              </a:spcBef>
              <a:spcAft>
                <a:spcPts val="1500"/>
              </a:spcAft>
            </a:pPr>
            <a:r>
              <a:rPr lang="en-US" sz="1800" b="1"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3. Behavioral Factors:</a:t>
            </a:r>
            <a:r>
              <a:rPr lang="en-US" sz="18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In addition to financial metrics, behavioral factors significantly impact credit approval outcomes. Research by Brown and Jones (2018) underscores the influence of psychological biases and socio-economic variables on credit decision-making. Understanding consumer behavior and preferences is essential for tailoring credit products and improving approval rates.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500"/>
              </a:spcBef>
              <a:spcAft>
                <a:spcPts val="1500"/>
              </a:spcAft>
            </a:pPr>
            <a:r>
              <a:rPr lang="en-US" sz="1800" b="1"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4. Regulatory Environment:</a:t>
            </a:r>
            <a:r>
              <a:rPr lang="en-US" sz="18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The regulatory landscape exerts substantial influence on credit approval practices. Studies (Garcia et al., 2020) emphasize the need for compliance with consumer protection laws and regulatory guidelines to ensure fair and transparent lending practices. Regulatory changes, such as the implementation of the Dodd-Frank Act, have prompted financial institutions to reevaluate their credit approval processes.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500"/>
              </a:spcBef>
              <a:spcAft>
                <a:spcPts val="1500"/>
              </a:spcAft>
            </a:pPr>
            <a:r>
              <a:rPr lang="en-US" sz="1800" b="1"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5. Technological Innovations:</a:t>
            </a:r>
            <a:r>
              <a:rPr lang="en-US" sz="18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Advancements in technology have revolutionized credit approval mechanisms, facilitating faster and more accurate decision-making. Research by Li and Wang (2019) discusses the integration of artificial intelligence and big data analytics in credit assessment, enabling real-time risk assessment and personalized lending solutions. However, concerns regarding data privacy and algorithmic bias necessitate careful consideration in the adoption of these technologies.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500"/>
              </a:spcBef>
              <a:spcAft>
                <a:spcPts val="1500"/>
              </a:spcAft>
            </a:pPr>
            <a:endParaRPr lang="en-US" dirty="0"/>
          </a:p>
        </p:txBody>
      </p:sp>
    </p:spTree>
    <p:extLst>
      <p:ext uri="{BB962C8B-B14F-4D97-AF65-F5344CB8AC3E}">
        <p14:creationId xmlns:p14="http://schemas.microsoft.com/office/powerpoint/2010/main" val="1424747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6DCBDC-8183-4120-8079-412E5CFD784D}"/>
              </a:ext>
            </a:extLst>
          </p:cNvPr>
          <p:cNvSpPr>
            <a:spLocks noGrp="1"/>
          </p:cNvSpPr>
          <p:nvPr>
            <p:ph idx="1"/>
          </p:nvPr>
        </p:nvSpPr>
        <p:spPr/>
        <p:txBody>
          <a:bodyPr>
            <a:normAutofit lnSpcReduction="10000"/>
          </a:bodyPr>
          <a:lstStyle/>
          <a:p>
            <a:pPr marL="0" marR="0">
              <a:lnSpc>
                <a:spcPct val="107000"/>
              </a:lnSpc>
              <a:spcBef>
                <a:spcPts val="1500"/>
              </a:spcBef>
              <a:spcAft>
                <a:spcPts val="1500"/>
              </a:spcAft>
            </a:pPr>
            <a:r>
              <a:rPr lang="en-US" sz="1800" b="1"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6. Economic Implications:</a:t>
            </a:r>
            <a:r>
              <a:rPr lang="en-US" sz="18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The efficiency of credit approval processes has significant implications for economic growth and stability. Studies (Gupta et al., 2021) highlight the role of credit availability in stimulating consumption and investment, thereby driving economic expansion. Conversely, restrictive credit policies can constrain economic activity and exacerbate financial crises.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500"/>
              </a:spcBef>
              <a:spcAft>
                <a:spcPts val="1500"/>
              </a:spcAft>
            </a:pPr>
            <a:r>
              <a:rPr lang="en-US" sz="1800" b="1"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Conclusion:</a:t>
            </a:r>
            <a:r>
              <a:rPr lang="en-US" sz="18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In conclusion, the literature review elucidates the multifaceted nature of credit approval, encompassing financial, behavioral, regulatory, technological, and economic dimensions. Future research endeavors should focus on refining credit assessment methodologies, enhancing predictive modeling techniques, and addressing emerging challenges in the evolving landscape of credit markets.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81325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A65095D-33C9-45B9-8E3F-885BFBA1BC6C}"/>
              </a:ext>
            </a:extLst>
          </p:cNvPr>
          <p:cNvSpPr>
            <a:spLocks noGrp="1" noChangeArrowheads="1"/>
          </p:cNvSpPr>
          <p:nvPr>
            <p:ph type="title"/>
          </p:nvPr>
        </p:nvSpPr>
        <p:spPr bwMode="auto">
          <a:xfrm>
            <a:off x="1451579" y="793328"/>
            <a:ext cx="9603275" cy="2862322"/>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ui-sans-serif"/>
              </a:rPr>
              <a:t>Additional Information</a:t>
            </a:r>
            <a:br>
              <a:rPr kumimoji="0" lang="en-US" altLang="en-US" sz="1800" b="1" i="0" u="none" strike="noStrike" cap="none" normalizeH="0" baseline="0" dirty="0">
                <a:ln>
                  <a:noFill/>
                </a:ln>
                <a:solidFill>
                  <a:srgbClr val="303030"/>
                </a:solidFill>
                <a:effectLst/>
                <a:latin typeface="ui-sans-serif"/>
              </a:rPr>
            </a:br>
            <a:endParaRPr kumimoji="0" lang="en-US" altLang="en-US" sz="1800" b="0" i="0" u="none" strike="noStrike" cap="none" normalizeH="0" baseline="0" dirty="0">
              <a:ln>
                <a:noFill/>
              </a:ln>
              <a:solidFill>
                <a:srgbClr val="303030"/>
              </a:solidFill>
              <a:effectLst/>
              <a:latin typeface="ui-sans-serif"/>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03030"/>
                </a:solidFill>
                <a:effectLst/>
                <a:latin typeface="ui-sans-serif"/>
              </a:rPr>
              <a:t>This file concerns credit card applications. All attribute names and values have been changed to meaningless symbols to protect confidentiality of the data. </a:t>
            </a:r>
            <a:br>
              <a:rPr kumimoji="0" lang="en-US" altLang="en-US" sz="1800" b="0" i="0" u="none" strike="noStrike" cap="none" normalizeH="0" baseline="0" dirty="0">
                <a:ln>
                  <a:noFill/>
                </a:ln>
                <a:solidFill>
                  <a:srgbClr val="303030"/>
                </a:solidFill>
                <a:effectLst/>
                <a:latin typeface="ui-sans-serif"/>
              </a:rPr>
            </a:br>
            <a:br>
              <a:rPr kumimoji="0" lang="en-US" altLang="en-US" sz="1800" b="0" i="0" u="none" strike="noStrike" cap="none" normalizeH="0" baseline="0" dirty="0">
                <a:ln>
                  <a:noFill/>
                </a:ln>
                <a:solidFill>
                  <a:srgbClr val="303030"/>
                </a:solidFill>
                <a:effectLst/>
                <a:latin typeface="ui-sans-serif"/>
              </a:rPr>
            </a:br>
            <a:r>
              <a:rPr kumimoji="0" lang="en-US" altLang="en-US" sz="1800" b="0" i="0" u="none" strike="noStrike" cap="none" normalizeH="0" baseline="0" dirty="0">
                <a:ln>
                  <a:noFill/>
                </a:ln>
                <a:solidFill>
                  <a:srgbClr val="303030"/>
                </a:solidFill>
                <a:effectLst/>
                <a:latin typeface="ui-sans-serif"/>
              </a:rPr>
              <a:t>This dataset is interesting because there is a good mix of attributes -- continuous, nominal with small numbers of values, and nominal with larger numbers of values. There are also a few missing values.</a:t>
            </a:r>
            <a:br>
              <a:rPr kumimoji="0" lang="en-US" altLang="en-US" sz="1800" b="0" i="0" u="none" strike="noStrike" cap="none" normalizeH="0" baseline="0" dirty="0">
                <a:ln>
                  <a:noFill/>
                </a:ln>
                <a:solidFill>
                  <a:srgbClr val="303030"/>
                </a:solidFill>
                <a:effectLst/>
                <a:latin typeface="ui-sans-serif"/>
              </a:rPr>
            </a:br>
            <a:r>
              <a:rPr kumimoji="0" lang="en-US" altLang="en-US" sz="1800" b="0" i="0" u="none" strike="noStrike" cap="none" normalizeH="0" baseline="0">
                <a:ln>
                  <a:noFill/>
                </a:ln>
                <a:solidFill>
                  <a:srgbClr val="303030"/>
                </a:solidFill>
                <a:effectLst/>
                <a:latin typeface="ui-sans-serif"/>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303030"/>
                </a:solidFill>
                <a:effectLst/>
                <a:latin typeface="ui-sans-serif"/>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0097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8B0F9-930C-47F0-A5A1-E18D65CA5E81}"/>
              </a:ext>
            </a:extLst>
          </p:cNvPr>
          <p:cNvSpPr>
            <a:spLocks noGrp="1"/>
          </p:cNvSpPr>
          <p:nvPr>
            <p:ph type="title"/>
          </p:nvPr>
        </p:nvSpPr>
        <p:spPr/>
        <p:txBody>
          <a:bodyPr/>
          <a:lstStyle/>
          <a:p>
            <a:r>
              <a:rPr kumimoji="0" lang="en-US" altLang="en-US" sz="3200" b="0" i="0" u="none" strike="noStrike" cap="none" normalizeH="0" baseline="0" dirty="0">
                <a:ln>
                  <a:noFill/>
                </a:ln>
                <a:solidFill>
                  <a:schemeClr val="tx1"/>
                </a:solidFill>
                <a:effectLst/>
                <a:latin typeface="Söhne"/>
              </a:rPr>
              <a:t>Hypothesis:</a:t>
            </a:r>
            <a:br>
              <a:rPr kumimoji="0" lang="en-US" altLang="en-US" sz="3200" b="0" i="0" u="none" strike="noStrike" cap="none" normalizeH="0" baseline="0" dirty="0">
                <a:ln>
                  <a:noFill/>
                </a:ln>
                <a:solidFill>
                  <a:schemeClr val="tx1"/>
                </a:solidFill>
                <a:effectLst/>
                <a:latin typeface="Söhne"/>
              </a:rPr>
            </a:br>
            <a:endParaRPr lang="en-US" dirty="0"/>
          </a:p>
        </p:txBody>
      </p:sp>
      <p:sp>
        <p:nvSpPr>
          <p:cNvPr id="4" name="Rectangle 1">
            <a:extLst>
              <a:ext uri="{FF2B5EF4-FFF2-40B4-BE49-F238E27FC236}">
                <a16:creationId xmlns:a16="http://schemas.microsoft.com/office/drawing/2014/main" id="{832DB408-EEA1-476F-BC28-792B34E1361A}"/>
              </a:ext>
            </a:extLst>
          </p:cNvPr>
          <p:cNvSpPr>
            <a:spLocks noChangeArrowheads="1"/>
          </p:cNvSpPr>
          <p:nvPr/>
        </p:nvSpPr>
        <p:spPr bwMode="auto">
          <a:xfrm>
            <a:off x="1314450" y="2141192"/>
            <a:ext cx="10277226" cy="28315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Söhne"/>
              </a:rPr>
              <a:t>Given the Census Income dataset and the prediction task to determine whether a person makes over $50K a year, I hypothesize that several demographic and socioeconomic factors will significantly influence whether an individual's income exceeds $50K per year. These factors may include education level, occupation type, age, marital status, and possibly geographic location.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Söhne"/>
              </a:rPr>
              <a:t>Additionally, considering the context of loan eligibility, it is plausible to hypothesize that individuals with incomes below $50K per year may be more likely to seek loans due to potentially lower disposable incomes and greater financial need. Therefore, the income bracket of $50K and below could be considered a significant portion of the population that may be more inclined to seek loans. However, further analysis and empirical evidence would be needed to validate this hypothesis.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98006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EBB78-AE27-47F6-8E83-98F6417EF1CB}"/>
              </a:ext>
            </a:extLst>
          </p:cNvPr>
          <p:cNvSpPr>
            <a:spLocks noGrp="1"/>
          </p:cNvSpPr>
          <p:nvPr>
            <p:ph type="title"/>
          </p:nvPr>
        </p:nvSpPr>
        <p:spPr/>
        <p:txBody>
          <a:bodyPr/>
          <a:lstStyle/>
          <a:p>
            <a:r>
              <a:rPr lang="en-US" dirty="0"/>
              <a:t>PRIMARY DATA</a:t>
            </a:r>
          </a:p>
        </p:txBody>
      </p:sp>
      <p:sp>
        <p:nvSpPr>
          <p:cNvPr id="3" name="Content Placeholder 2">
            <a:extLst>
              <a:ext uri="{FF2B5EF4-FFF2-40B4-BE49-F238E27FC236}">
                <a16:creationId xmlns:a16="http://schemas.microsoft.com/office/drawing/2014/main" id="{2370D564-0B76-4241-8D72-E6D4B00FC697}"/>
              </a:ext>
            </a:extLst>
          </p:cNvPr>
          <p:cNvSpPr>
            <a:spLocks noGrp="1"/>
          </p:cNvSpPr>
          <p:nvPr>
            <p:ph idx="1"/>
          </p:nvPr>
        </p:nvSpPr>
        <p:spPr/>
        <p:txBody>
          <a:bodyPr/>
          <a:lstStyle/>
          <a:p>
            <a:r>
              <a:rPr lang="en-US" dirty="0">
                <a:hlinkClick r:id="rId2"/>
              </a:rPr>
              <a:t>https://archive.ics.uci.edu/dataset/2/adult</a:t>
            </a:r>
            <a:endParaRPr lang="en-US" dirty="0"/>
          </a:p>
          <a:p>
            <a:r>
              <a:rPr lang="en-US" dirty="0"/>
              <a:t>https://archive.ics.uci.edu/dataset/27/credit+approval</a:t>
            </a:r>
          </a:p>
        </p:txBody>
      </p:sp>
    </p:spTree>
    <p:extLst>
      <p:ext uri="{BB962C8B-B14F-4D97-AF65-F5344CB8AC3E}">
        <p14:creationId xmlns:p14="http://schemas.microsoft.com/office/powerpoint/2010/main" val="4038456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6E24-F961-456B-987F-44C9F877E041}"/>
              </a:ext>
            </a:extLst>
          </p:cNvPr>
          <p:cNvSpPr>
            <a:spLocks noGrp="1"/>
          </p:cNvSpPr>
          <p:nvPr>
            <p:ph idx="1"/>
          </p:nvPr>
        </p:nvSpPr>
        <p:spPr/>
        <p:txBody>
          <a:bodyPr/>
          <a:lstStyle/>
          <a:p>
            <a:pPr algn="l"/>
            <a:r>
              <a:rPr lang="en-US" b="1" i="0" dirty="0">
                <a:solidFill>
                  <a:srgbClr val="303030"/>
                </a:solidFill>
                <a:effectLst/>
                <a:latin typeface="ui-sans-serif"/>
              </a:rPr>
              <a:t>Additional Information</a:t>
            </a:r>
          </a:p>
          <a:p>
            <a:pPr algn="l"/>
            <a:r>
              <a:rPr lang="en-US" b="0" i="0" dirty="0">
                <a:solidFill>
                  <a:srgbClr val="303030"/>
                </a:solidFill>
                <a:effectLst/>
                <a:latin typeface="ui-sans-serif"/>
              </a:rPr>
              <a:t>Extraction was done by Barry Becker from the 1994 Census database. A set of reasonably clean records was extracted using the following conditions: ((AAGE&gt;16) &amp;&amp; (AGI&gt;100) &amp;&amp; (AFNLWGT&gt;1)&amp;&amp; (HRSWK&gt;0))</a:t>
            </a:r>
          </a:p>
          <a:p>
            <a:pPr algn="l"/>
            <a:r>
              <a:rPr lang="en-US" b="0" i="0" dirty="0">
                <a:solidFill>
                  <a:srgbClr val="303030"/>
                </a:solidFill>
                <a:effectLst/>
                <a:latin typeface="ui-sans-serif"/>
              </a:rPr>
              <a:t> Prediction task is to determine whether a person makes over 50K a year.</a:t>
            </a:r>
          </a:p>
          <a:p>
            <a:endParaRPr lang="en-US" dirty="0"/>
          </a:p>
        </p:txBody>
      </p:sp>
    </p:spTree>
    <p:extLst>
      <p:ext uri="{BB962C8B-B14F-4D97-AF65-F5344CB8AC3E}">
        <p14:creationId xmlns:p14="http://schemas.microsoft.com/office/powerpoint/2010/main" val="337703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2D9C7-11CC-4965-9227-44E11730351A}"/>
              </a:ext>
            </a:extLst>
          </p:cNvPr>
          <p:cNvSpPr>
            <a:spLocks noGrp="1"/>
          </p:cNvSpPr>
          <p:nvPr>
            <p:ph type="title"/>
          </p:nvPr>
        </p:nvSpPr>
        <p:spPr/>
        <p:txBody>
          <a:bodyPr/>
          <a:lstStyle/>
          <a:p>
            <a:r>
              <a:rPr lang="en-US" dirty="0"/>
              <a:t>SUMMARY OF LITERATURE REVIEW</a:t>
            </a:r>
          </a:p>
        </p:txBody>
      </p:sp>
      <p:pic>
        <p:nvPicPr>
          <p:cNvPr id="5" name="Content Placeholder 4" descr="Boy dressed up with jet pack">
            <a:extLst>
              <a:ext uri="{FF2B5EF4-FFF2-40B4-BE49-F238E27FC236}">
                <a16:creationId xmlns:a16="http://schemas.microsoft.com/office/drawing/2014/main" id="{8DBB06BB-5624-4052-8E58-B041C764B0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2016125"/>
            <a:ext cx="9603275" cy="3449638"/>
          </a:xfrm>
        </p:spPr>
      </p:pic>
    </p:spTree>
    <p:extLst>
      <p:ext uri="{BB962C8B-B14F-4D97-AF65-F5344CB8AC3E}">
        <p14:creationId xmlns:p14="http://schemas.microsoft.com/office/powerpoint/2010/main" val="3290378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572A998-C8C6-4522-8EA1-29ECA240AD9A}"/>
              </a:ext>
            </a:extLst>
          </p:cNvPr>
          <p:cNvPicPr>
            <a:picLocks noGrp="1" noChangeAspect="1"/>
          </p:cNvPicPr>
          <p:nvPr>
            <p:ph idx="1"/>
          </p:nvPr>
        </p:nvPicPr>
        <p:blipFill>
          <a:blip r:embed="rId2"/>
          <a:stretch>
            <a:fillRect/>
          </a:stretch>
        </p:blipFill>
        <p:spPr>
          <a:xfrm>
            <a:off x="3648686" y="2016125"/>
            <a:ext cx="5208953" cy="3449638"/>
          </a:xfrm>
        </p:spPr>
      </p:pic>
    </p:spTree>
    <p:extLst>
      <p:ext uri="{BB962C8B-B14F-4D97-AF65-F5344CB8AC3E}">
        <p14:creationId xmlns:p14="http://schemas.microsoft.com/office/powerpoint/2010/main" val="3325108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B3C50D-2F0C-4299-ADFD-F9370ECAE5BE}"/>
              </a:ext>
            </a:extLst>
          </p:cNvPr>
          <p:cNvSpPr>
            <a:spLocks noGrp="1"/>
          </p:cNvSpPr>
          <p:nvPr>
            <p:ph idx="1"/>
          </p:nvPr>
        </p:nvSpPr>
        <p:spPr/>
        <p:txBody>
          <a:bodyPr>
            <a:normAutofit fontScale="92500" lnSpcReduction="10000"/>
          </a:bodyPr>
          <a:lstStyle/>
          <a:p>
            <a:pPr marL="0" marR="0">
              <a:lnSpc>
                <a:spcPct val="107000"/>
              </a:lnSpc>
              <a:spcBef>
                <a:spcPts val="0"/>
              </a:spcBef>
              <a:spcAft>
                <a:spcPts val="0"/>
              </a:spcAft>
            </a:pPr>
            <a:r>
              <a:rPr lang="en-US" sz="1800" b="1"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ChatGPT</a:t>
            </a:r>
            <a:endParaRPr lang="en-US" sz="18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500"/>
              </a:spcAft>
            </a:pP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The Adult dataset, donated on April 30, 1996, is a well-known dataset in the field of machine learning and statistics. It is commonly used for classification tasks, particularly in predicting whether an individual earns more than $50,000 per year based on various demographic features. The dataset contains attributes such as age, education, marital status, occupation, and race, among others.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500"/>
              </a:spcBef>
              <a:spcAft>
                <a:spcPts val="1500"/>
              </a:spcAft>
            </a:pP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Numerous studies have utilized the Adult dataset to explore different machine learning algorithms, feature engineering techniques, and model evaluation methods. Below is a literature review summarizing some of the key findings and approaches in the research conducted using the Adult 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17905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B531F4-C09F-4151-95B2-ABD17925CEAB}"/>
              </a:ext>
            </a:extLst>
          </p:cNvPr>
          <p:cNvSpPr>
            <a:spLocks noGrp="1"/>
          </p:cNvSpPr>
          <p:nvPr>
            <p:ph idx="1"/>
          </p:nvPr>
        </p:nvSpPr>
        <p:spPr/>
        <p:txBody>
          <a:bodyPr>
            <a:normAutofit fontScale="85000" lnSpcReduction="20000"/>
          </a:bodyPr>
          <a:lstStyle/>
          <a:p>
            <a:pPr marL="342900" marR="0" lvl="0" indent="-342900">
              <a:lnSpc>
                <a:spcPct val="107000"/>
              </a:lnSpc>
              <a:spcBef>
                <a:spcPts val="0"/>
              </a:spcBef>
              <a:spcAft>
                <a:spcPts val="0"/>
              </a:spcAft>
              <a:buFont typeface="+mj-lt"/>
              <a:buAutoNum type="arabicPeriod"/>
              <a:tabLst>
                <a:tab pos="285750" algn="l"/>
              </a:tabLst>
            </a:pPr>
            <a:r>
              <a:rPr lang="en-US" sz="18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Algorithm Comparison</a:t>
            </a: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Many studies have compared the performance of different machine learning algorithms on the Adult dataset. These algorithms include decision trees, logistic regression, support vector machines, naive Bayes, and ensemble methods like random forests and gradient boosting machines. Researchers have evaluated the accuracy, precision, recall, and F1 score of these algorithms to determine which ones are most effective for predicting income levels.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285750" algn="l"/>
              </a:tabLst>
            </a:pPr>
            <a:r>
              <a:rPr lang="en-US" sz="18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Feature Engineering</a:t>
            </a: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Feature engineering plays a crucial role in improving the predictive performance of models trained on the Adult dataset. Researchers have explored various techniques for feature selection, dimensionality reduction, and encoding categorical variables. Some studies have also investigated the creation of new features or transformations of existing ones to capture more complex relationships in the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285750" algn="l"/>
              </a:tabLst>
            </a:pPr>
            <a:r>
              <a:rPr lang="en-US" sz="18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Model Interpretability</a:t>
            </a: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Interpretable models are essential for understanding the factors that contribute to income levels and making actionable recommendations. Researchers have employed techniques such as feature importance analysis, partial dependence plots, and SHAP (</a:t>
            </a:r>
            <a:r>
              <a:rPr lang="en-US" sz="1800"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SHapley</a:t>
            </a: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Additive </a:t>
            </a:r>
            <a:r>
              <a:rPr lang="en-US" sz="1800"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exPlanations</a:t>
            </a: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values to interpret the predictions of machine learning models trained on the Adult dataset. By gaining insights into the relative importance of different features, stakeholders can make informed decisions and policy interventions.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39320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1C53A6-120D-4318-ACE4-71A97702B6A5}"/>
              </a:ext>
            </a:extLst>
          </p:cNvPr>
          <p:cNvSpPr>
            <a:spLocks noGrp="1"/>
          </p:cNvSpPr>
          <p:nvPr>
            <p:ph idx="1"/>
          </p:nvPr>
        </p:nvSpPr>
        <p:spPr/>
        <p:txBody>
          <a:bodyPr>
            <a:normAutofit fontScale="92500" lnSpcReduction="20000"/>
          </a:bodyPr>
          <a:lstStyle/>
          <a:p>
            <a:pPr marL="0" marR="0" lvl="0" indent="0">
              <a:lnSpc>
                <a:spcPct val="107000"/>
              </a:lnSpc>
              <a:spcBef>
                <a:spcPts val="0"/>
              </a:spcBef>
              <a:spcAft>
                <a:spcPts val="0"/>
              </a:spcAft>
              <a:buNone/>
              <a:tabLst>
                <a:tab pos="285750" algn="l"/>
              </a:tabLst>
            </a:pPr>
            <a:r>
              <a:rPr lang="en-US" sz="18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4. Bias and Fairness</a:t>
            </a: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Given the sensitive nature of demographic attributes in the Adult dataset, researchers have investigated issues related to bias and fairness in machine learning models. Studies have examined the presence of algorithmic bias against certain demographic groups and proposed techniques for mitigating such biases. Fairness-aware algorithms and fairness metrics have been developed to ensure that predictive models do not discriminate against protected groups based on race, gender, or other sensitive attributes.</a:t>
            </a:r>
          </a:p>
          <a:p>
            <a:pPr marL="0" marR="0" lvl="0" indent="0">
              <a:lnSpc>
                <a:spcPct val="107000"/>
              </a:lnSpc>
              <a:spcBef>
                <a:spcPts val="0"/>
              </a:spcBef>
              <a:spcAft>
                <a:spcPts val="0"/>
              </a:spcAft>
              <a:buNone/>
              <a:tabLst>
                <a:tab pos="28575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tabLst>
                <a:tab pos="285750" algn="l"/>
              </a:tabLst>
            </a:pPr>
            <a:r>
              <a:rPr lang="en-US" sz="18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5. Transfer Learning and Domain Adaptation</a:t>
            </a: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Transfer learning and domain adaptation techniques have been explored to leverage knowledge from related datasets or domains to improve the performance of models on the Adult dataset. Researchers have investigated methods for transferring representations learned from auxiliary tasks or domains to enhance the generalization capability of machine learning models. By leveraging additional data sources or domain knowledge, researchers can address data scarcity and improve the robustness of predictive models.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2558174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271</TotalTime>
  <Words>1446</Words>
  <Application>Microsoft Office PowerPoint</Application>
  <PresentationFormat>Widescreen</PresentationFormat>
  <Paragraphs>40</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Comic Sans MS</vt:lpstr>
      <vt:lpstr>Gill Sans MT</vt:lpstr>
      <vt:lpstr>Segoe UI</vt:lpstr>
      <vt:lpstr>Söhne</vt:lpstr>
      <vt:lpstr>ui-sans-serif</vt:lpstr>
      <vt:lpstr>Gallery</vt:lpstr>
      <vt:lpstr>SCENARIO:</vt:lpstr>
      <vt:lpstr>Hypothesis: </vt:lpstr>
      <vt:lpstr>PRIMARY DATA</vt:lpstr>
      <vt:lpstr>PowerPoint Presentation</vt:lpstr>
      <vt:lpstr>SUMMARY OF LITERATURE REVIEW</vt:lpstr>
      <vt:lpstr>PowerPoint Presentation</vt:lpstr>
      <vt:lpstr>PowerPoint Presentation</vt:lpstr>
      <vt:lpstr>PowerPoint Presentation</vt:lpstr>
      <vt:lpstr>PowerPoint Presentation</vt:lpstr>
      <vt:lpstr>PowerPoint Presentation</vt:lpstr>
      <vt:lpstr>PowerPoint Presentation</vt:lpstr>
      <vt:lpstr>Literature Review: Credit Approval </vt:lpstr>
      <vt:lpstr>PowerPoint Presentation</vt:lpstr>
      <vt:lpstr>PowerPoint Presentation</vt:lpstr>
      <vt:lpstr>Additional Information  This file concerns credit card applications. All attribute names and values have been changed to meaningless symbols to protect confidentiality of the data.   This dataset is interesting because there is a good mix of attributes -- continuous, nominal with small numbers of values, and nominal with larger numbers of values. There are also a few missing values.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SCENARIO:  Predict whether income exceeds $50K/yr based on census data. Also known as "Census Income" dataset.</dc:title>
  <dc:creator>Gerardo Acaba</dc:creator>
  <cp:lastModifiedBy>Gerardo Acaba</cp:lastModifiedBy>
  <cp:revision>11</cp:revision>
  <dcterms:created xsi:type="dcterms:W3CDTF">2024-03-15T03:06:38Z</dcterms:created>
  <dcterms:modified xsi:type="dcterms:W3CDTF">2024-03-16T03:24:06Z</dcterms:modified>
</cp:coreProperties>
</file>