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7" r:id="rId4"/>
    <p:sldId id="256"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160" d="100"/>
          <a:sy n="160" d="100"/>
        </p:scale>
        <p:origin x="91" y="-45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rdo Acaba" userId="55963ddbad78323e" providerId="LiveId" clId="{47B0B35E-A9A7-4131-89BE-DBC1E1C2F544}"/>
    <pc:docChg chg="undo custSel addSld modSld">
      <pc:chgData name="Gerardo Acaba" userId="55963ddbad78323e" providerId="LiveId" clId="{47B0B35E-A9A7-4131-89BE-DBC1E1C2F544}" dt="2024-03-26T06:55:38.736" v="622" actId="20577"/>
      <pc:docMkLst>
        <pc:docMk/>
      </pc:docMkLst>
      <pc:sldChg chg="modSp mod">
        <pc:chgData name="Gerardo Acaba" userId="55963ddbad78323e" providerId="LiveId" clId="{47B0B35E-A9A7-4131-89BE-DBC1E1C2F544}" dt="2024-03-26T06:55:38.736" v="622" actId="20577"/>
        <pc:sldMkLst>
          <pc:docMk/>
          <pc:sldMk cId="402562096" sldId="257"/>
        </pc:sldMkLst>
        <pc:spChg chg="mod">
          <ac:chgData name="Gerardo Acaba" userId="55963ddbad78323e" providerId="LiveId" clId="{47B0B35E-A9A7-4131-89BE-DBC1E1C2F544}" dt="2024-03-26T06:54:59.217" v="618" actId="1076"/>
          <ac:spMkLst>
            <pc:docMk/>
            <pc:sldMk cId="402562096" sldId="257"/>
            <ac:spMk id="2" creationId="{3771478C-60FD-403F-B9FA-3496BF519FCE}"/>
          </ac:spMkLst>
        </pc:spChg>
        <pc:spChg chg="mod">
          <ac:chgData name="Gerardo Acaba" userId="55963ddbad78323e" providerId="LiveId" clId="{47B0B35E-A9A7-4131-89BE-DBC1E1C2F544}" dt="2024-03-26T06:54:00.387" v="612" actId="1076"/>
          <ac:spMkLst>
            <pc:docMk/>
            <pc:sldMk cId="402562096" sldId="257"/>
            <ac:spMk id="8" creationId="{667C490E-2744-4D5B-9ECB-812C9A00B80C}"/>
          </ac:spMkLst>
        </pc:spChg>
        <pc:spChg chg="mod">
          <ac:chgData name="Gerardo Acaba" userId="55963ddbad78323e" providerId="LiveId" clId="{47B0B35E-A9A7-4131-89BE-DBC1E1C2F544}" dt="2024-03-26T06:54:31.777" v="615" actId="14100"/>
          <ac:spMkLst>
            <pc:docMk/>
            <pc:sldMk cId="402562096" sldId="257"/>
            <ac:spMk id="9" creationId="{A73FB761-2A67-441F-8291-FAD98BF85CB6}"/>
          </ac:spMkLst>
        </pc:spChg>
        <pc:spChg chg="mod">
          <ac:chgData name="Gerardo Acaba" userId="55963ddbad78323e" providerId="LiveId" clId="{47B0B35E-A9A7-4131-89BE-DBC1E1C2F544}" dt="2024-03-26T06:54:08.262" v="613" actId="1076"/>
          <ac:spMkLst>
            <pc:docMk/>
            <pc:sldMk cId="402562096" sldId="257"/>
            <ac:spMk id="10" creationId="{D57204DD-A9C4-42BC-9EF7-64F847DD41CE}"/>
          </ac:spMkLst>
        </pc:spChg>
        <pc:spChg chg="mod">
          <ac:chgData name="Gerardo Acaba" userId="55963ddbad78323e" providerId="LiveId" clId="{47B0B35E-A9A7-4131-89BE-DBC1E1C2F544}" dt="2024-03-26T06:53:55.965" v="611" actId="1076"/>
          <ac:spMkLst>
            <pc:docMk/>
            <pc:sldMk cId="402562096" sldId="257"/>
            <ac:spMk id="11" creationId="{6C032BF6-41E1-453C-BB74-400C9D90346F}"/>
          </ac:spMkLst>
        </pc:spChg>
        <pc:spChg chg="mod">
          <ac:chgData name="Gerardo Acaba" userId="55963ddbad78323e" providerId="LiveId" clId="{47B0B35E-A9A7-4131-89BE-DBC1E1C2F544}" dt="2024-03-26T06:53:40.432" v="609" actId="1076"/>
          <ac:spMkLst>
            <pc:docMk/>
            <pc:sldMk cId="402562096" sldId="257"/>
            <ac:spMk id="13" creationId="{D911A147-1D87-42B6-AEC9-17DE271C4244}"/>
          </ac:spMkLst>
        </pc:spChg>
        <pc:spChg chg="mod">
          <ac:chgData name="Gerardo Acaba" userId="55963ddbad78323e" providerId="LiveId" clId="{47B0B35E-A9A7-4131-89BE-DBC1E1C2F544}" dt="2024-03-26T06:55:25.687" v="621" actId="20577"/>
          <ac:spMkLst>
            <pc:docMk/>
            <pc:sldMk cId="402562096" sldId="257"/>
            <ac:spMk id="14" creationId="{1A1C4A15-346F-48D5-9F7E-F2BE7025E98C}"/>
          </ac:spMkLst>
        </pc:spChg>
        <pc:spChg chg="mod">
          <ac:chgData name="Gerardo Acaba" userId="55963ddbad78323e" providerId="LiveId" clId="{47B0B35E-A9A7-4131-89BE-DBC1E1C2F544}" dt="2024-03-26T06:55:38.736" v="622" actId="20577"/>
          <ac:spMkLst>
            <pc:docMk/>
            <pc:sldMk cId="402562096" sldId="257"/>
            <ac:spMk id="15" creationId="{D7BD7C2A-9835-414E-9600-DF8CD6F10440}"/>
          </ac:spMkLst>
        </pc:spChg>
        <pc:spChg chg="mod">
          <ac:chgData name="Gerardo Acaba" userId="55963ddbad78323e" providerId="LiveId" clId="{47B0B35E-A9A7-4131-89BE-DBC1E1C2F544}" dt="2024-03-26T06:53:48.777" v="610" actId="1076"/>
          <ac:spMkLst>
            <pc:docMk/>
            <pc:sldMk cId="402562096" sldId="257"/>
            <ac:spMk id="16" creationId="{BC814A08-E336-4704-9FA8-30F91726E43F}"/>
          </ac:spMkLst>
        </pc:spChg>
      </pc:sldChg>
      <pc:sldChg chg="addSp delSp modSp new mod">
        <pc:chgData name="Gerardo Acaba" userId="55963ddbad78323e" providerId="LiveId" clId="{47B0B35E-A9A7-4131-89BE-DBC1E1C2F544}" dt="2024-03-26T06:31:32.747" v="172" actId="20577"/>
        <pc:sldMkLst>
          <pc:docMk/>
          <pc:sldMk cId="3860377435" sldId="258"/>
        </pc:sldMkLst>
        <pc:spChg chg="del">
          <ac:chgData name="Gerardo Acaba" userId="55963ddbad78323e" providerId="LiveId" clId="{47B0B35E-A9A7-4131-89BE-DBC1E1C2F544}" dt="2024-03-26T04:59:56.548" v="1" actId="478"/>
          <ac:spMkLst>
            <pc:docMk/>
            <pc:sldMk cId="3860377435" sldId="258"/>
            <ac:spMk id="2" creationId="{2594D331-DC1C-473A-82E0-2EE912FF4A1E}"/>
          </ac:spMkLst>
        </pc:spChg>
        <pc:spChg chg="del">
          <ac:chgData name="Gerardo Acaba" userId="55963ddbad78323e" providerId="LiveId" clId="{47B0B35E-A9A7-4131-89BE-DBC1E1C2F544}" dt="2024-03-26T05:01:11.322" v="4" actId="478"/>
          <ac:spMkLst>
            <pc:docMk/>
            <pc:sldMk cId="3860377435" sldId="258"/>
            <ac:spMk id="3" creationId="{0FAFCA1D-B3D2-46C9-878F-5C59EA1DF905}"/>
          </ac:spMkLst>
        </pc:spChg>
        <pc:spChg chg="add mod">
          <ac:chgData name="Gerardo Acaba" userId="55963ddbad78323e" providerId="LiveId" clId="{47B0B35E-A9A7-4131-89BE-DBC1E1C2F544}" dt="2024-03-26T06:31:17.013" v="169" actId="1076"/>
          <ac:spMkLst>
            <pc:docMk/>
            <pc:sldMk cId="3860377435" sldId="258"/>
            <ac:spMk id="4" creationId="{2439ED24-9DDA-47C7-A638-28641F83802D}"/>
          </ac:spMkLst>
        </pc:spChg>
        <pc:spChg chg="add mod">
          <ac:chgData name="Gerardo Acaba" userId="55963ddbad78323e" providerId="LiveId" clId="{47B0B35E-A9A7-4131-89BE-DBC1E1C2F544}" dt="2024-03-26T06:31:32.747" v="172" actId="20577"/>
          <ac:spMkLst>
            <pc:docMk/>
            <pc:sldMk cId="3860377435" sldId="258"/>
            <ac:spMk id="5" creationId="{5B85B34D-BFAF-422F-B5E9-D3257DAD464B}"/>
          </ac:spMkLst>
        </pc:spChg>
      </pc:sldChg>
      <pc:sldChg chg="addSp delSp modSp new mod">
        <pc:chgData name="Gerardo Acaba" userId="55963ddbad78323e" providerId="LiveId" clId="{47B0B35E-A9A7-4131-89BE-DBC1E1C2F544}" dt="2024-03-26T06:25:29.579" v="144"/>
        <pc:sldMkLst>
          <pc:docMk/>
          <pc:sldMk cId="461043856" sldId="259"/>
        </pc:sldMkLst>
        <pc:spChg chg="del">
          <ac:chgData name="Gerardo Acaba" userId="55963ddbad78323e" providerId="LiveId" clId="{47B0B35E-A9A7-4131-89BE-DBC1E1C2F544}" dt="2024-03-26T05:07:40.193" v="65" actId="478"/>
          <ac:spMkLst>
            <pc:docMk/>
            <pc:sldMk cId="461043856" sldId="259"/>
            <ac:spMk id="2" creationId="{568FC726-8721-4FE4-8100-C392749B250D}"/>
          </ac:spMkLst>
        </pc:spChg>
        <pc:spChg chg="del">
          <ac:chgData name="Gerardo Acaba" userId="55963ddbad78323e" providerId="LiveId" clId="{47B0B35E-A9A7-4131-89BE-DBC1E1C2F544}" dt="2024-03-26T05:08:14.921" v="68" actId="478"/>
          <ac:spMkLst>
            <pc:docMk/>
            <pc:sldMk cId="461043856" sldId="259"/>
            <ac:spMk id="3" creationId="{977C154E-FAF1-465C-8741-76807604ECB3}"/>
          </ac:spMkLst>
        </pc:spChg>
        <pc:spChg chg="add mod">
          <ac:chgData name="Gerardo Acaba" userId="55963ddbad78323e" providerId="LiveId" clId="{47B0B35E-A9A7-4131-89BE-DBC1E1C2F544}" dt="2024-03-26T05:08:50.890" v="92" actId="122"/>
          <ac:spMkLst>
            <pc:docMk/>
            <pc:sldMk cId="461043856" sldId="259"/>
            <ac:spMk id="4" creationId="{5EE02E57-F0D1-4A51-BEC5-41108392EB7B}"/>
          </ac:spMkLst>
        </pc:spChg>
        <pc:spChg chg="add mod">
          <ac:chgData name="Gerardo Acaba" userId="55963ddbad78323e" providerId="LiveId" clId="{47B0B35E-A9A7-4131-89BE-DBC1E1C2F544}" dt="2024-03-26T06:25:29.579" v="144"/>
          <ac:spMkLst>
            <pc:docMk/>
            <pc:sldMk cId="461043856" sldId="259"/>
            <ac:spMk id="5" creationId="{893B81C2-BD92-4639-9748-5401E3779F65}"/>
          </ac:spMkLst>
        </pc:spChg>
      </pc:sldChg>
      <pc:sldChg chg="addSp delSp modSp new mod">
        <pc:chgData name="Gerardo Acaba" userId="55963ddbad78323e" providerId="LiveId" clId="{47B0B35E-A9A7-4131-89BE-DBC1E1C2F544}" dt="2024-03-26T06:51:52.807" v="606" actId="20577"/>
        <pc:sldMkLst>
          <pc:docMk/>
          <pc:sldMk cId="2104428303" sldId="260"/>
        </pc:sldMkLst>
        <pc:spChg chg="del">
          <ac:chgData name="Gerardo Acaba" userId="55963ddbad78323e" providerId="LiveId" clId="{47B0B35E-A9A7-4131-89BE-DBC1E1C2F544}" dt="2024-03-26T05:12:41.924" v="99" actId="478"/>
          <ac:spMkLst>
            <pc:docMk/>
            <pc:sldMk cId="2104428303" sldId="260"/>
            <ac:spMk id="2" creationId="{7EABF766-0FEB-45D3-A796-1AABA272B27E}"/>
          </ac:spMkLst>
        </pc:spChg>
        <pc:spChg chg="del">
          <ac:chgData name="Gerardo Acaba" userId="55963ddbad78323e" providerId="LiveId" clId="{47B0B35E-A9A7-4131-89BE-DBC1E1C2F544}" dt="2024-03-26T05:13:05.083" v="102" actId="478"/>
          <ac:spMkLst>
            <pc:docMk/>
            <pc:sldMk cId="2104428303" sldId="260"/>
            <ac:spMk id="3" creationId="{DA1D974A-0606-4CE5-BE69-F12B2DFBCAE2}"/>
          </ac:spMkLst>
        </pc:spChg>
        <pc:spChg chg="add mod">
          <ac:chgData name="Gerardo Acaba" userId="55963ddbad78323e" providerId="LiveId" clId="{47B0B35E-A9A7-4131-89BE-DBC1E1C2F544}" dt="2024-03-26T06:48:31.237" v="596" actId="1076"/>
          <ac:spMkLst>
            <pc:docMk/>
            <pc:sldMk cId="2104428303" sldId="260"/>
            <ac:spMk id="4" creationId="{C376178D-C671-4941-8312-8E4C2735EA83}"/>
          </ac:spMkLst>
        </pc:spChg>
        <pc:spChg chg="add mod">
          <ac:chgData name="Gerardo Acaba" userId="55963ddbad78323e" providerId="LiveId" clId="{47B0B35E-A9A7-4131-89BE-DBC1E1C2F544}" dt="2024-03-26T06:51:52.807" v="606" actId="20577"/>
          <ac:spMkLst>
            <pc:docMk/>
            <pc:sldMk cId="2104428303" sldId="260"/>
            <ac:spMk id="5" creationId="{E5034140-69C0-4C36-8EB2-C67820EA54AF}"/>
          </ac:spMkLst>
        </pc:spChg>
      </pc:sldChg>
      <pc:sldChg chg="modSp new mod">
        <pc:chgData name="Gerardo Acaba" userId="55963ddbad78323e" providerId="LiveId" clId="{47B0B35E-A9A7-4131-89BE-DBC1E1C2F544}" dt="2024-03-26T06:46:59.546" v="586" actId="20577"/>
        <pc:sldMkLst>
          <pc:docMk/>
          <pc:sldMk cId="625326943" sldId="261"/>
        </pc:sldMkLst>
        <pc:spChg chg="mod">
          <ac:chgData name="Gerardo Acaba" userId="55963ddbad78323e" providerId="LiveId" clId="{47B0B35E-A9A7-4131-89BE-DBC1E1C2F544}" dt="2024-03-26T06:46:59.546" v="586" actId="20577"/>
          <ac:spMkLst>
            <pc:docMk/>
            <pc:sldMk cId="625326943" sldId="261"/>
            <ac:spMk id="2" creationId="{7A1D4182-B0A1-445D-AA27-A4610BAD7C53}"/>
          </ac:spMkLst>
        </pc:spChg>
        <pc:spChg chg="mod">
          <ac:chgData name="Gerardo Acaba" userId="55963ddbad78323e" providerId="LiveId" clId="{47B0B35E-A9A7-4131-89BE-DBC1E1C2F544}" dt="2024-03-26T06:43:43.136" v="436" actId="1036"/>
          <ac:spMkLst>
            <pc:docMk/>
            <pc:sldMk cId="625326943" sldId="261"/>
            <ac:spMk id="3" creationId="{35101D82-3494-4614-AF25-A2D0A63D06A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9A12-F24E-4477-B834-B480D034EE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4A5C90-595F-4513-A41E-A889241D8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8AE6C9-8FDB-4369-B254-F2AD7F093E20}"/>
              </a:ext>
            </a:extLst>
          </p:cNvPr>
          <p:cNvSpPr>
            <a:spLocks noGrp="1"/>
          </p:cNvSpPr>
          <p:nvPr>
            <p:ph type="dt" sz="half" idx="10"/>
          </p:nvPr>
        </p:nvSpPr>
        <p:spPr/>
        <p:txBody>
          <a:bodyPr/>
          <a:lstStyle/>
          <a:p>
            <a:fld id="{55D4EE84-9A65-4042-86E1-752DCB6F619D}" type="datetimeFigureOut">
              <a:rPr lang="en-US" smtClean="0"/>
              <a:t>3/27/2024</a:t>
            </a:fld>
            <a:endParaRPr lang="en-US"/>
          </a:p>
        </p:txBody>
      </p:sp>
      <p:sp>
        <p:nvSpPr>
          <p:cNvPr id="5" name="Footer Placeholder 4">
            <a:extLst>
              <a:ext uri="{FF2B5EF4-FFF2-40B4-BE49-F238E27FC236}">
                <a16:creationId xmlns:a16="http://schemas.microsoft.com/office/drawing/2014/main" id="{B6A51603-A2FE-4B34-9BDB-8A412AB6B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1774D1-1D47-45C7-A013-08DA14FF2392}"/>
              </a:ext>
            </a:extLst>
          </p:cNvPr>
          <p:cNvSpPr>
            <a:spLocks noGrp="1"/>
          </p:cNvSpPr>
          <p:nvPr>
            <p:ph type="sldNum" sz="quarter" idx="12"/>
          </p:nvPr>
        </p:nvSpPr>
        <p:spPr/>
        <p:txBody>
          <a:bodyPr/>
          <a:lstStyle/>
          <a:p>
            <a:fld id="{99D5D8F0-5930-49F4-888B-73113664E566}" type="slidenum">
              <a:rPr lang="en-US" smtClean="0"/>
              <a:t>‹#›</a:t>
            </a:fld>
            <a:endParaRPr lang="en-US"/>
          </a:p>
        </p:txBody>
      </p:sp>
    </p:spTree>
    <p:extLst>
      <p:ext uri="{BB962C8B-B14F-4D97-AF65-F5344CB8AC3E}">
        <p14:creationId xmlns:p14="http://schemas.microsoft.com/office/powerpoint/2010/main" val="698354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0BE4-B5C3-4B82-A7B6-FD26EE0A93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41D788-E6DA-423D-83D5-598529B44D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1676C4-7380-4B73-9EB1-D918A833C3A5}"/>
              </a:ext>
            </a:extLst>
          </p:cNvPr>
          <p:cNvSpPr>
            <a:spLocks noGrp="1"/>
          </p:cNvSpPr>
          <p:nvPr>
            <p:ph type="dt" sz="half" idx="10"/>
          </p:nvPr>
        </p:nvSpPr>
        <p:spPr/>
        <p:txBody>
          <a:bodyPr/>
          <a:lstStyle/>
          <a:p>
            <a:fld id="{55D4EE84-9A65-4042-86E1-752DCB6F619D}" type="datetimeFigureOut">
              <a:rPr lang="en-US" smtClean="0"/>
              <a:t>3/27/2024</a:t>
            </a:fld>
            <a:endParaRPr lang="en-US"/>
          </a:p>
        </p:txBody>
      </p:sp>
      <p:sp>
        <p:nvSpPr>
          <p:cNvPr id="5" name="Footer Placeholder 4">
            <a:extLst>
              <a:ext uri="{FF2B5EF4-FFF2-40B4-BE49-F238E27FC236}">
                <a16:creationId xmlns:a16="http://schemas.microsoft.com/office/drawing/2014/main" id="{DAC69968-3EF4-4058-A3C6-0E1848CAC1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2772D-39E9-4643-A066-D3F4ABAC9449}"/>
              </a:ext>
            </a:extLst>
          </p:cNvPr>
          <p:cNvSpPr>
            <a:spLocks noGrp="1"/>
          </p:cNvSpPr>
          <p:nvPr>
            <p:ph type="sldNum" sz="quarter" idx="12"/>
          </p:nvPr>
        </p:nvSpPr>
        <p:spPr/>
        <p:txBody>
          <a:bodyPr/>
          <a:lstStyle/>
          <a:p>
            <a:fld id="{99D5D8F0-5930-49F4-888B-73113664E566}" type="slidenum">
              <a:rPr lang="en-US" smtClean="0"/>
              <a:t>‹#›</a:t>
            </a:fld>
            <a:endParaRPr lang="en-US"/>
          </a:p>
        </p:txBody>
      </p:sp>
    </p:spTree>
    <p:extLst>
      <p:ext uri="{BB962C8B-B14F-4D97-AF65-F5344CB8AC3E}">
        <p14:creationId xmlns:p14="http://schemas.microsoft.com/office/powerpoint/2010/main" val="3662473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A75B74-6F95-48A2-A47F-537ABCFA94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063ABF-6147-435C-9362-6FBA2FFC8F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4C3FAA-53F2-4CA0-96EB-F4C7B60D8AAD}"/>
              </a:ext>
            </a:extLst>
          </p:cNvPr>
          <p:cNvSpPr>
            <a:spLocks noGrp="1"/>
          </p:cNvSpPr>
          <p:nvPr>
            <p:ph type="dt" sz="half" idx="10"/>
          </p:nvPr>
        </p:nvSpPr>
        <p:spPr/>
        <p:txBody>
          <a:bodyPr/>
          <a:lstStyle/>
          <a:p>
            <a:fld id="{55D4EE84-9A65-4042-86E1-752DCB6F619D}" type="datetimeFigureOut">
              <a:rPr lang="en-US" smtClean="0"/>
              <a:t>3/27/2024</a:t>
            </a:fld>
            <a:endParaRPr lang="en-US"/>
          </a:p>
        </p:txBody>
      </p:sp>
      <p:sp>
        <p:nvSpPr>
          <p:cNvPr id="5" name="Footer Placeholder 4">
            <a:extLst>
              <a:ext uri="{FF2B5EF4-FFF2-40B4-BE49-F238E27FC236}">
                <a16:creationId xmlns:a16="http://schemas.microsoft.com/office/drawing/2014/main" id="{61591702-522F-4829-961B-72EC951FDA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B0276-2BBC-4728-83AF-8B6AB28CD69F}"/>
              </a:ext>
            </a:extLst>
          </p:cNvPr>
          <p:cNvSpPr>
            <a:spLocks noGrp="1"/>
          </p:cNvSpPr>
          <p:nvPr>
            <p:ph type="sldNum" sz="quarter" idx="12"/>
          </p:nvPr>
        </p:nvSpPr>
        <p:spPr/>
        <p:txBody>
          <a:bodyPr/>
          <a:lstStyle/>
          <a:p>
            <a:fld id="{99D5D8F0-5930-49F4-888B-73113664E566}" type="slidenum">
              <a:rPr lang="en-US" smtClean="0"/>
              <a:t>‹#›</a:t>
            </a:fld>
            <a:endParaRPr lang="en-US"/>
          </a:p>
        </p:txBody>
      </p:sp>
    </p:spTree>
    <p:extLst>
      <p:ext uri="{BB962C8B-B14F-4D97-AF65-F5344CB8AC3E}">
        <p14:creationId xmlns:p14="http://schemas.microsoft.com/office/powerpoint/2010/main" val="409421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E1865-BCD7-42D0-AF56-1303F1DBA2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C6B5A4-725B-4964-961C-CF07300459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0DA8C-DCBB-42F7-9D0B-7EF647DCB16F}"/>
              </a:ext>
            </a:extLst>
          </p:cNvPr>
          <p:cNvSpPr>
            <a:spLocks noGrp="1"/>
          </p:cNvSpPr>
          <p:nvPr>
            <p:ph type="dt" sz="half" idx="10"/>
          </p:nvPr>
        </p:nvSpPr>
        <p:spPr/>
        <p:txBody>
          <a:bodyPr/>
          <a:lstStyle/>
          <a:p>
            <a:fld id="{55D4EE84-9A65-4042-86E1-752DCB6F619D}" type="datetimeFigureOut">
              <a:rPr lang="en-US" smtClean="0"/>
              <a:t>3/27/2024</a:t>
            </a:fld>
            <a:endParaRPr lang="en-US"/>
          </a:p>
        </p:txBody>
      </p:sp>
      <p:sp>
        <p:nvSpPr>
          <p:cNvPr id="5" name="Footer Placeholder 4">
            <a:extLst>
              <a:ext uri="{FF2B5EF4-FFF2-40B4-BE49-F238E27FC236}">
                <a16:creationId xmlns:a16="http://schemas.microsoft.com/office/drawing/2014/main" id="{89ACA629-0F51-4782-AAB6-BA3B24735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4D68E-1146-4ED5-B9AA-D405B5D4FCE9}"/>
              </a:ext>
            </a:extLst>
          </p:cNvPr>
          <p:cNvSpPr>
            <a:spLocks noGrp="1"/>
          </p:cNvSpPr>
          <p:nvPr>
            <p:ph type="sldNum" sz="quarter" idx="12"/>
          </p:nvPr>
        </p:nvSpPr>
        <p:spPr/>
        <p:txBody>
          <a:bodyPr/>
          <a:lstStyle/>
          <a:p>
            <a:fld id="{99D5D8F0-5930-49F4-888B-73113664E566}" type="slidenum">
              <a:rPr lang="en-US" smtClean="0"/>
              <a:t>‹#›</a:t>
            </a:fld>
            <a:endParaRPr lang="en-US"/>
          </a:p>
        </p:txBody>
      </p:sp>
    </p:spTree>
    <p:extLst>
      <p:ext uri="{BB962C8B-B14F-4D97-AF65-F5344CB8AC3E}">
        <p14:creationId xmlns:p14="http://schemas.microsoft.com/office/powerpoint/2010/main" val="209900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53BD6-4AFB-47E6-93AB-8629039668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E96969-96FD-48F9-8A69-DCCF50501C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6FE0C5-A5E0-459D-8622-790440CA590F}"/>
              </a:ext>
            </a:extLst>
          </p:cNvPr>
          <p:cNvSpPr>
            <a:spLocks noGrp="1"/>
          </p:cNvSpPr>
          <p:nvPr>
            <p:ph type="dt" sz="half" idx="10"/>
          </p:nvPr>
        </p:nvSpPr>
        <p:spPr/>
        <p:txBody>
          <a:bodyPr/>
          <a:lstStyle/>
          <a:p>
            <a:fld id="{55D4EE84-9A65-4042-86E1-752DCB6F619D}" type="datetimeFigureOut">
              <a:rPr lang="en-US" smtClean="0"/>
              <a:t>3/27/2024</a:t>
            </a:fld>
            <a:endParaRPr lang="en-US"/>
          </a:p>
        </p:txBody>
      </p:sp>
      <p:sp>
        <p:nvSpPr>
          <p:cNvPr id="5" name="Footer Placeholder 4">
            <a:extLst>
              <a:ext uri="{FF2B5EF4-FFF2-40B4-BE49-F238E27FC236}">
                <a16:creationId xmlns:a16="http://schemas.microsoft.com/office/drawing/2014/main" id="{9D1F8E22-5558-4A4C-AB6F-0941AFA6E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24BDE3-5AF3-4625-B046-5D276B38B96E}"/>
              </a:ext>
            </a:extLst>
          </p:cNvPr>
          <p:cNvSpPr>
            <a:spLocks noGrp="1"/>
          </p:cNvSpPr>
          <p:nvPr>
            <p:ph type="sldNum" sz="quarter" idx="12"/>
          </p:nvPr>
        </p:nvSpPr>
        <p:spPr/>
        <p:txBody>
          <a:bodyPr/>
          <a:lstStyle/>
          <a:p>
            <a:fld id="{99D5D8F0-5930-49F4-888B-73113664E566}" type="slidenum">
              <a:rPr lang="en-US" smtClean="0"/>
              <a:t>‹#›</a:t>
            </a:fld>
            <a:endParaRPr lang="en-US"/>
          </a:p>
        </p:txBody>
      </p:sp>
    </p:spTree>
    <p:extLst>
      <p:ext uri="{BB962C8B-B14F-4D97-AF65-F5344CB8AC3E}">
        <p14:creationId xmlns:p14="http://schemas.microsoft.com/office/powerpoint/2010/main" val="1301032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FA26-2F0D-4387-A310-5812F55A91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165FA5-D97F-48FA-85FB-B5F6C3BA3D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CDE969-CC1E-4043-A9DF-0148D34805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3684E3-46EE-4EE6-B578-666F4C3EB648}"/>
              </a:ext>
            </a:extLst>
          </p:cNvPr>
          <p:cNvSpPr>
            <a:spLocks noGrp="1"/>
          </p:cNvSpPr>
          <p:nvPr>
            <p:ph type="dt" sz="half" idx="10"/>
          </p:nvPr>
        </p:nvSpPr>
        <p:spPr/>
        <p:txBody>
          <a:bodyPr/>
          <a:lstStyle/>
          <a:p>
            <a:fld id="{55D4EE84-9A65-4042-86E1-752DCB6F619D}" type="datetimeFigureOut">
              <a:rPr lang="en-US" smtClean="0"/>
              <a:t>3/27/2024</a:t>
            </a:fld>
            <a:endParaRPr lang="en-US"/>
          </a:p>
        </p:txBody>
      </p:sp>
      <p:sp>
        <p:nvSpPr>
          <p:cNvPr id="6" name="Footer Placeholder 5">
            <a:extLst>
              <a:ext uri="{FF2B5EF4-FFF2-40B4-BE49-F238E27FC236}">
                <a16:creationId xmlns:a16="http://schemas.microsoft.com/office/drawing/2014/main" id="{D27FEAA6-F5E7-484E-B01D-4E17A265C7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ECD68-BFC4-4AD0-8961-E8D3BEEC27D2}"/>
              </a:ext>
            </a:extLst>
          </p:cNvPr>
          <p:cNvSpPr>
            <a:spLocks noGrp="1"/>
          </p:cNvSpPr>
          <p:nvPr>
            <p:ph type="sldNum" sz="quarter" idx="12"/>
          </p:nvPr>
        </p:nvSpPr>
        <p:spPr/>
        <p:txBody>
          <a:bodyPr/>
          <a:lstStyle/>
          <a:p>
            <a:fld id="{99D5D8F0-5930-49F4-888B-73113664E566}" type="slidenum">
              <a:rPr lang="en-US" smtClean="0"/>
              <a:t>‹#›</a:t>
            </a:fld>
            <a:endParaRPr lang="en-US"/>
          </a:p>
        </p:txBody>
      </p:sp>
    </p:spTree>
    <p:extLst>
      <p:ext uri="{BB962C8B-B14F-4D97-AF65-F5344CB8AC3E}">
        <p14:creationId xmlns:p14="http://schemas.microsoft.com/office/powerpoint/2010/main" val="239737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708E0-4A89-4F6D-8515-1CB9FED4B6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605B6-A38C-4D3C-9D9B-691A23BC5F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C6786C-05C8-4AEC-8DA1-426BFA8148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16A0B8-8DB6-4545-9964-C8A92D3764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27ADDD-CEBC-43C9-83B5-3ABBE89695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A9D787-55F6-44C9-8C80-E996AC351138}"/>
              </a:ext>
            </a:extLst>
          </p:cNvPr>
          <p:cNvSpPr>
            <a:spLocks noGrp="1"/>
          </p:cNvSpPr>
          <p:nvPr>
            <p:ph type="dt" sz="half" idx="10"/>
          </p:nvPr>
        </p:nvSpPr>
        <p:spPr/>
        <p:txBody>
          <a:bodyPr/>
          <a:lstStyle/>
          <a:p>
            <a:fld id="{55D4EE84-9A65-4042-86E1-752DCB6F619D}" type="datetimeFigureOut">
              <a:rPr lang="en-US" smtClean="0"/>
              <a:t>3/27/2024</a:t>
            </a:fld>
            <a:endParaRPr lang="en-US"/>
          </a:p>
        </p:txBody>
      </p:sp>
      <p:sp>
        <p:nvSpPr>
          <p:cNvPr id="8" name="Footer Placeholder 7">
            <a:extLst>
              <a:ext uri="{FF2B5EF4-FFF2-40B4-BE49-F238E27FC236}">
                <a16:creationId xmlns:a16="http://schemas.microsoft.com/office/drawing/2014/main" id="{8BBE75B3-88E6-4C09-A6F1-5784931FE9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27257F-38A1-4D76-9B63-F0DDE5573D51}"/>
              </a:ext>
            </a:extLst>
          </p:cNvPr>
          <p:cNvSpPr>
            <a:spLocks noGrp="1"/>
          </p:cNvSpPr>
          <p:nvPr>
            <p:ph type="sldNum" sz="quarter" idx="12"/>
          </p:nvPr>
        </p:nvSpPr>
        <p:spPr/>
        <p:txBody>
          <a:bodyPr/>
          <a:lstStyle/>
          <a:p>
            <a:fld id="{99D5D8F0-5930-49F4-888B-73113664E566}" type="slidenum">
              <a:rPr lang="en-US" smtClean="0"/>
              <a:t>‹#›</a:t>
            </a:fld>
            <a:endParaRPr lang="en-US"/>
          </a:p>
        </p:txBody>
      </p:sp>
    </p:spTree>
    <p:extLst>
      <p:ext uri="{BB962C8B-B14F-4D97-AF65-F5344CB8AC3E}">
        <p14:creationId xmlns:p14="http://schemas.microsoft.com/office/powerpoint/2010/main" val="2757144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ACDE-90D1-46EF-B754-0F603FCBE3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7A307D-1C1B-45BB-A77C-E0673EDDFA92}"/>
              </a:ext>
            </a:extLst>
          </p:cNvPr>
          <p:cNvSpPr>
            <a:spLocks noGrp="1"/>
          </p:cNvSpPr>
          <p:nvPr>
            <p:ph type="dt" sz="half" idx="10"/>
          </p:nvPr>
        </p:nvSpPr>
        <p:spPr/>
        <p:txBody>
          <a:bodyPr/>
          <a:lstStyle/>
          <a:p>
            <a:fld id="{55D4EE84-9A65-4042-86E1-752DCB6F619D}" type="datetimeFigureOut">
              <a:rPr lang="en-US" smtClean="0"/>
              <a:t>3/27/2024</a:t>
            </a:fld>
            <a:endParaRPr lang="en-US"/>
          </a:p>
        </p:txBody>
      </p:sp>
      <p:sp>
        <p:nvSpPr>
          <p:cNvPr id="4" name="Footer Placeholder 3">
            <a:extLst>
              <a:ext uri="{FF2B5EF4-FFF2-40B4-BE49-F238E27FC236}">
                <a16:creationId xmlns:a16="http://schemas.microsoft.com/office/drawing/2014/main" id="{EB427886-AAD0-449D-BFCB-FB9EEC711F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4E4381-32EA-4849-9F3D-9C0A98A633E8}"/>
              </a:ext>
            </a:extLst>
          </p:cNvPr>
          <p:cNvSpPr>
            <a:spLocks noGrp="1"/>
          </p:cNvSpPr>
          <p:nvPr>
            <p:ph type="sldNum" sz="quarter" idx="12"/>
          </p:nvPr>
        </p:nvSpPr>
        <p:spPr/>
        <p:txBody>
          <a:bodyPr/>
          <a:lstStyle/>
          <a:p>
            <a:fld id="{99D5D8F0-5930-49F4-888B-73113664E566}" type="slidenum">
              <a:rPr lang="en-US" smtClean="0"/>
              <a:t>‹#›</a:t>
            </a:fld>
            <a:endParaRPr lang="en-US"/>
          </a:p>
        </p:txBody>
      </p:sp>
    </p:spTree>
    <p:extLst>
      <p:ext uri="{BB962C8B-B14F-4D97-AF65-F5344CB8AC3E}">
        <p14:creationId xmlns:p14="http://schemas.microsoft.com/office/powerpoint/2010/main" val="277815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BADE83-9B25-4662-B3B4-B355715C43CF}"/>
              </a:ext>
            </a:extLst>
          </p:cNvPr>
          <p:cNvSpPr>
            <a:spLocks noGrp="1"/>
          </p:cNvSpPr>
          <p:nvPr>
            <p:ph type="dt" sz="half" idx="10"/>
          </p:nvPr>
        </p:nvSpPr>
        <p:spPr/>
        <p:txBody>
          <a:bodyPr/>
          <a:lstStyle/>
          <a:p>
            <a:fld id="{55D4EE84-9A65-4042-86E1-752DCB6F619D}" type="datetimeFigureOut">
              <a:rPr lang="en-US" smtClean="0"/>
              <a:t>3/27/2024</a:t>
            </a:fld>
            <a:endParaRPr lang="en-US"/>
          </a:p>
        </p:txBody>
      </p:sp>
      <p:sp>
        <p:nvSpPr>
          <p:cNvPr id="3" name="Footer Placeholder 2">
            <a:extLst>
              <a:ext uri="{FF2B5EF4-FFF2-40B4-BE49-F238E27FC236}">
                <a16:creationId xmlns:a16="http://schemas.microsoft.com/office/drawing/2014/main" id="{EEB64326-24C3-4035-9C42-76D5DC6207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84C028-5833-408E-817F-BC3BA5469A10}"/>
              </a:ext>
            </a:extLst>
          </p:cNvPr>
          <p:cNvSpPr>
            <a:spLocks noGrp="1"/>
          </p:cNvSpPr>
          <p:nvPr>
            <p:ph type="sldNum" sz="quarter" idx="12"/>
          </p:nvPr>
        </p:nvSpPr>
        <p:spPr/>
        <p:txBody>
          <a:bodyPr/>
          <a:lstStyle/>
          <a:p>
            <a:fld id="{99D5D8F0-5930-49F4-888B-73113664E566}" type="slidenum">
              <a:rPr lang="en-US" smtClean="0"/>
              <a:t>‹#›</a:t>
            </a:fld>
            <a:endParaRPr lang="en-US"/>
          </a:p>
        </p:txBody>
      </p:sp>
    </p:spTree>
    <p:extLst>
      <p:ext uri="{BB962C8B-B14F-4D97-AF65-F5344CB8AC3E}">
        <p14:creationId xmlns:p14="http://schemas.microsoft.com/office/powerpoint/2010/main" val="384915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3A83-DA1F-4C97-8A73-AEC3AB066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7291DB-336A-42A7-8B52-9D39DC83F5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5DFCD0-BFB2-4AD3-B052-661742D80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B6C839-B99A-4BAC-B705-1F86A322377A}"/>
              </a:ext>
            </a:extLst>
          </p:cNvPr>
          <p:cNvSpPr>
            <a:spLocks noGrp="1"/>
          </p:cNvSpPr>
          <p:nvPr>
            <p:ph type="dt" sz="half" idx="10"/>
          </p:nvPr>
        </p:nvSpPr>
        <p:spPr/>
        <p:txBody>
          <a:bodyPr/>
          <a:lstStyle/>
          <a:p>
            <a:fld id="{55D4EE84-9A65-4042-86E1-752DCB6F619D}" type="datetimeFigureOut">
              <a:rPr lang="en-US" smtClean="0"/>
              <a:t>3/27/2024</a:t>
            </a:fld>
            <a:endParaRPr lang="en-US"/>
          </a:p>
        </p:txBody>
      </p:sp>
      <p:sp>
        <p:nvSpPr>
          <p:cNvPr id="6" name="Footer Placeholder 5">
            <a:extLst>
              <a:ext uri="{FF2B5EF4-FFF2-40B4-BE49-F238E27FC236}">
                <a16:creationId xmlns:a16="http://schemas.microsoft.com/office/drawing/2014/main" id="{36BE6CAD-DAF7-42F7-A827-F83307B76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F9DFD8-ECA9-46F9-9FAB-EEB19F9206D3}"/>
              </a:ext>
            </a:extLst>
          </p:cNvPr>
          <p:cNvSpPr>
            <a:spLocks noGrp="1"/>
          </p:cNvSpPr>
          <p:nvPr>
            <p:ph type="sldNum" sz="quarter" idx="12"/>
          </p:nvPr>
        </p:nvSpPr>
        <p:spPr/>
        <p:txBody>
          <a:bodyPr/>
          <a:lstStyle/>
          <a:p>
            <a:fld id="{99D5D8F0-5930-49F4-888B-73113664E566}" type="slidenum">
              <a:rPr lang="en-US" smtClean="0"/>
              <a:t>‹#›</a:t>
            </a:fld>
            <a:endParaRPr lang="en-US"/>
          </a:p>
        </p:txBody>
      </p:sp>
    </p:spTree>
    <p:extLst>
      <p:ext uri="{BB962C8B-B14F-4D97-AF65-F5344CB8AC3E}">
        <p14:creationId xmlns:p14="http://schemas.microsoft.com/office/powerpoint/2010/main" val="2012901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C0D4-6312-48BE-A888-B3F4482C4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103227-20AA-440C-9221-912BA8FE6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6DC93C-77B5-460E-BFB7-78BDF2800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AE21A0-2846-4E96-801C-358C58D82BB7}"/>
              </a:ext>
            </a:extLst>
          </p:cNvPr>
          <p:cNvSpPr>
            <a:spLocks noGrp="1"/>
          </p:cNvSpPr>
          <p:nvPr>
            <p:ph type="dt" sz="half" idx="10"/>
          </p:nvPr>
        </p:nvSpPr>
        <p:spPr/>
        <p:txBody>
          <a:bodyPr/>
          <a:lstStyle/>
          <a:p>
            <a:fld id="{55D4EE84-9A65-4042-86E1-752DCB6F619D}" type="datetimeFigureOut">
              <a:rPr lang="en-US" smtClean="0"/>
              <a:t>3/27/2024</a:t>
            </a:fld>
            <a:endParaRPr lang="en-US"/>
          </a:p>
        </p:txBody>
      </p:sp>
      <p:sp>
        <p:nvSpPr>
          <p:cNvPr id="6" name="Footer Placeholder 5">
            <a:extLst>
              <a:ext uri="{FF2B5EF4-FFF2-40B4-BE49-F238E27FC236}">
                <a16:creationId xmlns:a16="http://schemas.microsoft.com/office/drawing/2014/main" id="{82C5736D-4B17-470F-8601-54D2A5B32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264A42-411B-4C42-BF1B-8B77D950D588}"/>
              </a:ext>
            </a:extLst>
          </p:cNvPr>
          <p:cNvSpPr>
            <a:spLocks noGrp="1"/>
          </p:cNvSpPr>
          <p:nvPr>
            <p:ph type="sldNum" sz="quarter" idx="12"/>
          </p:nvPr>
        </p:nvSpPr>
        <p:spPr/>
        <p:txBody>
          <a:bodyPr/>
          <a:lstStyle/>
          <a:p>
            <a:fld id="{99D5D8F0-5930-49F4-888B-73113664E566}" type="slidenum">
              <a:rPr lang="en-US" smtClean="0"/>
              <a:t>‹#›</a:t>
            </a:fld>
            <a:endParaRPr lang="en-US"/>
          </a:p>
        </p:txBody>
      </p:sp>
    </p:spTree>
    <p:extLst>
      <p:ext uri="{BB962C8B-B14F-4D97-AF65-F5344CB8AC3E}">
        <p14:creationId xmlns:p14="http://schemas.microsoft.com/office/powerpoint/2010/main" val="87433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7B5487-6D5B-42AE-945E-9E67A13D99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71CD71-293E-4BFB-BA32-FD762C13AC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E1C3E-DADC-4B0A-B0AF-D52DF6620B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4EE84-9A65-4042-86E1-752DCB6F619D}" type="datetimeFigureOut">
              <a:rPr lang="en-US" smtClean="0"/>
              <a:t>3/27/2024</a:t>
            </a:fld>
            <a:endParaRPr lang="en-US"/>
          </a:p>
        </p:txBody>
      </p:sp>
      <p:sp>
        <p:nvSpPr>
          <p:cNvPr id="5" name="Footer Placeholder 4">
            <a:extLst>
              <a:ext uri="{FF2B5EF4-FFF2-40B4-BE49-F238E27FC236}">
                <a16:creationId xmlns:a16="http://schemas.microsoft.com/office/drawing/2014/main" id="{18EF3A81-5F1A-451D-8E9B-2EC7E93A7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5E6451-935A-4B8C-9D62-D812579BF6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5D8F0-5930-49F4-888B-73113664E566}" type="slidenum">
              <a:rPr lang="en-US" smtClean="0"/>
              <a:t>‹#›</a:t>
            </a:fld>
            <a:endParaRPr lang="en-US"/>
          </a:p>
        </p:txBody>
      </p:sp>
    </p:spTree>
    <p:extLst>
      <p:ext uri="{BB962C8B-B14F-4D97-AF65-F5344CB8AC3E}">
        <p14:creationId xmlns:p14="http://schemas.microsoft.com/office/powerpoint/2010/main" val="657858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4182-B0A1-445D-AA27-A4610BAD7C53}"/>
              </a:ext>
            </a:extLst>
          </p:cNvPr>
          <p:cNvSpPr>
            <a:spLocks noGrp="1"/>
          </p:cNvSpPr>
          <p:nvPr>
            <p:ph type="ctrTitle"/>
          </p:nvPr>
        </p:nvSpPr>
        <p:spPr>
          <a:xfrm>
            <a:off x="1524000" y="308432"/>
            <a:ext cx="9144000" cy="2826654"/>
          </a:xfrm>
        </p:spPr>
        <p:txBody>
          <a:bodyPr>
            <a:normAutofit/>
          </a:bodyPr>
          <a:lstStyle/>
          <a:p>
            <a:r>
              <a:rPr lang="en-US" sz="2400" b="1"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TITLE:</a:t>
            </a:r>
            <a:r>
              <a:rPr lang="en-US" sz="24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 EXPLORING THE CORRELATION BETWEEN SOCIOECONOMIC FACTORS AND INCOME LEVELS IN THE CENSUS INCOME DATASET</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7200" b="1" dirty="0"/>
          </a:p>
        </p:txBody>
      </p:sp>
      <p:sp>
        <p:nvSpPr>
          <p:cNvPr id="3" name="Subtitle 2">
            <a:extLst>
              <a:ext uri="{FF2B5EF4-FFF2-40B4-BE49-F238E27FC236}">
                <a16:creationId xmlns:a16="http://schemas.microsoft.com/office/drawing/2014/main" id="{35101D82-3494-4614-AF25-A2D0A63D06A7}"/>
              </a:ext>
            </a:extLst>
          </p:cNvPr>
          <p:cNvSpPr>
            <a:spLocks noGrp="1"/>
          </p:cNvSpPr>
          <p:nvPr>
            <p:ph type="subTitle" idx="1"/>
          </p:nvPr>
        </p:nvSpPr>
        <p:spPr>
          <a:xfrm>
            <a:off x="1524000" y="4893806"/>
            <a:ext cx="9144000" cy="1655762"/>
          </a:xfrm>
        </p:spPr>
        <p:txBody>
          <a:bodyPr/>
          <a:lstStyle/>
          <a:p>
            <a:r>
              <a:rPr lang="en-US" dirty="0"/>
              <a:t>DATA USED:</a:t>
            </a:r>
          </a:p>
          <a:p>
            <a:r>
              <a:rPr lang="en-US" dirty="0"/>
              <a:t>https://archive.ics.uci.edu/dataset/117/census+income+kdd</a:t>
            </a:r>
          </a:p>
        </p:txBody>
      </p:sp>
    </p:spTree>
    <p:extLst>
      <p:ext uri="{BB962C8B-B14F-4D97-AF65-F5344CB8AC3E}">
        <p14:creationId xmlns:p14="http://schemas.microsoft.com/office/powerpoint/2010/main" val="62532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936AC-D17A-4A5C-94D2-333F34B2506D}"/>
              </a:ext>
            </a:extLst>
          </p:cNvPr>
          <p:cNvSpPr>
            <a:spLocks noGrp="1"/>
          </p:cNvSpPr>
          <p:nvPr>
            <p:ph idx="1"/>
          </p:nvPr>
        </p:nvSpPr>
        <p:spPr>
          <a:xfrm>
            <a:off x="838200" y="420914"/>
            <a:ext cx="10515600" cy="5756049"/>
          </a:xfrm>
        </p:spPr>
        <p:txBody>
          <a:bodyPr>
            <a:normAutofit fontScale="47500" lnSpcReduction="20000"/>
          </a:bodyPr>
          <a:lstStyle/>
          <a:p>
            <a:pPr marL="0" marR="0" indent="0">
              <a:lnSpc>
                <a:spcPct val="107000"/>
              </a:lnSpc>
              <a:spcBef>
                <a:spcPts val="900"/>
              </a:spcBef>
              <a:spcAft>
                <a:spcPts val="0"/>
              </a:spcAft>
              <a:buNone/>
            </a:pPr>
            <a:r>
              <a:rPr lang="en-US" sz="1800" b="1"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Introduction:</a:t>
            </a:r>
            <a:r>
              <a:rPr lang="en-US"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 </a:t>
            </a:r>
          </a:p>
          <a:p>
            <a:pPr marL="0" marR="0" indent="0">
              <a:lnSpc>
                <a:spcPct val="107000"/>
              </a:lnSpc>
              <a:spcBef>
                <a:spcPts val="900"/>
              </a:spcBef>
              <a:spcAft>
                <a:spcPts val="0"/>
              </a:spcAft>
              <a:buNone/>
            </a:pPr>
            <a:r>
              <a:rPr lang="en-US"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The Census Income dataset provides a rich tapestry of information about individuals’ demographics, education, occupation, and more. Our project aims to delve into this dataset to predict whether an individual earns more than $50,000 annually. We hypothesize that certain features, such as education level, occupation, and marital status, are strong indicators of one’s income bracket.</a:t>
            </a:r>
          </a:p>
          <a:p>
            <a:pPr marL="0" marR="0" indent="0">
              <a:lnSpc>
                <a:spcPct val="107000"/>
              </a:lnSpc>
              <a:spcBef>
                <a:spcPts val="90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900"/>
              </a:spcBef>
              <a:spcAft>
                <a:spcPts val="0"/>
              </a:spcAft>
              <a:buNone/>
            </a:pPr>
            <a:r>
              <a:rPr lang="en-US" sz="1800" b="1"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Objectives: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To identify and analyze the key features within the Census Income dataset that correlate with individuals earning over $50k annually.</a:t>
            </a:r>
            <a:endParaRPr lang="en-US"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To develop a predictive model that can accurately classify individuals into income categories based on their socioeconomic features.</a:t>
            </a:r>
            <a:endParaRPr lang="en-US"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900"/>
              </a:spcBef>
              <a:spcAft>
                <a:spcPts val="0"/>
              </a:spcAft>
              <a:buNone/>
            </a:pPr>
            <a:r>
              <a:rPr lang="en-US" sz="1800" b="1"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Methodology:</a:t>
            </a:r>
          </a:p>
          <a:p>
            <a:pPr marL="0" marR="0" indent="0">
              <a:lnSpc>
                <a:spcPct val="107000"/>
              </a:lnSpc>
              <a:spcBef>
                <a:spcPts val="900"/>
              </a:spcBef>
              <a:spcAft>
                <a:spcPts val="0"/>
              </a:spcAft>
              <a:buNone/>
            </a:pPr>
            <a:r>
              <a:rPr lang="en-US"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 We will employ a combination of statistical analysis and machine learning techniques to explore patterns and relationships within the data. Our approach includes: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Data Cleaning: Preparing the dataset by handling missing values, outliers, and erroneous entries.</a:t>
            </a:r>
            <a:endParaRPr lang="en-US"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Exploratory Data Analysis (EDA): Visualizing distributions and relationships between features to uncover initial insights.</a:t>
            </a:r>
            <a:endParaRPr lang="en-US"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Feature Engineering: Creating new variables and selecting significant predictors for income levels.</a:t>
            </a:r>
            <a:endParaRPr lang="en-US"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Model Selection: Evaluating various algorithms to find the most effective for our prediction task.</a:t>
            </a:r>
            <a:endParaRPr lang="en-US"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Model Training and Testing: Building and validating the model using training and test datasets to ensure robustness.</a:t>
            </a:r>
            <a:endParaRPr lang="en-US"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900"/>
              </a:spcBef>
              <a:spcAft>
                <a:spcPts val="0"/>
              </a:spcAft>
              <a:buNone/>
            </a:pPr>
            <a:r>
              <a:rPr lang="en-US" sz="1800" b="1"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Hypothesis Testing:</a:t>
            </a:r>
          </a:p>
          <a:p>
            <a:pPr marL="0" marR="0">
              <a:lnSpc>
                <a:spcPct val="107000"/>
              </a:lnSpc>
              <a:spcBef>
                <a:spcPts val="900"/>
              </a:spcBef>
              <a:spcAft>
                <a:spcPts val="0"/>
              </a:spcAft>
            </a:pPr>
            <a:r>
              <a:rPr lang="en-US"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 Our analysis will focus on testing the hypothesis that specific features are predictive of higher income levels. We anticipate that advanced education, specialized occupations, and certain marital statuses will be among the top contributors to higher earnings.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900"/>
              </a:spcBef>
              <a:spcAft>
                <a:spcPts val="0"/>
              </a:spcAft>
              <a:buNone/>
            </a:pPr>
            <a:r>
              <a:rPr lang="en-US" sz="1800" b="1"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Expected Outcomes:</a:t>
            </a:r>
            <a:r>
              <a:rPr lang="en-US"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 </a:t>
            </a:r>
          </a:p>
          <a:p>
            <a:pPr marL="0" marR="0" indent="0">
              <a:lnSpc>
                <a:spcPct val="107000"/>
              </a:lnSpc>
              <a:spcBef>
                <a:spcPts val="900"/>
              </a:spcBef>
              <a:spcAft>
                <a:spcPts val="0"/>
              </a:spcAft>
              <a:buNone/>
            </a:pPr>
            <a:r>
              <a:rPr lang="en-US"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We expect 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Identify the most influential factors affecting income levels.</a:t>
            </a:r>
            <a:endParaRPr lang="en-US"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Develop a reliable predictive model with high accuracy in classifying income categories.</a:t>
            </a:r>
            <a:endParaRPr lang="en-US"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Provide insights that can inform policies aimed at economic development and equality.</a:t>
            </a:r>
            <a:endParaRPr lang="en-US" sz="1800" dirty="0">
              <a:solidFill>
                <a:srgbClr val="11111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900"/>
              </a:spcBef>
              <a:spcAft>
                <a:spcPts val="0"/>
              </a:spcAft>
            </a:pPr>
            <a:r>
              <a:rPr lang="en-US" sz="1800" b="1"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Conclusion:</a:t>
            </a:r>
            <a:r>
              <a:rPr lang="en-US"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 </a:t>
            </a:r>
          </a:p>
          <a:p>
            <a:pPr marL="0" marR="0">
              <a:lnSpc>
                <a:spcPct val="107000"/>
              </a:lnSpc>
              <a:spcBef>
                <a:spcPts val="900"/>
              </a:spcBef>
              <a:spcAft>
                <a:spcPts val="0"/>
              </a:spcAft>
            </a:pPr>
            <a:r>
              <a:rPr lang="en-US" sz="1800" dirty="0">
                <a:solidFill>
                  <a:srgbClr val="111111"/>
                </a:solidFill>
                <a:effectLst/>
                <a:latin typeface="Roboto" panose="02000000000000000000" pitchFamily="2" charset="0"/>
                <a:ea typeface="Times New Roman" panose="02020603050405020304" pitchFamily="18" charset="0"/>
                <a:cs typeface="Times New Roman" panose="02020603050405020304" pitchFamily="18" charset="0"/>
              </a:rPr>
              <a:t>The outcome of this project has the potential to not only advance our understanding of income dynamics but also to contribute to socio-economic research and policy-making. By pinpointing the key factors that influence income, we can pave the way for interventions that promote financial well-being and equality.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7557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478C-60FD-403F-B9FA-3496BF519FCE}"/>
              </a:ext>
            </a:extLst>
          </p:cNvPr>
          <p:cNvSpPr>
            <a:spLocks noGrp="1"/>
          </p:cNvSpPr>
          <p:nvPr>
            <p:ph type="ctrTitle"/>
          </p:nvPr>
        </p:nvSpPr>
        <p:spPr>
          <a:xfrm>
            <a:off x="1494971" y="263287"/>
            <a:ext cx="9202057" cy="720952"/>
          </a:xfrm>
        </p:spPr>
        <p:txBody>
          <a:bodyPr>
            <a:noAutofit/>
          </a:bodyPr>
          <a:lstStyle/>
          <a:p>
            <a:r>
              <a:rPr lang="en-US" sz="4400" b="1" dirty="0">
                <a:solidFill>
                  <a:srgbClr val="FF0000"/>
                </a:solidFill>
              </a:rPr>
              <a:t>4 -BOX -USE-SCORECARD</a:t>
            </a:r>
          </a:p>
        </p:txBody>
      </p:sp>
      <p:sp>
        <p:nvSpPr>
          <p:cNvPr id="8" name="Arrow: Left 7">
            <a:extLst>
              <a:ext uri="{FF2B5EF4-FFF2-40B4-BE49-F238E27FC236}">
                <a16:creationId xmlns:a16="http://schemas.microsoft.com/office/drawing/2014/main" id="{667C490E-2744-4D5B-9ECB-812C9A00B80C}"/>
              </a:ext>
            </a:extLst>
          </p:cNvPr>
          <p:cNvSpPr/>
          <p:nvPr/>
        </p:nvSpPr>
        <p:spPr>
          <a:xfrm rot="10800000">
            <a:off x="5459831" y="1754304"/>
            <a:ext cx="1277257" cy="72095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A73FB761-2A67-441F-8291-FAD98BF85CB6}"/>
              </a:ext>
            </a:extLst>
          </p:cNvPr>
          <p:cNvSpPr/>
          <p:nvPr/>
        </p:nvSpPr>
        <p:spPr>
          <a:xfrm rot="16200000">
            <a:off x="8757733" y="3498254"/>
            <a:ext cx="1277258" cy="825529"/>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D57204DD-A9C4-42BC-9EF7-64F847DD41CE}"/>
              </a:ext>
            </a:extLst>
          </p:cNvPr>
          <p:cNvSpPr/>
          <p:nvPr/>
        </p:nvSpPr>
        <p:spPr>
          <a:xfrm rot="5400000">
            <a:off x="2209301" y="3550543"/>
            <a:ext cx="1277257" cy="72095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6C032BF6-41E1-453C-BB74-400C9D90346F}"/>
              </a:ext>
            </a:extLst>
          </p:cNvPr>
          <p:cNvSpPr/>
          <p:nvPr/>
        </p:nvSpPr>
        <p:spPr>
          <a:xfrm>
            <a:off x="5486398" y="5319713"/>
            <a:ext cx="1277257" cy="72095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D911A147-1D87-42B6-AEC9-17DE271C4244}"/>
              </a:ext>
            </a:extLst>
          </p:cNvPr>
          <p:cNvSpPr/>
          <p:nvPr/>
        </p:nvSpPr>
        <p:spPr>
          <a:xfrm>
            <a:off x="7556473" y="1210305"/>
            <a:ext cx="3585029" cy="1710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ANALYTICS</a:t>
            </a:r>
          </a:p>
        </p:txBody>
      </p:sp>
      <p:sp>
        <p:nvSpPr>
          <p:cNvPr id="14" name="Rectangle: Rounded Corners 13">
            <a:extLst>
              <a:ext uri="{FF2B5EF4-FFF2-40B4-BE49-F238E27FC236}">
                <a16:creationId xmlns:a16="http://schemas.microsoft.com/office/drawing/2014/main" id="{1A1C4A15-346F-48D5-9F7E-F2BE7025E98C}"/>
              </a:ext>
            </a:extLst>
          </p:cNvPr>
          <p:cNvSpPr/>
          <p:nvPr/>
        </p:nvSpPr>
        <p:spPr>
          <a:xfrm>
            <a:off x="1055417" y="1259628"/>
            <a:ext cx="3585029" cy="1710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HYPOTHESIS GENERATION</a:t>
            </a:r>
          </a:p>
        </p:txBody>
      </p:sp>
      <p:sp>
        <p:nvSpPr>
          <p:cNvPr id="15" name="Rectangle: Rounded Corners 14">
            <a:extLst>
              <a:ext uri="{FF2B5EF4-FFF2-40B4-BE49-F238E27FC236}">
                <a16:creationId xmlns:a16="http://schemas.microsoft.com/office/drawing/2014/main" id="{D7BD7C2A-9835-414E-9600-DF8CD6F10440}"/>
              </a:ext>
            </a:extLst>
          </p:cNvPr>
          <p:cNvSpPr/>
          <p:nvPr/>
        </p:nvSpPr>
        <p:spPr>
          <a:xfrm>
            <a:off x="1055416" y="4825037"/>
            <a:ext cx="3585029" cy="1710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MONITORING &amp;EVALUATION</a:t>
            </a:r>
          </a:p>
        </p:txBody>
      </p:sp>
      <p:sp>
        <p:nvSpPr>
          <p:cNvPr id="16" name="Rectangle: Rounded Corners 15">
            <a:extLst>
              <a:ext uri="{FF2B5EF4-FFF2-40B4-BE49-F238E27FC236}">
                <a16:creationId xmlns:a16="http://schemas.microsoft.com/office/drawing/2014/main" id="{BC814A08-E336-4704-9FA8-30F91726E43F}"/>
              </a:ext>
            </a:extLst>
          </p:cNvPr>
          <p:cNvSpPr/>
          <p:nvPr/>
        </p:nvSpPr>
        <p:spPr>
          <a:xfrm>
            <a:off x="7551555" y="4876064"/>
            <a:ext cx="3585029" cy="1710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ACTIONABLE INSIGHTS</a:t>
            </a:r>
          </a:p>
        </p:txBody>
      </p:sp>
    </p:spTree>
    <p:extLst>
      <p:ext uri="{BB962C8B-B14F-4D97-AF65-F5344CB8AC3E}">
        <p14:creationId xmlns:p14="http://schemas.microsoft.com/office/powerpoint/2010/main" val="40256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B11B919-C3D0-4651-95B9-47C969D758D2}"/>
              </a:ext>
            </a:extLst>
          </p:cNvPr>
          <p:cNvSpPr>
            <a:spLocks noGrp="1"/>
          </p:cNvSpPr>
          <p:nvPr>
            <p:ph type="subTitle" idx="1"/>
          </p:nvPr>
        </p:nvSpPr>
        <p:spPr>
          <a:xfrm>
            <a:off x="1393372" y="758372"/>
            <a:ext cx="9144000" cy="431799"/>
          </a:xfrm>
        </p:spPr>
        <p:txBody>
          <a:bodyPr/>
          <a:lstStyle/>
          <a:p>
            <a:r>
              <a:rPr lang="en-US" b="1" dirty="0">
                <a:solidFill>
                  <a:srgbClr val="FF0000"/>
                </a:solidFill>
              </a:rPr>
              <a:t>1. HYPOTHESIS GENERATION</a:t>
            </a:r>
          </a:p>
        </p:txBody>
      </p:sp>
      <p:sp>
        <p:nvSpPr>
          <p:cNvPr id="4" name="Rectangle: Rounded Corners 3">
            <a:extLst>
              <a:ext uri="{FF2B5EF4-FFF2-40B4-BE49-F238E27FC236}">
                <a16:creationId xmlns:a16="http://schemas.microsoft.com/office/drawing/2014/main" id="{C898327A-86CE-4CE1-8E80-9AF40C09328A}"/>
              </a:ext>
            </a:extLst>
          </p:cNvPr>
          <p:cNvSpPr/>
          <p:nvPr/>
        </p:nvSpPr>
        <p:spPr>
          <a:xfrm>
            <a:off x="1393372" y="1480457"/>
            <a:ext cx="9390742" cy="4905829"/>
          </a:xfrm>
          <a:prstGeom prst="roundRect">
            <a:avLst/>
          </a:prstGeom>
          <a:ln>
            <a:solidFill>
              <a:schemeClr val="tx1"/>
            </a:solidFill>
            <a:prstDash val="lgDashDotDot"/>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Bef>
                <a:spcPts val="900"/>
              </a:spcBef>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90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Given the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Census Income dataset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our objective is to predict whether an individual earns more than $50k annually. . Our hypothesis is that certain features (such as education level, occupation, marital status, etc.) correlate with higher income. We will explore patterns and relationships in the data to identify key features that contribute to income levels.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9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nSpc>
                <a:spcPct val="107000"/>
              </a:lnSpc>
              <a:spcBef>
                <a:spcPts val="9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Our initial hypotheses include: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Education Level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Higher education levels are associated with higher income.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Occupation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Certain professions yield greater income.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Marital Status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Married individuals may have higher combined household income.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SzPts val="1000"/>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6814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439ED24-9DDA-47C7-A638-28641F83802D}"/>
              </a:ext>
            </a:extLst>
          </p:cNvPr>
          <p:cNvSpPr txBox="1">
            <a:spLocks/>
          </p:cNvSpPr>
          <p:nvPr/>
        </p:nvSpPr>
        <p:spPr>
          <a:xfrm>
            <a:off x="1524000" y="0"/>
            <a:ext cx="9144000" cy="43179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rgbClr val="FF0000"/>
                </a:solidFill>
              </a:rPr>
              <a:t>2. ANALYTICS</a:t>
            </a:r>
          </a:p>
        </p:txBody>
      </p:sp>
      <p:sp>
        <p:nvSpPr>
          <p:cNvPr id="5" name="Rectangle: Rounded Corners 4">
            <a:extLst>
              <a:ext uri="{FF2B5EF4-FFF2-40B4-BE49-F238E27FC236}">
                <a16:creationId xmlns:a16="http://schemas.microsoft.com/office/drawing/2014/main" id="{5B85B34D-BFAF-422F-B5E9-D3257DAD464B}"/>
              </a:ext>
            </a:extLst>
          </p:cNvPr>
          <p:cNvSpPr/>
          <p:nvPr/>
        </p:nvSpPr>
        <p:spPr>
          <a:xfrm>
            <a:off x="1436918" y="431799"/>
            <a:ext cx="9390742" cy="6658429"/>
          </a:xfrm>
          <a:prstGeom prst="roundRect">
            <a:avLst/>
          </a:prstGeom>
          <a:ln>
            <a:solidFill>
              <a:schemeClr val="tx1"/>
            </a:solidFill>
            <a:prstDash val="lgDashDotDot"/>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Bef>
                <a:spcPts val="900"/>
              </a:spcBef>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90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90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9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answer our questions, we will perform the following analyses:</a:t>
            </a:r>
          </a:p>
          <a:p>
            <a:pPr marL="0" marR="0">
              <a:lnSpc>
                <a:spcPct val="107000"/>
              </a:lnSpc>
              <a:spcBef>
                <a:spcPts val="90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Multivariate Statistical Modeling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 will build predictive models (e.g., logistic regression, decision trees) to identify significant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Hypothesis Testing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 will test if there is a significant difference in income across different categories (e.g., education levels, professions).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Predictive Analytics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 will develop a score-card model to predict income based on relevant features.</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Key Features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What features correlate with higher income? We’ll use multivariate statistical modeling to identify significant predictors.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Interactions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How do different variables interact in influencing income? We’ll explore relationships using regression analysis.</a:t>
            </a:r>
          </a:p>
          <a:p>
            <a:pPr algn="l"/>
            <a:r>
              <a:rPr lang="en-US" b="1" i="0" dirty="0">
                <a:solidFill>
                  <a:srgbClr val="111111"/>
                </a:solidFill>
                <a:latin typeface="Times New Roman" panose="02020603050405020304" pitchFamily="18" charset="0"/>
                <a:cs typeface="Times New Roman" panose="02020603050405020304" pitchFamily="18" charset="0"/>
              </a:rPr>
              <a:t>6. </a:t>
            </a:r>
            <a:r>
              <a:rPr lang="en-US" b="1" i="0" dirty="0">
                <a:solidFill>
                  <a:srgbClr val="111111"/>
                </a:solidFill>
                <a:effectLst/>
                <a:latin typeface="-apple-system"/>
              </a:rPr>
              <a:t>Model Evaluation:</a:t>
            </a:r>
            <a:endParaRPr lang="en-US" b="0" i="0" dirty="0">
              <a:solidFill>
                <a:srgbClr val="111111"/>
              </a:solidFill>
              <a:effectLst/>
              <a:latin typeface="-apple-system"/>
            </a:endParaRPr>
          </a:p>
          <a:p>
            <a:pPr lvl="1" algn="l"/>
            <a:r>
              <a:rPr lang="en-US" b="0" i="0" dirty="0">
                <a:solidFill>
                  <a:srgbClr val="111111"/>
                </a:solidFill>
                <a:effectLst/>
                <a:latin typeface="-apple-system"/>
              </a:rPr>
              <a:t>*Evaluate the model’s performance on the testing data:</a:t>
            </a:r>
          </a:p>
          <a:p>
            <a:pPr marL="1143000" lvl="2" indent="-228600" algn="l">
              <a:buFont typeface="+mj-lt"/>
              <a:buAutoNum type="arabicPeriod"/>
            </a:pPr>
            <a:r>
              <a:rPr lang="en-US" b="0" i="0" dirty="0">
                <a:solidFill>
                  <a:srgbClr val="111111"/>
                </a:solidFill>
                <a:effectLst/>
                <a:latin typeface="-apple-system"/>
              </a:rPr>
              <a:t>Accuracy</a:t>
            </a:r>
          </a:p>
          <a:p>
            <a:pPr marL="1143000" lvl="2" indent="-228600" algn="l">
              <a:buFont typeface="+mj-lt"/>
              <a:buAutoNum type="arabicPeriod"/>
            </a:pPr>
            <a:r>
              <a:rPr lang="en-US" b="0" i="0" dirty="0">
                <a:solidFill>
                  <a:srgbClr val="111111"/>
                </a:solidFill>
                <a:effectLst/>
                <a:latin typeface="-apple-system"/>
              </a:rPr>
              <a:t>Precision (for high-income predictions)</a:t>
            </a:r>
          </a:p>
          <a:p>
            <a:pPr marL="1143000" lvl="2" indent="-228600" algn="l">
              <a:buFont typeface="+mj-lt"/>
              <a:buAutoNum type="arabicPeriod"/>
            </a:pPr>
            <a:r>
              <a:rPr lang="en-US" b="0" i="0" dirty="0">
                <a:solidFill>
                  <a:srgbClr val="111111"/>
                </a:solidFill>
                <a:effectLst/>
                <a:latin typeface="-apple-system"/>
              </a:rPr>
              <a:t>Recall (for high-income predictions)</a:t>
            </a:r>
          </a:p>
          <a:p>
            <a:pPr marL="1143000" lvl="2" indent="-228600" algn="l">
              <a:buFont typeface="+mj-lt"/>
              <a:buAutoNum type="arabicPeriod"/>
            </a:pPr>
            <a:r>
              <a:rPr lang="en-US" b="0" i="0" dirty="0">
                <a:solidFill>
                  <a:srgbClr val="111111"/>
                </a:solidFill>
                <a:effectLst/>
                <a:latin typeface="-apple-system"/>
              </a:rPr>
              <a:t>F1-score (for high-income predictions)</a:t>
            </a:r>
          </a:p>
          <a:p>
            <a:pPr marL="342900" marR="0" lvl="0" indent="-342900">
              <a:lnSpc>
                <a:spcPct val="107000"/>
              </a:lnSpc>
              <a:spcBef>
                <a:spcPts val="0"/>
              </a:spcBef>
              <a:spcAft>
                <a:spcPts val="800"/>
              </a:spcAft>
              <a:buFont typeface="+mj-lt"/>
              <a:buAutoNum type="arabicPeriod"/>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SzPts val="1000"/>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037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5EE02E57-F0D1-4A51-BEC5-41108392EB7B}"/>
              </a:ext>
            </a:extLst>
          </p:cNvPr>
          <p:cNvSpPr txBox="1">
            <a:spLocks/>
          </p:cNvSpPr>
          <p:nvPr/>
        </p:nvSpPr>
        <p:spPr>
          <a:xfrm>
            <a:off x="1393372" y="758372"/>
            <a:ext cx="9144000" cy="43179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rgbClr val="FF0000"/>
                </a:solidFill>
              </a:rPr>
              <a:t>3. ACTIONABLE INSIGHTS</a:t>
            </a:r>
          </a:p>
        </p:txBody>
      </p:sp>
      <p:sp>
        <p:nvSpPr>
          <p:cNvPr id="5" name="Rectangle: Rounded Corners 4">
            <a:extLst>
              <a:ext uri="{FF2B5EF4-FFF2-40B4-BE49-F238E27FC236}">
                <a16:creationId xmlns:a16="http://schemas.microsoft.com/office/drawing/2014/main" id="{893B81C2-BD92-4639-9748-5401E3779F65}"/>
              </a:ext>
            </a:extLst>
          </p:cNvPr>
          <p:cNvSpPr/>
          <p:nvPr/>
        </p:nvSpPr>
        <p:spPr>
          <a:xfrm>
            <a:off x="1393372" y="1480457"/>
            <a:ext cx="9390742" cy="4905829"/>
          </a:xfrm>
          <a:prstGeom prst="roundRect">
            <a:avLst/>
          </a:prstGeom>
          <a:ln>
            <a:solidFill>
              <a:schemeClr val="tx1"/>
            </a:solidFill>
            <a:prstDash val="lgDashDotDot"/>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9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Based on our analysis, we will provide actionable insights:</a:t>
            </a:r>
          </a:p>
          <a:p>
            <a:pPr marL="0" marR="0">
              <a:lnSpc>
                <a:spcPct val="107000"/>
              </a:lnSpc>
              <a:spcBef>
                <a:spcPts val="90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Skill Development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Individuals can focus on acquiring skills associated with higher income (e.g., higher education, specialized training).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Policy Recommendations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Policymakers can use our findings to design targeted interventions (e.g., education policies, job training programs).</a:t>
            </a:r>
          </a:p>
          <a:p>
            <a:pPr algn="l">
              <a:buFont typeface="+mj-lt"/>
              <a:buAutoNum type="arabicPeriod"/>
            </a:pPr>
            <a:r>
              <a:rPr lang="en-US" b="1" i="0" dirty="0">
                <a:solidFill>
                  <a:srgbClr val="111111"/>
                </a:solidFill>
                <a:effectLst/>
                <a:latin typeface="-apple-system"/>
              </a:rPr>
              <a:t>Model Retraining:</a:t>
            </a:r>
            <a:endParaRPr lang="en-US" b="0" i="0" dirty="0">
              <a:solidFill>
                <a:srgbClr val="111111"/>
              </a:solidFill>
              <a:effectLst/>
              <a:latin typeface="-apple-system"/>
            </a:endParaRPr>
          </a:p>
          <a:p>
            <a:pPr marL="742950" lvl="1" indent="-285750" algn="l">
              <a:buFont typeface="+mj-lt"/>
              <a:buAutoNum type="arabicPeriod"/>
            </a:pPr>
            <a:r>
              <a:rPr lang="en-US" b="0" i="0" dirty="0">
                <a:solidFill>
                  <a:srgbClr val="111111"/>
                </a:solidFill>
                <a:effectLst/>
                <a:latin typeface="-apple-system"/>
              </a:rPr>
              <a:t>If the model’s accuracy drops below a certain threshold, investigate and retrain the model.</a:t>
            </a:r>
          </a:p>
          <a:p>
            <a:pPr algn="l">
              <a:buFont typeface="+mj-lt"/>
              <a:buAutoNum type="arabicPeriod"/>
            </a:pPr>
            <a:r>
              <a:rPr lang="en-US" b="1" i="0" dirty="0">
                <a:solidFill>
                  <a:srgbClr val="111111"/>
                </a:solidFill>
                <a:effectLst/>
                <a:latin typeface="-apple-system"/>
              </a:rPr>
              <a:t>Decision Threshold Adjustment:</a:t>
            </a:r>
            <a:endParaRPr lang="en-US" b="0" i="0" dirty="0">
              <a:solidFill>
                <a:srgbClr val="111111"/>
              </a:solidFill>
              <a:effectLst/>
              <a:latin typeface="-apple-system"/>
            </a:endParaRPr>
          </a:p>
          <a:p>
            <a:pPr marL="742950" lvl="1" indent="-285750" algn="l">
              <a:buFont typeface="+mj-lt"/>
              <a:buAutoNum type="arabicPeriod"/>
            </a:pPr>
            <a:r>
              <a:rPr lang="en-US" b="0" i="0" dirty="0">
                <a:solidFill>
                  <a:srgbClr val="111111"/>
                </a:solidFill>
                <a:effectLst/>
                <a:latin typeface="-apple-system"/>
              </a:rPr>
              <a:t>If false positives increase, consider adjusting the decision threshold (e.g., lowering it).</a:t>
            </a:r>
          </a:p>
          <a:p>
            <a:pPr marL="742950" lvl="1" indent="-285750" algn="l">
              <a:buFont typeface="+mj-lt"/>
              <a:buAutoNum type="arabicPeriod"/>
            </a:pPr>
            <a:r>
              <a:rPr lang="en-US" b="0" i="0" dirty="0">
                <a:solidFill>
                  <a:srgbClr val="111111"/>
                </a:solidFill>
                <a:effectLst/>
                <a:latin typeface="-apple-system"/>
              </a:rPr>
              <a:t>If false negatives increase, investigate and adjust the model.</a:t>
            </a:r>
          </a:p>
          <a:p>
            <a:pPr marL="342900" marR="0" lvl="0" indent="-342900">
              <a:lnSpc>
                <a:spcPct val="107000"/>
              </a:lnSpc>
              <a:spcBef>
                <a:spcPts val="0"/>
              </a:spcBef>
              <a:spcAft>
                <a:spcPts val="800"/>
              </a:spcAft>
              <a:buFont typeface="+mj-lt"/>
              <a:buAutoNum type="arabicPeriod"/>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SzPts val="1000"/>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104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376178D-C671-4941-8312-8E4C2735EA83}"/>
              </a:ext>
            </a:extLst>
          </p:cNvPr>
          <p:cNvSpPr txBox="1">
            <a:spLocks/>
          </p:cNvSpPr>
          <p:nvPr/>
        </p:nvSpPr>
        <p:spPr>
          <a:xfrm>
            <a:off x="1393372" y="255814"/>
            <a:ext cx="9144000" cy="43179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rgbClr val="FF0000"/>
                </a:solidFill>
              </a:rPr>
              <a:t>4. MONITORING &amp; EVALUATION</a:t>
            </a:r>
          </a:p>
        </p:txBody>
      </p:sp>
      <p:sp>
        <p:nvSpPr>
          <p:cNvPr id="5" name="Rectangle: Rounded Corners 4">
            <a:extLst>
              <a:ext uri="{FF2B5EF4-FFF2-40B4-BE49-F238E27FC236}">
                <a16:creationId xmlns:a16="http://schemas.microsoft.com/office/drawing/2014/main" id="{E5034140-69C0-4C36-8EB2-C67820EA54AF}"/>
              </a:ext>
            </a:extLst>
          </p:cNvPr>
          <p:cNvSpPr/>
          <p:nvPr/>
        </p:nvSpPr>
        <p:spPr>
          <a:xfrm>
            <a:off x="1393372" y="687613"/>
            <a:ext cx="9390742" cy="5698673"/>
          </a:xfrm>
          <a:prstGeom prst="roundRect">
            <a:avLst/>
          </a:prstGeom>
          <a:ln>
            <a:solidFill>
              <a:schemeClr val="tx1"/>
            </a:solidFill>
            <a:prstDash val="lgDashDotDot"/>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Bef>
                <a:spcPts val="90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900"/>
              </a:spcBef>
              <a:spcAft>
                <a:spcPts val="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90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900"/>
              </a:spcBef>
              <a:spcAft>
                <a:spcPts val="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9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track progress:</a:t>
            </a:r>
          </a:p>
          <a:p>
            <a:pPr marL="0" marR="0">
              <a:lnSpc>
                <a:spcPct val="107000"/>
              </a:lnSpc>
              <a:spcBef>
                <a:spcPts val="90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Key Performance Indicators (KPIs)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 will monitor model accuracy, precision, recall, and other relevant metrics.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Dashboards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Real-time dashboards will display KPIs and trends in data features and predictions.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Forecasting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 will use forecasting tools to predict future income trends based on current data.</a:t>
            </a:r>
          </a:p>
          <a:p>
            <a:pPr algn="l">
              <a:buFont typeface="+mj-lt"/>
              <a:buAutoNum type="arabicPeriod"/>
            </a:pPr>
            <a:r>
              <a:rPr lang="en-US" b="1" i="0" dirty="0">
                <a:solidFill>
                  <a:srgbClr val="111111"/>
                </a:solidFill>
                <a:effectLst/>
                <a:latin typeface="-apple-system"/>
              </a:rPr>
              <a:t>  Performance Monitoring:</a:t>
            </a:r>
            <a:endParaRPr lang="en-US" b="0" i="0" dirty="0">
              <a:solidFill>
                <a:srgbClr val="111111"/>
              </a:solidFill>
              <a:effectLst/>
              <a:latin typeface="-apple-system"/>
            </a:endParaRPr>
          </a:p>
          <a:p>
            <a:pPr marL="742950" lvl="1" indent="-285750" algn="l">
              <a:buFont typeface="+mj-lt"/>
              <a:buAutoNum type="arabicPeriod"/>
            </a:pPr>
            <a:r>
              <a:rPr lang="en-US" b="0" i="0" dirty="0">
                <a:solidFill>
                  <a:srgbClr val="111111"/>
                </a:solidFill>
                <a:effectLst/>
                <a:latin typeface="-apple-system"/>
              </a:rPr>
              <a:t>Continuously monitor the model’s accuracy over time.</a:t>
            </a:r>
          </a:p>
          <a:p>
            <a:pPr marL="742950" lvl="1" indent="-285750" algn="l">
              <a:buFont typeface="+mj-lt"/>
              <a:buAutoNum type="arabicPeriod"/>
            </a:pPr>
            <a:r>
              <a:rPr lang="en-US" b="0" i="0" dirty="0">
                <a:solidFill>
                  <a:srgbClr val="111111"/>
                </a:solidFill>
                <a:effectLst/>
                <a:latin typeface="-apple-system"/>
              </a:rPr>
              <a:t>Track false positives (predicting high income when it’s actually low) and false negatives (predicting low income when it’s actually high).</a:t>
            </a:r>
          </a:p>
          <a:p>
            <a:pPr algn="l">
              <a:buFont typeface="+mj-lt"/>
              <a:buAutoNum type="arabicPeriod"/>
            </a:pPr>
            <a:r>
              <a:rPr lang="en-US" b="1" i="0" dirty="0">
                <a:solidFill>
                  <a:srgbClr val="111111"/>
                </a:solidFill>
                <a:effectLst/>
                <a:latin typeface="-apple-system"/>
              </a:rPr>
              <a:t> Feature Importance:</a:t>
            </a:r>
            <a:endParaRPr lang="en-US" b="0" i="0" dirty="0">
              <a:solidFill>
                <a:srgbClr val="111111"/>
              </a:solidFill>
              <a:effectLst/>
              <a:latin typeface="-apple-system"/>
            </a:endParaRPr>
          </a:p>
          <a:p>
            <a:pPr marL="742950" lvl="1" indent="-285750" algn="l">
              <a:buFont typeface="+mj-lt"/>
              <a:buAutoNum type="arabicPeriod"/>
            </a:pPr>
            <a:r>
              <a:rPr lang="en-US" b="0" i="0" dirty="0">
                <a:solidFill>
                  <a:srgbClr val="111111"/>
                </a:solidFill>
                <a:effectLst/>
                <a:latin typeface="-apple-system"/>
              </a:rPr>
              <a:t>Monitor which features contribute most to the predictions (e.g., education level, occupation, age).</a:t>
            </a:r>
          </a:p>
          <a:p>
            <a:pPr algn="l">
              <a:buFont typeface="+mj-lt"/>
              <a:buAutoNum type="arabicPeriod"/>
            </a:pPr>
            <a:r>
              <a:rPr lang="en-US" b="1" i="0" dirty="0">
                <a:solidFill>
                  <a:srgbClr val="111111"/>
                </a:solidFill>
                <a:effectLst/>
                <a:latin typeface="-apple-system"/>
              </a:rPr>
              <a:t> Concept Drift:</a:t>
            </a:r>
            <a:endParaRPr lang="en-US" b="0" i="0" dirty="0">
              <a:solidFill>
                <a:srgbClr val="111111"/>
              </a:solidFill>
              <a:effectLst/>
              <a:latin typeface="-apple-system"/>
            </a:endParaRPr>
          </a:p>
          <a:p>
            <a:pPr marL="742950" lvl="1" indent="-285750" algn="l">
              <a:buFont typeface="+mj-lt"/>
              <a:buAutoNum type="arabicPeriod"/>
            </a:pPr>
            <a:r>
              <a:rPr lang="en-US" b="0" i="0" dirty="0">
                <a:solidFill>
                  <a:srgbClr val="111111"/>
                </a:solidFill>
                <a:effectLst/>
                <a:latin typeface="-apple-system"/>
              </a:rPr>
              <a:t>Keep an eye out for any changes in data distribution (concept drift).</a:t>
            </a:r>
          </a:p>
          <a:p>
            <a:pPr marL="342900" marR="0" lvl="0" indent="-342900">
              <a:lnSpc>
                <a:spcPct val="107000"/>
              </a:lnSpc>
              <a:spcBef>
                <a:spcPts val="0"/>
              </a:spcBef>
              <a:spcAft>
                <a:spcPts val="800"/>
              </a:spcAft>
              <a:buFont typeface="+mj-lt"/>
              <a:buAutoNum type="arabicPeriod"/>
              <a:tabLst>
                <a:tab pos="457200" algn="l"/>
              </a:tabLs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800"/>
              </a:spcAft>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SzPts val="1000"/>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4428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940</Words>
  <Application>Microsoft Office PowerPoint</Application>
  <PresentationFormat>Widescreen</PresentationFormat>
  <Paragraphs>85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-apple-system</vt:lpstr>
      <vt:lpstr>Arial</vt:lpstr>
      <vt:lpstr>Calibri</vt:lpstr>
      <vt:lpstr>Calibri Light</vt:lpstr>
      <vt:lpstr>Roboto</vt:lpstr>
      <vt:lpstr>Symbol</vt:lpstr>
      <vt:lpstr>Times New Roman</vt:lpstr>
      <vt:lpstr>Office Theme</vt:lpstr>
      <vt:lpstr>TITLE: EXPLORING THE CORRELATION BETWEEN SOCIOECONOMIC FACTORS AND INCOME LEVELS IN THE CENSUS INCOME DATASET </vt:lpstr>
      <vt:lpstr>PowerPoint Presentation</vt:lpstr>
      <vt:lpstr>4 -BOX -USE-SCORECARD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4 -BOX -USE-SCORECARD</dc:title>
  <dc:creator>Gerardo Acaba</dc:creator>
  <cp:lastModifiedBy>Gerardo Acaba</cp:lastModifiedBy>
  <cp:revision>7</cp:revision>
  <dcterms:created xsi:type="dcterms:W3CDTF">2024-03-26T04:58:57Z</dcterms:created>
  <dcterms:modified xsi:type="dcterms:W3CDTF">2024-03-27T01:00:35Z</dcterms:modified>
</cp:coreProperties>
</file>