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159" d="100"/>
          <a:sy n="159" d="100"/>
        </p:scale>
        <p:origin x="156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FC882-5822-4B05-A69C-E82DB27AD127}" type="datetimeFigureOut">
              <a:rPr lang="de-DE" smtClean="0"/>
              <a:t>06.08.2019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D732C-73A6-4C93-AEC8-99901377B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205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 txBox="1">
            <a:spLocks noChangeArrowheads="1"/>
          </p:cNvSpPr>
          <p:nvPr userDrawn="1"/>
        </p:nvSpPr>
        <p:spPr bwMode="auto">
          <a:xfrm>
            <a:off x="699098" y="84018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A1F3D"/>
              </a:buClr>
              <a:defRPr sz="3600" b="1">
                <a:solidFill>
                  <a:schemeClr val="accent2">
                    <a:lumMod val="75000"/>
                  </a:schemeClr>
                </a:solidFill>
                <a:latin typeface="+mj-lt"/>
                <a:ea typeface="ＭＳ Ｐゴシック" pitchFamily="-112" charset="-128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ＭＳ Ｐゴシック" pitchFamily="-1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ＭＳ Ｐゴシック" pitchFamily="-1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ＭＳ Ｐゴシック" pitchFamily="-1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ＭＳ Ｐゴシック" pitchFamily="-112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altLang="en-US" kern="0" dirty="0"/>
          </a:p>
        </p:txBody>
      </p:sp>
      <p:sp>
        <p:nvSpPr>
          <p:cNvPr id="7" name="TextShape 1"/>
          <p:cNvSpPr txBox="1"/>
          <p:nvPr userDrawn="1"/>
        </p:nvSpPr>
        <p:spPr>
          <a:xfrm>
            <a:off x="395537" y="2499742"/>
            <a:ext cx="4176464" cy="1944216"/>
          </a:xfrm>
          <a:prstGeom prst="rect">
            <a:avLst/>
          </a:prstGeom>
        </p:spPr>
        <p:txBody>
          <a:bodyPr lIns="82945" tIns="41473" rIns="82945" bIns="41473" anchor="ctr"/>
          <a:lstStyle/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Deutsches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Forschungszentrum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für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Künstliche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Intelligenz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ＭＳ Ｐゴシック"/>
              </a:rPr>
              <a:t> (DFKI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Arial"/>
                <a:ea typeface="ＭＳ Ｐゴシック"/>
              </a:rPr>
              <a:t>
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Forschungsbereich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ＭＳ Ｐゴシック"/>
              </a:rPr>
              <a:t>
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Cyber-Physical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ＭＳ Ｐゴシック"/>
              </a:rPr>
              <a:t>Systems (CPS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http://www.dfki.de/cps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323528" y="915566"/>
            <a:ext cx="7772400" cy="1200150"/>
          </a:xfrm>
        </p:spPr>
        <p:txBody>
          <a:bodyPr/>
          <a:lstStyle>
            <a:lvl1pPr algn="l">
              <a:spcBef>
                <a:spcPct val="20000"/>
              </a:spcBef>
              <a:buClr>
                <a:srgbClr val="DA1F3D"/>
              </a:buClr>
              <a:defRPr sz="3600" b="1" i="0"/>
            </a:lvl1pPr>
          </a:lstStyle>
          <a:p>
            <a:r>
              <a:rPr lang="de-DE" altLang="en-US" smtClean="0"/>
              <a:t>Titelmasterformat durch Klicken bearbeiten</a:t>
            </a:r>
            <a:endParaRPr lang="en-US" alt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400374"/>
            <a:ext cx="3084655" cy="204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88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93563"/>
          </a:xfrm>
          <a:prstGeom prst="rect">
            <a:avLst/>
          </a:prstGeom>
        </p:spPr>
        <p:txBody>
          <a:bodyPr/>
          <a:lstStyle>
            <a:lvl1pPr algn="l"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B5D2C04-93B2-4791-A8BD-DE91290B1A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892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301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itel 1"/>
          <p:cNvSpPr txBox="1">
            <a:spLocks/>
          </p:cNvSpPr>
          <p:nvPr userDrawn="1"/>
        </p:nvSpPr>
        <p:spPr>
          <a:xfrm>
            <a:off x="457200" y="205979"/>
            <a:ext cx="8229600" cy="493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664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90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7" y="1869672"/>
            <a:ext cx="8474397" cy="486054"/>
          </a:xfrm>
        </p:spPr>
        <p:txBody>
          <a:bodyPr/>
          <a:lstStyle>
            <a:lvl1pPr algn="ctr">
              <a:defRPr sz="36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5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ChangeArrowheads="1"/>
          </p:cNvSpPr>
          <p:nvPr userDrawn="1"/>
        </p:nvSpPr>
        <p:spPr bwMode="auto">
          <a:xfrm>
            <a:off x="7675343" y="4769090"/>
            <a:ext cx="1365250" cy="22030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 smtClean="0">
                <a:solidFill>
                  <a:srgbClr val="292929"/>
                </a:solidFill>
                <a:cs typeface="Arial" charset="0"/>
              </a:rPr>
              <a:t> </a:t>
            </a:r>
            <a:endParaRPr lang="en-GB" dirty="0">
              <a:solidFill>
                <a:srgbClr val="292929"/>
              </a:solidFill>
              <a:cs typeface="Arial" charset="0"/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170719" y="4885480"/>
            <a:ext cx="2025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Mustermann</a:t>
            </a:r>
            <a:r>
              <a:rPr lang="de-DE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de-DE" sz="1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</a:t>
            </a:r>
            <a:r>
              <a:rPr lang="de-DE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de-DE" sz="1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Datum</a:t>
            </a:r>
            <a:endParaRPr lang="de-DE" sz="10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7207287" y="4938142"/>
            <a:ext cx="168519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000" b="0" i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Forschungsbereich</a:t>
            </a:r>
            <a:endParaRPr lang="de-DE" sz="1000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8489424" y="4876006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Tx/>
              <a:buNone/>
            </a:pPr>
            <a:fld id="{D5A8212F-497F-48CE-BD55-3104F92814E2}" type="slidenum">
              <a:rPr lang="de-DE" sz="1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r>
              <a:rPr lang="de-DE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/10</a:t>
            </a: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126" y="267494"/>
            <a:ext cx="1689362" cy="351169"/>
          </a:xfrm>
          <a:prstGeom prst="rect">
            <a:avLst/>
          </a:prstGeom>
        </p:spPr>
      </p:pic>
      <p:grpSp>
        <p:nvGrpSpPr>
          <p:cNvPr id="11" name="Group 3"/>
          <p:cNvGrpSpPr>
            <a:grpSpLocks/>
          </p:cNvGrpSpPr>
          <p:nvPr userDrawn="1"/>
        </p:nvGrpSpPr>
        <p:grpSpPr bwMode="auto">
          <a:xfrm>
            <a:off x="0" y="4515966"/>
            <a:ext cx="9144000" cy="627534"/>
            <a:chOff x="0" y="3793"/>
            <a:chExt cx="5760" cy="527"/>
          </a:xfrm>
        </p:grpSpPr>
        <p:sp>
          <p:nvSpPr>
            <p:cNvPr id="15" name="Rectangle 4"/>
            <p:cNvSpPr>
              <a:spLocks noChangeArrowheads="1"/>
            </p:cNvSpPr>
            <p:nvPr userDrawn="1"/>
          </p:nvSpPr>
          <p:spPr bwMode="auto">
            <a:xfrm>
              <a:off x="0" y="3793"/>
              <a:ext cx="5760" cy="527"/>
            </a:xfrm>
            <a:prstGeom prst="rect">
              <a:avLst/>
            </a:prstGeom>
            <a:solidFill>
              <a:srgbClr val="F0EEE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3497263" eaLnBrk="1" hangingPunct="1">
                <a:defRPr/>
              </a:pPr>
              <a:endParaRPr lang="de-DE" sz="6900">
                <a:latin typeface="Arial" charset="0"/>
                <a:ea typeface="+mn-ea"/>
              </a:endParaRPr>
            </a:p>
          </p:txBody>
        </p:sp>
        <p:sp>
          <p:nvSpPr>
            <p:cNvPr id="16" name="Rectangle 5"/>
            <p:cNvSpPr>
              <a:spLocks noChangeArrowheads="1"/>
            </p:cNvSpPr>
            <p:nvPr userDrawn="1"/>
          </p:nvSpPr>
          <p:spPr bwMode="auto">
            <a:xfrm>
              <a:off x="4558" y="3793"/>
              <a:ext cx="1202" cy="21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>
                <a:ea typeface="+mn-ea"/>
              </a:endParaRPr>
            </a:p>
          </p:txBody>
        </p:sp>
      </p:grpSp>
      <p:pic>
        <p:nvPicPr>
          <p:cNvPr id="18" name="Picture 9" descr="Uni_Universität Bremen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70719" y="4728088"/>
            <a:ext cx="1664977" cy="291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7"/>
          <p:cNvSpPr>
            <a:spLocks noChangeArrowheads="1"/>
          </p:cNvSpPr>
          <p:nvPr userDrawn="1"/>
        </p:nvSpPr>
        <p:spPr bwMode="auto">
          <a:xfrm flipV="1">
            <a:off x="-2704" y="868057"/>
            <a:ext cx="9144000" cy="108011"/>
          </a:xfrm>
          <a:prstGeom prst="rect">
            <a:avLst/>
          </a:prstGeom>
          <a:solidFill>
            <a:srgbClr val="DE7C0A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64720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3" r:id="rId3"/>
    <p:sldLayoutId id="2147483654" r:id="rId4"/>
    <p:sldLayoutId id="2147483655" r:id="rId5"/>
    <p:sldLayoutId id="2147483656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Adding Opcodes to RISCV-Toolchain</a:t>
            </a:r>
            <a:br>
              <a:rPr lang="en-GB" dirty="0" smtClean="0"/>
            </a:br>
            <a:r>
              <a:rPr lang="en-GB" sz="2800" dirty="0" smtClean="0"/>
              <a:t>Basic 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58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Choose a fitting instruction format (see fig. </a:t>
            </a:r>
            <a:r>
              <a:rPr lang="en-GB" dirty="0" smtClean="0"/>
              <a:t>1)</a:t>
            </a:r>
          </a:p>
          <a:p>
            <a:r>
              <a:rPr lang="en-GB" dirty="0"/>
              <a:t>Add custom instruction name and </a:t>
            </a:r>
            <a:r>
              <a:rPr lang="en-GB" dirty="0" err="1"/>
              <a:t>bitformat</a:t>
            </a:r>
            <a:r>
              <a:rPr lang="en-GB" dirty="0"/>
              <a:t> to </a:t>
            </a:r>
            <a:r>
              <a:rPr lang="en-GB" sz="2400" dirty="0" smtClean="0">
                <a:latin typeface="Consolas" panose="020B0609020204030204" pitchFamily="49" charset="0"/>
              </a:rPr>
              <a:t>custom-opcodes</a:t>
            </a:r>
            <a:r>
              <a:rPr lang="en-GB" dirty="0" smtClean="0"/>
              <a:t> </a:t>
            </a:r>
          </a:p>
          <a:p>
            <a:r>
              <a:rPr lang="en-GB" dirty="0"/>
              <a:t>Insert generated bitmasks into </a:t>
            </a:r>
            <a:r>
              <a:rPr lang="en-GB" sz="2400" dirty="0" err="1" smtClean="0">
                <a:latin typeface="Consolas" panose="020B0609020204030204" pitchFamily="49" charset="0"/>
              </a:rPr>
              <a:t>riscv-opc.h</a:t>
            </a:r>
            <a:endParaRPr lang="en-GB" sz="2400" dirty="0" smtClean="0">
              <a:latin typeface="Consolas" panose="020B0609020204030204" pitchFamily="49" charset="0"/>
            </a:endParaRPr>
          </a:p>
          <a:p>
            <a:r>
              <a:rPr lang="en-GB" dirty="0"/>
              <a:t>Add assembler commands to </a:t>
            </a:r>
            <a:r>
              <a:rPr lang="en-GB" sz="2400" dirty="0" err="1" smtClean="0">
                <a:latin typeface="Consolas" panose="020B0609020204030204" pitchFamily="49" charset="0"/>
              </a:rPr>
              <a:t>riscv-opc.c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8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Instruction Types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9582"/>
            <a:ext cx="8713125" cy="2808312"/>
          </a:xfrm>
        </p:spPr>
      </p:pic>
      <p:sp>
        <p:nvSpPr>
          <p:cNvPr id="5" name="Textfeld 4"/>
          <p:cNvSpPr txBox="1"/>
          <p:nvPr/>
        </p:nvSpPr>
        <p:spPr>
          <a:xfrm>
            <a:off x="1225346" y="3939902"/>
            <a:ext cx="669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Figure 1: RISC-V base instruction formats showing immediate variants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74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Opcode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riscv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-opcodes/opcodes-custom</a:t>
            </a:r>
          </a:p>
          <a:p>
            <a:r>
              <a:rPr lang="en-US" sz="2400" dirty="0"/>
              <a:t>choose applicable opcode </a:t>
            </a:r>
            <a:r>
              <a:rPr lang="en-US" sz="2400" dirty="0" smtClean="0"/>
              <a:t>(</a:t>
            </a:r>
            <a:r>
              <a:rPr lang="en-US" sz="2000" dirty="0" smtClean="0">
                <a:latin typeface="Consolas" panose="020B0609020204030204" pitchFamily="49" charset="0"/>
              </a:rPr>
              <a:t>6</a:t>
            </a:r>
            <a:r>
              <a:rPr lang="en-US" sz="2000" dirty="0">
                <a:latin typeface="Consolas" panose="020B0609020204030204" pitchFamily="49" charset="0"/>
              </a:rPr>
              <a:t>..</a:t>
            </a:r>
            <a:r>
              <a:rPr lang="en-US" sz="2000" dirty="0" smtClean="0">
                <a:latin typeface="Consolas" panose="020B0609020204030204" pitchFamily="49" charset="0"/>
              </a:rPr>
              <a:t>2</a:t>
            </a:r>
            <a:r>
              <a:rPr lang="en-US" sz="2400" dirty="0" smtClean="0"/>
              <a:t>, </a:t>
            </a:r>
            <a:r>
              <a:rPr lang="en-US" sz="2400" dirty="0"/>
              <a:t>see fig. </a:t>
            </a:r>
            <a:r>
              <a:rPr lang="en-US" sz="2400" dirty="0" smtClean="0"/>
              <a:t>2)</a:t>
            </a:r>
          </a:p>
          <a:p>
            <a:r>
              <a:rPr lang="en-GB" sz="2400" dirty="0"/>
              <a:t>Add </a:t>
            </a:r>
            <a:r>
              <a:rPr lang="en-GB" sz="2400" dirty="0" smtClean="0"/>
              <a:t>custom </a:t>
            </a:r>
            <a:r>
              <a:rPr lang="en-GB" sz="2400" dirty="0"/>
              <a:t>instruction name and format to </a:t>
            </a:r>
            <a:r>
              <a:rPr lang="en-GB" sz="2000" dirty="0" smtClean="0">
                <a:latin typeface="Consolas" panose="020B0609020204030204" pitchFamily="49" charset="0"/>
              </a:rPr>
              <a:t>custom-opcodes</a:t>
            </a:r>
          </a:p>
          <a:p>
            <a:pPr marL="0" indent="0">
              <a:buNone/>
            </a:pPr>
            <a:r>
              <a:rPr lang="fr-FR" sz="2400" dirty="0" smtClean="0">
                <a:latin typeface="Consolas" panose="020B0609020204030204" pitchFamily="49" charset="0"/>
              </a:rPr>
              <a:t>-&gt; </a:t>
            </a:r>
            <a:r>
              <a:rPr lang="fr-FR" sz="2400" dirty="0" err="1" smtClean="0"/>
              <a:t>Operation</a:t>
            </a:r>
            <a:r>
              <a:rPr lang="fr-FR" sz="2400" dirty="0" smtClean="0"/>
              <a:t> </a:t>
            </a:r>
            <a:r>
              <a:rPr lang="fr-FR" sz="2400" dirty="0"/>
              <a:t>code </a:t>
            </a:r>
            <a:r>
              <a:rPr lang="en-DE" sz="2400" dirty="0" smtClean="0"/>
              <a:t>≠</a:t>
            </a:r>
            <a:r>
              <a:rPr lang="en-GB" sz="2400" dirty="0" smtClean="0"/>
              <a:t> </a:t>
            </a:r>
            <a:r>
              <a:rPr lang="fr-FR" sz="2400" dirty="0" smtClean="0"/>
              <a:t>Assembler </a:t>
            </a:r>
            <a:r>
              <a:rPr lang="fr-FR" sz="2400" dirty="0"/>
              <a:t>instruction</a:t>
            </a:r>
            <a:r>
              <a:rPr lang="fr-FR" sz="2400" dirty="0" smtClean="0"/>
              <a:t>!</a:t>
            </a:r>
          </a:p>
          <a:p>
            <a:pPr marL="0" indent="0">
              <a:buNone/>
            </a:pPr>
            <a:r>
              <a:rPr lang="fr-FR" sz="2400" dirty="0" smtClean="0"/>
              <a:t>File </a:t>
            </a:r>
            <a:r>
              <a:rPr lang="fr-FR" sz="2400" i="1" dirty="0" smtClean="0"/>
              <a:t>custom-</a:t>
            </a:r>
            <a:r>
              <a:rPr lang="fr-FR" sz="2400" i="1" dirty="0" err="1" smtClean="0"/>
              <a:t>opcodes</a:t>
            </a:r>
            <a:r>
              <a:rPr lang="fr-FR" sz="2400" dirty="0" smtClean="0"/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# Operation  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source1  source2   func3    code     non-compressed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settaint.i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19..15=0 imm12    14..12=0 6..2=0x0A 1..0=3  #I Type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settaint.r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rs1      31..20=0 14..12=1 6..2=0x0A 1..0=3  #R-Type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gettaint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rs1      31..20=0 14..12=2 6..2=0x0A 1..0=3  #R-Type</a:t>
            </a:r>
          </a:p>
        </p:txBody>
      </p:sp>
    </p:spTree>
    <p:extLst>
      <p:ext uri="{BB962C8B-B14F-4D97-AF65-F5344CB8AC3E}">
        <p14:creationId xmlns:p14="http://schemas.microsoft.com/office/powerpoint/2010/main" val="64089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Opcodes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63638"/>
            <a:ext cx="8856984" cy="149059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175958" y="3054233"/>
            <a:ext cx="472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Figure 2: RISC-V base opcode map, </a:t>
            </a:r>
            <a:r>
              <a:rPr lang="en-GB" dirty="0" err="1" smtClean="0"/>
              <a:t>inst</a:t>
            </a:r>
            <a:r>
              <a:rPr lang="en-GB" dirty="0" smtClean="0"/>
              <a:t>[1:0] =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9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 Opcode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GB" sz="2000" dirty="0" err="1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riscv</a:t>
            </a: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-opcodes/</a:t>
            </a:r>
          </a:p>
          <a:p>
            <a:endParaRPr lang="en-US" dirty="0" smtClean="0"/>
          </a:p>
          <a:p>
            <a:r>
              <a:rPr lang="en-US" dirty="0" smtClean="0"/>
              <a:t>Run </a:t>
            </a:r>
            <a:r>
              <a:rPr lang="en-US" dirty="0"/>
              <a:t>mask generator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$ cat </a:t>
            </a:r>
            <a:r>
              <a:rPr lang="en-GB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copcodes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-custom | ./parse-opcodes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14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Assembler instruction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GB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riscv-binutils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/include/opcode/</a:t>
            </a:r>
            <a:r>
              <a:rPr lang="en-GB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riscv-opc.h</a:t>
            </a:r>
            <a:endParaRPr lang="en-GB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dirty="0"/>
              <a:t>Insert generated mask and match </a:t>
            </a:r>
            <a:r>
              <a:rPr lang="en-GB" dirty="0" smtClean="0"/>
              <a:t>bitmasks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#define MATCH_SETTAINT_I 0x002b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#define MASK_SETTAINT_I  0xff07f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#define MATCH_SETTAINT_R 0x102b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#define MASK_SETTAINT_R  0xfff0707f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#define MATCH_GETTAINT   0x202b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#define MASK_GETTAINT    0xfff0707f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90646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Assembler instructions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GB" sz="2400" dirty="0" err="1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riscv-binutils</a:t>
            </a:r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/opcodes/</a:t>
            </a:r>
            <a:r>
              <a:rPr lang="en-GB" sz="2400" dirty="0" err="1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riscv-opc.c</a:t>
            </a:r>
            <a:endParaRPr lang="en-GB" sz="2400" dirty="0" smtClean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dirty="0"/>
              <a:t>Add custom assembler </a:t>
            </a:r>
            <a:r>
              <a:rPr lang="en-GB" dirty="0" smtClean="0"/>
              <a:t>instructions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...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{"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add",         0, {"I", 0},   "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d,s,j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  MATCH_ADDI, MASK_ADDI,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match_opcode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INSN_ALIAS },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CUSTOM--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{"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settaint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    0, {"I", 0},   "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d,j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 MATCH_SETTAINT_I, MASK_SETTAINT_I,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match_opcode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0 },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{"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settaint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    0, {"I", 0},   "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d,s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 MATCH_SETTAINT_R, MASK_SETTAINT_R,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match_opcode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0 },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{"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gettaint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    0, {"I", 0},   "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d,s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 MATCH_GETTAINT  , MASK_GETTAINT  ,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match_opcode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0 },</a:t>
            </a:r>
          </a:p>
          <a:p>
            <a:pPr marL="0" indent="0">
              <a:buNone/>
            </a:pPr>
            <a:r>
              <a:rPr lang="en-GB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//CUSTOM--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{"la",          0, {"I", 0},   "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d,B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  0,    (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 M_LA, 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match_never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INSN_MACRO },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...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642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</a:t>
            </a:r>
            <a:endParaRPr lang="en-GB" dirty="0" smtClean="0"/>
          </a:p>
          <a:p>
            <a:r>
              <a:rPr lang="en-US" sz="2400" dirty="0"/>
              <a:t>Configure and Build</a:t>
            </a:r>
            <a:r>
              <a:rPr lang="en-US" sz="2400" dirty="0" smtClean="0"/>
              <a:t>!</a:t>
            </a:r>
          </a:p>
          <a:p>
            <a:r>
              <a:rPr lang="en-GB" sz="2400" dirty="0" smtClean="0"/>
              <a:t>Verify </a:t>
            </a:r>
            <a:r>
              <a:rPr lang="en-GB" sz="2400" dirty="0"/>
              <a:t>by using the new Instruction in inline </a:t>
            </a:r>
            <a:r>
              <a:rPr lang="en-GB" sz="2400" dirty="0" smtClean="0"/>
              <a:t>assembly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asm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volatile ( "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gettaint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%[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x],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%[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]“ :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[x] "=r" (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taintval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 :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[y] "r" (*word)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riscv</a:t>
            </a:r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/bin/riscv32-unknown-elf-gcc 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-g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test.c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-o </a:t>
            </a:r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test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riscv</a:t>
            </a:r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/bin/riscv32-unknown-elf-objdump 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dS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test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	...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	1021c:       0007c783               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lbu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a5,0(a5)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	10220:       0007a7ab               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gettaint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a5,a5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	10224:       fef407a3               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sb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a5,-17(s0)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172979651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FKI_CPS_Folien_16-9_neu" id="{B04B533E-05EA-47EB-9FE4-60D044DFDA7A}" vid="{8814FAB5-CD6B-48AE-8CA9-C9D058F7811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adding_opcodes</Template>
  <TotalTime>0</TotalTime>
  <Words>344</Words>
  <Application>Microsoft Office PowerPoint</Application>
  <PresentationFormat>Bildschirmpräsentation (16:9)</PresentationFormat>
  <Paragraphs>61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Consolas</vt:lpstr>
      <vt:lpstr>Larissa</vt:lpstr>
      <vt:lpstr>Adding Opcodes to RISCV-Toolchain Basic Introduction</vt:lpstr>
      <vt:lpstr>Overview</vt:lpstr>
      <vt:lpstr>Instruction Types</vt:lpstr>
      <vt:lpstr>Custom Opcode</vt:lpstr>
      <vt:lpstr>Opcodes</vt:lpstr>
      <vt:lpstr>Custom Opcode</vt:lpstr>
      <vt:lpstr>Assembler instruction</vt:lpstr>
      <vt:lpstr>Assembler instructions</vt:lpstr>
      <vt:lpstr>Build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Opcodes to RISCV-Toolchain Basic Introduction</dc:title>
  <dc:creator>Pascal Pieper</dc:creator>
  <cp:lastModifiedBy>Pascal Pieper</cp:lastModifiedBy>
  <cp:revision>8</cp:revision>
  <dcterms:created xsi:type="dcterms:W3CDTF">2019-08-06T15:07:35Z</dcterms:created>
  <dcterms:modified xsi:type="dcterms:W3CDTF">2019-08-06T15:29:59Z</dcterms:modified>
</cp:coreProperties>
</file>