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277" r:id="rId2"/>
    <p:sldId id="2446" r:id="rId3"/>
    <p:sldId id="2447" r:id="rId4"/>
    <p:sldId id="348" r:id="rId5"/>
    <p:sldId id="378" r:id="rId6"/>
  </p:sldIdLst>
  <p:sldSz cx="11887200" cy="6858000"/>
  <p:notesSz cx="9236075" cy="6950075"/>
  <p:defaultTextStyle>
    <a:defPPr>
      <a:defRPr lang="en-US"/>
    </a:defPPr>
    <a:lvl1pPr marL="0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846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9693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9539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9386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9232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9078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8925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8771" algn="l" defTabSz="59984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Adam, Craig" initials="MC" lastIdx="1" clrIdx="0">
    <p:extLst>
      <p:ext uri="{19B8F6BF-5375-455C-9EA6-DF929625EA0E}">
        <p15:presenceInfo xmlns:p15="http://schemas.microsoft.com/office/powerpoint/2012/main" userId="S::Craig.McAdam@cirrus.com::9ed91cd5-5f71-4ff4-ad06-3d5799b7a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1A"/>
    <a:srgbClr val="2E55A5"/>
    <a:srgbClr val="0497D8"/>
    <a:srgbClr val="048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6928"/>
  </p:normalViewPr>
  <p:slideViewPr>
    <p:cSldViewPr snapToGrid="0" snapToObjects="1">
      <p:cViewPr varScale="1">
        <p:scale>
          <a:sx n="99" d="100"/>
          <a:sy n="99" d="100"/>
        </p:scale>
        <p:origin x="408" y="90"/>
      </p:cViewPr>
      <p:guideLst>
        <p:guide orient="horz" pos="2160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2173" y="0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B033C7B5-514F-4A46-82E2-DCFB478DD636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0963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2173" y="6600963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E14CF7C6-DE72-AC4A-A9CF-1AF9A9B16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0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173" y="0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E8F3656-1574-0A49-B873-0094493B121A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9025" y="520700"/>
            <a:ext cx="4519613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01286"/>
            <a:ext cx="7388860" cy="31275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00963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173" y="6600963"/>
            <a:ext cx="4002299" cy="3475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F13BBED-1E08-514B-BED9-A1D73320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6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846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9693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9539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9386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9232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9078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8925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8771" algn="l" defTabSz="59984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87200" cy="4572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1768" y="5479529"/>
            <a:ext cx="7720088" cy="9467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80000"/>
              </a:lnSpc>
              <a:buNone/>
              <a:defRPr sz="1800" b="0" i="0">
                <a:solidFill>
                  <a:srgbClr val="A6A6A6"/>
                </a:solidFill>
                <a:latin typeface="Arial Narrow Bold"/>
                <a:cs typeface="Arial Narrow Bold"/>
              </a:defRPr>
            </a:lvl1pPr>
            <a:lvl2pPr marL="599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9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9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9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8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21768" y="4647432"/>
            <a:ext cx="7720088" cy="974349"/>
          </a:xfrm>
        </p:spPr>
        <p:txBody>
          <a:bodyPr>
            <a:normAutofit/>
          </a:bodyPr>
          <a:lstStyle>
            <a:lvl1pPr algn="r">
              <a:defRPr sz="3200" b="0" i="0">
                <a:latin typeface="Arial Narrow Bold"/>
                <a:cs typeface="Arial Narrow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55131" y="5993432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1" dirty="0">
                <a:solidFill>
                  <a:schemeClr val="bg1">
                    <a:lumMod val="65000"/>
                  </a:schemeClr>
                </a:solidFill>
                <a:latin typeface="Arial Narrow Bold"/>
                <a:cs typeface="Arial Narrow Bold"/>
              </a:rPr>
              <a:t>Audio Experts in </a:t>
            </a:r>
            <a:r>
              <a:rPr lang="en-US" sz="1000" b="0" i="1">
                <a:solidFill>
                  <a:schemeClr val="bg1">
                    <a:lumMod val="65000"/>
                  </a:schemeClr>
                </a:solidFill>
                <a:latin typeface="Arial Narrow Bold"/>
                <a:cs typeface="Arial Narrow Bold"/>
              </a:rPr>
              <a:t>a Voice</a:t>
            </a:r>
            <a:r>
              <a:rPr lang="en-US" sz="1000" b="0" i="1" baseline="0">
                <a:solidFill>
                  <a:schemeClr val="bg1">
                    <a:lumMod val="65000"/>
                  </a:schemeClr>
                </a:solidFill>
                <a:latin typeface="Arial Narrow Bold"/>
                <a:cs typeface="Arial Narrow Bold"/>
              </a:rPr>
              <a:t> Connected World</a:t>
            </a:r>
            <a:endParaRPr lang="en-US" sz="1000" b="0" i="1" dirty="0">
              <a:solidFill>
                <a:schemeClr val="bg1">
                  <a:lumMod val="65000"/>
                </a:schemeClr>
              </a:solidFill>
              <a:latin typeface="Arial Narrow Bold"/>
              <a:cs typeface="Arial Narrow Bold"/>
            </a:endParaRPr>
          </a:p>
        </p:txBody>
      </p:sp>
      <p:pic>
        <p:nvPicPr>
          <p:cNvPr id="11" name="Picture 10" descr="chip_imag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85" y="5621780"/>
            <a:ext cx="906780" cy="80391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3560" y="158027"/>
            <a:ext cx="2607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/>
                </a:solidFill>
                <a:latin typeface="Arial Narrow"/>
                <a:cs typeface="Arial Narrow"/>
              </a:rPr>
              <a:t>Confidential Information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56956" y="-212988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Cirrus Logic 300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113" y="588966"/>
            <a:ext cx="2139049" cy="3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3" y="350677"/>
            <a:ext cx="10972654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E55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73" y="1678838"/>
            <a:ext cx="10972654" cy="3828771"/>
          </a:xfrm>
          <a:prstGeom prst="rect">
            <a:avLst/>
          </a:prstGeom>
        </p:spPr>
        <p:txBody>
          <a:bodyPr/>
          <a:lstStyle>
            <a:lvl1pPr marL="395288" indent="-395288">
              <a:buClr>
                <a:srgbClr val="FF6600"/>
              </a:buClr>
              <a:buSzPct val="85000"/>
              <a:buFont typeface="Wingdings" charset="2"/>
              <a:buChar char="§"/>
              <a:defRPr/>
            </a:lvl1pPr>
            <a:lvl2pPr marL="779800" indent="-359908">
              <a:buClr>
                <a:srgbClr val="FF6600"/>
              </a:buClr>
              <a:buSzPct val="85000"/>
              <a:buFont typeface="Wingdings" charset="2"/>
              <a:buChar char="§"/>
              <a:defRPr/>
            </a:lvl2pPr>
            <a:lvl3pPr marL="1139708" indent="-347911">
              <a:buClr>
                <a:srgbClr val="FF6600"/>
              </a:buClr>
              <a:buSzPct val="85000"/>
              <a:buFont typeface="Wingdings" charset="2"/>
              <a:buChar char="§"/>
              <a:defRPr/>
            </a:lvl3pPr>
            <a:lvl4pPr marL="1499616" indent="-335914">
              <a:buClr>
                <a:srgbClr val="FF6600"/>
              </a:buClr>
              <a:buSzPct val="89000"/>
              <a:buFont typeface="Wingdings" charset="2"/>
              <a:buChar char="§"/>
              <a:defRPr/>
            </a:lvl4pPr>
            <a:lvl5pPr marL="1859524" indent="-323917">
              <a:buClr>
                <a:srgbClr val="FF6600"/>
              </a:buClr>
              <a:buSzPct val="90000"/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56760" y="6035022"/>
            <a:ext cx="2773680" cy="365125"/>
          </a:xfrm>
          <a:prstGeom prst="rect">
            <a:avLst/>
          </a:prstGeom>
        </p:spPr>
        <p:txBody>
          <a:bodyPr vert="horz" lIns="119969" tIns="59985" rIns="119969" bIns="59985" rtlCol="0" anchor="ctr"/>
          <a:lstStyle>
            <a:lvl1pPr algn="ctr">
              <a:defRPr sz="1100" b="0" i="0">
                <a:solidFill>
                  <a:srgbClr val="A6A6A6"/>
                </a:solidFill>
                <a:latin typeface="Arial Narrow"/>
                <a:cs typeface="Arial Narrow"/>
              </a:defRPr>
            </a:lvl1pPr>
          </a:lstStyle>
          <a:p>
            <a:fld id="{18D67F3F-1C47-6046-AEA5-E8C0728FAB6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irrus Logic 3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0659" y="6059845"/>
            <a:ext cx="1816608" cy="322802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8486" y="603502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defRPr>
            </a:lvl1pPr>
          </a:lstStyle>
          <a:p>
            <a:fld id="{1EC099F8-1047-3F4B-AA9B-39B360CCED0E}" type="datetime4">
              <a:rPr lang="en-US" smtClean="0"/>
              <a:t>July 13, 2020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921160" y="5627"/>
            <a:ext cx="2607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283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1768" y="5479529"/>
            <a:ext cx="7720088" cy="2939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80000"/>
              </a:lnSpc>
              <a:buNone/>
              <a:defRPr sz="1755" b="0" i="0">
                <a:solidFill>
                  <a:srgbClr val="A6A6A6"/>
                </a:solidFill>
                <a:latin typeface="Avenir Light" panose="020B0402020203020204" pitchFamily="34" charset="77"/>
                <a:cs typeface="Avenir Light" panose="020B0402020203020204" pitchFamily="34" charset="77"/>
              </a:defRPr>
            </a:lvl1pPr>
            <a:lvl2pPr marL="58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69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4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3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09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7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821768" y="4730029"/>
            <a:ext cx="7720088" cy="738869"/>
          </a:xfrm>
        </p:spPr>
        <p:txBody>
          <a:bodyPr anchor="b" anchorCtr="0">
            <a:normAutofit/>
          </a:bodyPr>
          <a:lstStyle>
            <a:lvl1pPr algn="r">
              <a:defRPr sz="3120" b="0" i="0">
                <a:latin typeface="Avenir Light" panose="020B0402020203020204" pitchFamily="34" charset="77"/>
                <a:cs typeface="Avenir Light" panose="020B0402020203020204" pitchFamily="34" charset="77"/>
              </a:defRPr>
            </a:lvl1pPr>
          </a:lstStyle>
          <a:p>
            <a:r>
              <a:rPr lang="en-US" dirty="0"/>
              <a:t>Corporate 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AD754-2AF1-3D4A-A450-F03E157C00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37114" y="6073528"/>
            <a:ext cx="6704743" cy="372139"/>
          </a:xfrm>
        </p:spPr>
        <p:txBody>
          <a:bodyPr>
            <a:normAutofit/>
          </a:bodyPr>
          <a:lstStyle>
            <a:lvl1pPr marL="0" indent="0" algn="r">
              <a:buNone/>
              <a:defRPr sz="1365" b="0" i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9395" indent="0">
              <a:buNone/>
              <a:defRPr/>
            </a:lvl2pPr>
            <a:lvl3pPr marL="772002" indent="0">
              <a:buNone/>
              <a:defRPr/>
            </a:lvl3pPr>
            <a:lvl4pPr marL="1134609" indent="0">
              <a:buNone/>
              <a:defRPr/>
            </a:lvl4pPr>
            <a:lvl5pPr marL="1497217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862054" y="6142741"/>
            <a:ext cx="253787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b="0" i="1" dirty="0">
                <a:solidFill>
                  <a:schemeClr val="bg1">
                    <a:lumMod val="65000"/>
                  </a:schemeClr>
                </a:solidFill>
                <a:latin typeface="Arial Narrow Bold"/>
                <a:cs typeface="Arial Narrow Bold"/>
              </a:rPr>
              <a:t>Experts in Low-Power, Mixed-Signal Processing</a:t>
            </a:r>
          </a:p>
        </p:txBody>
      </p:sp>
      <p:pic>
        <p:nvPicPr>
          <p:cNvPr id="11" name="Picture 10" descr="A picture containing brush&#10;&#10;Description automatically generated">
            <a:extLst>
              <a:ext uri="{FF2B5EF4-FFF2-40B4-BE49-F238E27FC236}">
                <a16:creationId xmlns:a16="http://schemas.microsoft.com/office/drawing/2014/main" id="{33A91066-E774-F648-8683-365630721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4" y="5391404"/>
            <a:ext cx="1820846" cy="14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458486" y="350677"/>
            <a:ext cx="10970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6601968"/>
            <a:ext cx="11887200" cy="256032"/>
          </a:xfrm>
          <a:prstGeom prst="rect">
            <a:avLst/>
          </a:prstGeom>
          <a:gradFill>
            <a:gsLst>
              <a:gs pos="0">
                <a:srgbClr val="0497D8"/>
              </a:gs>
              <a:gs pos="60000">
                <a:srgbClr val="2E55A5"/>
              </a:gs>
            </a:gsLst>
            <a:lin ang="6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458486" y="603502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</a:defRPr>
            </a:lvl1pPr>
          </a:lstStyle>
          <a:p>
            <a:fld id="{1EC099F8-1047-3F4B-AA9B-39B360CCED0E}" type="datetime4">
              <a:rPr lang="en-US" smtClean="0"/>
              <a:t>July 13, 2020</a:t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56760" y="603502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rgbClr val="A6A6A6"/>
                </a:solidFill>
                <a:latin typeface="Arial Narrow"/>
                <a:cs typeface="Arial Narrow"/>
              </a:defRPr>
            </a:lvl1pPr>
          </a:lstStyle>
          <a:p>
            <a:fld id="{18D67F3F-1C47-6046-AEA5-E8C0728FAB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6601968"/>
            <a:ext cx="11887200" cy="256032"/>
          </a:xfrm>
          <a:prstGeom prst="rect">
            <a:avLst/>
          </a:prstGeom>
          <a:gradFill>
            <a:gsLst>
              <a:gs pos="0">
                <a:srgbClr val="0497D8"/>
              </a:gs>
              <a:gs pos="60000">
                <a:srgbClr val="2E55A5"/>
              </a:gs>
            </a:gsLst>
            <a:lin ang="6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9943" y="1676994"/>
            <a:ext cx="10967314" cy="3830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921160" y="5627"/>
            <a:ext cx="2607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 dirty="0">
                <a:solidFill>
                  <a:schemeClr val="bg1">
                    <a:lumMod val="65000"/>
                  </a:schemeClr>
                </a:solidFill>
                <a:latin typeface="+mn-lt"/>
                <a:cs typeface="Arial Narrow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8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1" r:id="rId3"/>
  </p:sldLayoutIdLst>
  <p:hf sldNum="0" hdr="0" ftr="0" dt="0"/>
  <p:txStyles>
    <p:titleStyle>
      <a:lvl1pPr algn="l" defTabSz="599846" rtl="0" eaLnBrk="1" latinLnBrk="0" hangingPunct="1">
        <a:spcBef>
          <a:spcPct val="0"/>
        </a:spcBef>
        <a:buNone/>
        <a:defRPr sz="3200" b="1" i="0" kern="1200" spc="0">
          <a:solidFill>
            <a:srgbClr val="2E55A5"/>
          </a:solidFill>
          <a:latin typeface="Arial Narrow"/>
          <a:ea typeface="+mj-ea"/>
          <a:cs typeface="Arial Narrow"/>
        </a:defRPr>
      </a:lvl1pPr>
    </p:titleStyle>
    <p:bodyStyle>
      <a:lvl1pPr marL="395288" indent="-395288" algn="l" defTabSz="599846" rtl="0" eaLnBrk="1" latinLnBrk="0" hangingPunct="1">
        <a:lnSpc>
          <a:spcPct val="120000"/>
        </a:lnSpc>
        <a:spcBef>
          <a:spcPct val="20000"/>
        </a:spcBef>
        <a:buClr>
          <a:srgbClr val="FF6A1A"/>
        </a:buClr>
        <a:buSzPct val="85000"/>
        <a:buFont typeface="Wingdings" charset="2"/>
        <a:buChar char="§"/>
        <a:defRPr sz="2800" b="1" i="0" kern="1200">
          <a:solidFill>
            <a:schemeClr val="bg2">
              <a:lumMod val="10000"/>
            </a:schemeClr>
          </a:solidFill>
          <a:latin typeface="Arial Narrow"/>
          <a:ea typeface="+mn-ea"/>
          <a:cs typeface="Arial Narrow"/>
        </a:defRPr>
      </a:lvl1pPr>
      <a:lvl2pPr marL="779800" indent="-359908" algn="l" defTabSz="599846" rtl="0" eaLnBrk="1" latinLnBrk="0" hangingPunct="1">
        <a:lnSpc>
          <a:spcPct val="120000"/>
        </a:lnSpc>
        <a:spcBef>
          <a:spcPct val="20000"/>
        </a:spcBef>
        <a:buClr>
          <a:srgbClr val="FF6A1A"/>
        </a:buClr>
        <a:buSzPct val="85000"/>
        <a:buFont typeface="Wingdings" charset="2"/>
        <a:buChar char="§"/>
        <a:defRPr sz="2400" b="0" i="0" kern="1200">
          <a:solidFill>
            <a:schemeClr val="bg2">
              <a:lumMod val="10000"/>
            </a:schemeClr>
          </a:solidFill>
          <a:latin typeface="Arial Narrow"/>
          <a:ea typeface="+mn-ea"/>
          <a:cs typeface="Arial Narrow"/>
        </a:defRPr>
      </a:lvl2pPr>
      <a:lvl3pPr marL="1139708" indent="-347911" algn="l" defTabSz="599846" rtl="0" eaLnBrk="1" latinLnBrk="0" hangingPunct="1">
        <a:lnSpc>
          <a:spcPct val="120000"/>
        </a:lnSpc>
        <a:spcBef>
          <a:spcPts val="882"/>
        </a:spcBef>
        <a:buClr>
          <a:srgbClr val="FF6A1A"/>
        </a:buClr>
        <a:buSzPct val="87000"/>
        <a:buFont typeface="Wingdings" charset="2"/>
        <a:buChar char="§"/>
        <a:defRPr sz="2200" b="0" i="0" kern="1200">
          <a:solidFill>
            <a:schemeClr val="bg2">
              <a:lumMod val="10000"/>
            </a:schemeClr>
          </a:solidFill>
          <a:latin typeface="Arial Narrow"/>
          <a:ea typeface="+mn-ea"/>
          <a:cs typeface="Arial Narrow"/>
        </a:defRPr>
      </a:lvl3pPr>
      <a:lvl4pPr marL="1499616" indent="-335914" algn="l" defTabSz="599846" rtl="0" eaLnBrk="1" latinLnBrk="0" hangingPunct="1">
        <a:lnSpc>
          <a:spcPct val="120000"/>
        </a:lnSpc>
        <a:spcBef>
          <a:spcPts val="882"/>
        </a:spcBef>
        <a:buClr>
          <a:srgbClr val="FF6A1A"/>
        </a:buClr>
        <a:buSzPct val="89000"/>
        <a:buFont typeface="Wingdings" charset="2"/>
        <a:buChar char="§"/>
        <a:defRPr sz="2000" b="0" i="0" kern="1200">
          <a:solidFill>
            <a:schemeClr val="bg2">
              <a:lumMod val="10000"/>
            </a:schemeClr>
          </a:solidFill>
          <a:latin typeface="Arial Narrow"/>
          <a:ea typeface="+mn-ea"/>
          <a:cs typeface="Arial Narrow"/>
        </a:defRPr>
      </a:lvl4pPr>
      <a:lvl5pPr marL="1859524" indent="-323917" algn="l" defTabSz="599846" rtl="0" eaLnBrk="1" latinLnBrk="0" hangingPunct="1">
        <a:lnSpc>
          <a:spcPct val="120000"/>
        </a:lnSpc>
        <a:spcBef>
          <a:spcPts val="882"/>
        </a:spcBef>
        <a:buClr>
          <a:srgbClr val="FF6A1A"/>
        </a:buClr>
        <a:buSzPct val="90000"/>
        <a:buFont typeface="Wingdings" charset="2"/>
        <a:buChar char="§"/>
        <a:defRPr sz="2000" b="0" i="0" kern="1200">
          <a:solidFill>
            <a:schemeClr val="bg2">
              <a:lumMod val="10000"/>
            </a:schemeClr>
          </a:solidFill>
          <a:latin typeface="Arial Narrow"/>
          <a:ea typeface="+mn-ea"/>
          <a:cs typeface="Arial Narrow"/>
        </a:defRPr>
      </a:lvl5pPr>
      <a:lvl6pPr marL="3299155" indent="-299923" algn="l" defTabSz="59984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9002" indent="-299923" algn="l" defTabSz="59984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8848" indent="-299923" algn="l" defTabSz="59984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8694" indent="-299923" algn="l" defTabSz="599846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846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9693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539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9386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9232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9078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8925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8771" algn="l" defTabSz="59984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E5B592-223F-7343-A13A-D48F8FC8B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CS40L25 Boot Buzz Power Up Sequence</a:t>
            </a:r>
            <a:endParaRPr lang="en-US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02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0DC6-95DD-4FCF-8BD0-FD51FBF5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3" y="350677"/>
            <a:ext cx="10972654" cy="837261"/>
          </a:xfrm>
        </p:spPr>
        <p:txBody>
          <a:bodyPr/>
          <a:lstStyle/>
          <a:p>
            <a:r>
              <a:rPr lang="en-US" dirty="0"/>
              <a:t>CS40L25 Boot Buzz Power Up Sequence</a:t>
            </a:r>
            <a:endParaRPr lang="en-US" dirty="0">
              <a:latin typeface="Avenir Light" panose="020B040202020302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E6FDDF-86FE-461B-9AAD-BD3B39F03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27287"/>
              </p:ext>
            </p:extLst>
          </p:nvPr>
        </p:nvGraphicFramePr>
        <p:xfrm>
          <a:off x="1370523" y="4732623"/>
          <a:ext cx="8218953" cy="170497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56554">
                  <a:extLst>
                    <a:ext uri="{9D8B030D-6E8A-4147-A177-3AD203B41FA5}">
                      <a16:colId xmlns:a16="http://schemas.microsoft.com/office/drawing/2014/main" val="831035460"/>
                    </a:ext>
                  </a:extLst>
                </a:gridCol>
                <a:gridCol w="933422">
                  <a:extLst>
                    <a:ext uri="{9D8B030D-6E8A-4147-A177-3AD203B41FA5}">
                      <a16:colId xmlns:a16="http://schemas.microsoft.com/office/drawing/2014/main" val="468605686"/>
                    </a:ext>
                  </a:extLst>
                </a:gridCol>
                <a:gridCol w="835411">
                  <a:extLst>
                    <a:ext uri="{9D8B030D-6E8A-4147-A177-3AD203B41FA5}">
                      <a16:colId xmlns:a16="http://schemas.microsoft.com/office/drawing/2014/main" val="2387016507"/>
                    </a:ext>
                  </a:extLst>
                </a:gridCol>
                <a:gridCol w="835411">
                  <a:extLst>
                    <a:ext uri="{9D8B030D-6E8A-4147-A177-3AD203B41FA5}">
                      <a16:colId xmlns:a16="http://schemas.microsoft.com/office/drawing/2014/main" val="300142712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3919279509"/>
                    </a:ext>
                  </a:extLst>
                </a:gridCol>
                <a:gridCol w="521929">
                  <a:extLst>
                    <a:ext uri="{9D8B030D-6E8A-4147-A177-3AD203B41FA5}">
                      <a16:colId xmlns:a16="http://schemas.microsoft.com/office/drawing/2014/main" val="1547459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  <a:endParaRPr lang="en-US" sz="1000" b="1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</a:t>
                      </a:r>
                      <a:endParaRPr lang="en-US" sz="1000" b="1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</a:t>
                      </a:r>
                      <a:endParaRPr lang="en-US" sz="1000" b="1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</a:t>
                      </a:r>
                      <a:endParaRPr lang="en-US" sz="1000" b="1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</a:t>
                      </a:r>
                      <a:endParaRPr lang="en-US" sz="1000" b="1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1000" b="1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41664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Supply Voltage ramp up/down (VP)         0-2.5V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0" baseline="-25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5282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VP high to VA ramp delay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0" baseline="-25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97136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VA high to VRTC (32.768kHz) ramp delay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0" baseline="-25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62192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Delay from 32.768kHz clock source active to RESET_B 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0" baseline="-25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</a:t>
                      </a:r>
                      <a:endParaRPr lang="en-US" sz="100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7285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RESET_B High to control port active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0" baseline="-25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750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1912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RESET_B High and VRTC (32.76kHz) to GP Toggle for Boot Buzz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0" baseline="-25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4657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Boot Buzz Current Consumption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99846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uA</a:t>
                      </a:r>
                      <a:endParaRPr lang="en-US" sz="1000" dirty="0">
                        <a:solidFill>
                          <a:schemeClr val="accent5">
                            <a:lumMod val="10000"/>
                          </a:schemeClr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7548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4E3166B-3976-4087-8A90-F3D9D085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08" y="1004027"/>
            <a:ext cx="5483176" cy="37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8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E5B592-223F-7343-A13A-D48F8FC8B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CS40L25 RTP Demo Setup</a:t>
            </a:r>
            <a:endParaRPr lang="en-US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350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3C20-0391-4333-BF73-BDB4F58E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CS40L25 I2C Streaming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E36D-9DD6-46D1-BF22-671D52C9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76" y="1678838"/>
            <a:ext cx="9040515" cy="4678000"/>
          </a:xfrm>
        </p:spPr>
        <p:txBody>
          <a:bodyPr>
            <a:normAutofit lnSpcReduction="10000"/>
          </a:bodyPr>
          <a:lstStyle/>
          <a:p>
            <a:pPr lvl="1"/>
            <a:r>
              <a:rPr lang="en-GB" sz="3600" b="1" dirty="0"/>
              <a:t>Setup</a:t>
            </a:r>
            <a:endParaRPr lang="en-US" sz="3600" b="1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PC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/>
              <a:t>Matlab</a:t>
            </a:r>
            <a:endParaRPr lang="en-US" sz="2800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WISCE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Logic Analyzer software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800" dirty="0" err="1"/>
              <a:t>Lochnagar</a:t>
            </a:r>
            <a:r>
              <a:rPr lang="en-US" sz="2800" dirty="0"/>
              <a:t> 2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CDB40L25 board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800" dirty="0"/>
              <a:t>Class-D filter connected to CS40L25 amplifier output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800" dirty="0"/>
              <a:t>Logic Analyzer connected to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CS40L25 I2C pins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Output of Class-D filter</a:t>
            </a:r>
          </a:p>
        </p:txBody>
      </p:sp>
    </p:spTree>
    <p:extLst>
      <p:ext uri="{BB962C8B-B14F-4D97-AF65-F5344CB8AC3E}">
        <p14:creationId xmlns:p14="http://schemas.microsoft.com/office/powerpoint/2010/main" val="169742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3C20-0391-4333-BF73-BDB4F58E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CS40L25 I2C Streaming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E36D-9DD6-46D1-BF22-671D52C9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7985" y="1655689"/>
            <a:ext cx="6278395" cy="46780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GB" sz="3600" b="1" dirty="0"/>
              <a:t>Running</a:t>
            </a:r>
            <a:endParaRPr lang="en-US" sz="3600" b="1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800" dirty="0" err="1"/>
              <a:t>Matlab</a:t>
            </a:r>
            <a:r>
              <a:rPr lang="en-GB" sz="2800" dirty="0"/>
              <a:t> code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Opens wav file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C</a:t>
            </a:r>
            <a:r>
              <a:rPr lang="en-GB" sz="2800" dirty="0"/>
              <a:t>opies buffer of samples into DSP registers over I2C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800" dirty="0"/>
              <a:t>Initiates playback over I2C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800" dirty="0"/>
              <a:t>Logic Analyzer shows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I2C lines with protocol decode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Amplifier output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sz="2800" dirty="0"/>
              <a:t>Can see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Latency from I2C initiation to playback start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Waveform shape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/>
              <a:t>Latency measured &lt;1.2ms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600" dirty="0" err="1"/>
              <a:t>AoH</a:t>
            </a:r>
            <a:r>
              <a:rPr lang="en-GB" sz="2600" dirty="0"/>
              <a:t> Standby Mode @ 212uA (Register contents preserved)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sz="30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67D2DB-106D-844D-B3A7-B4AC9BC0A131}"/>
              </a:ext>
            </a:extLst>
          </p:cNvPr>
          <p:cNvCxnSpPr>
            <a:cxnSpLocks/>
          </p:cNvCxnSpPr>
          <p:nvPr/>
        </p:nvCxnSpPr>
        <p:spPr>
          <a:xfrm>
            <a:off x="6082238" y="1149677"/>
            <a:ext cx="0" cy="492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>
            <a:extLst>
              <a:ext uri="{FF2B5EF4-FFF2-40B4-BE49-F238E27FC236}">
                <a16:creationId xmlns:a16="http://schemas.microsoft.com/office/drawing/2014/main" id="{494E5777-8D8D-B949-802C-5F6218457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311" y="683786"/>
            <a:ext cx="928716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340"/>
              <a:t>Driver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9A51C0-D79A-8E49-A451-EB30B5D403A1}"/>
              </a:ext>
            </a:extLst>
          </p:cNvPr>
          <p:cNvCxnSpPr>
            <a:cxnSpLocks/>
          </p:cNvCxnSpPr>
          <p:nvPr/>
        </p:nvCxnSpPr>
        <p:spPr>
          <a:xfrm>
            <a:off x="8422531" y="1149677"/>
            <a:ext cx="6191" cy="471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C9F5C044-F809-2C46-B4A2-A9AC525C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073" y="683786"/>
            <a:ext cx="113524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340"/>
              <a:t>DSP FW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F0E0E0-14BD-9F4F-ACEA-4F37C397ABE6}"/>
              </a:ext>
            </a:extLst>
          </p:cNvPr>
          <p:cNvCxnSpPr/>
          <p:nvPr/>
        </p:nvCxnSpPr>
        <p:spPr>
          <a:xfrm>
            <a:off x="6082238" y="1590805"/>
            <a:ext cx="2340293" cy="51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451ECA8A-3080-8E4C-B787-A8A6E524722E}"/>
              </a:ext>
            </a:extLst>
          </p:cNvPr>
          <p:cNvSpPr txBox="1">
            <a:spLocks noChangeArrowheads="1"/>
          </p:cNvSpPr>
          <p:nvPr/>
        </p:nvSpPr>
        <p:spPr bwMode="auto">
          <a:xfrm rot="737813">
            <a:off x="6161791" y="1625647"/>
            <a:ext cx="2023311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Writing into I2C Buffer control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003CFC-6BAB-B746-BE62-9BD280530317}"/>
              </a:ext>
            </a:extLst>
          </p:cNvPr>
          <p:cNvCxnSpPr/>
          <p:nvPr/>
        </p:nvCxnSpPr>
        <p:spPr>
          <a:xfrm>
            <a:off x="6088429" y="1982400"/>
            <a:ext cx="2340293" cy="55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3E5AF-F3DE-824D-90F4-862F24CA28D9}"/>
              </a:ext>
            </a:extLst>
          </p:cNvPr>
          <p:cNvCxnSpPr/>
          <p:nvPr/>
        </p:nvCxnSpPr>
        <p:spPr>
          <a:xfrm>
            <a:off x="6082238" y="1292076"/>
            <a:ext cx="2340293" cy="51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20155FF1-044B-ED47-B3F6-D62B3C6D8D9D}"/>
              </a:ext>
            </a:extLst>
          </p:cNvPr>
          <p:cNvSpPr txBox="1">
            <a:spLocks noChangeArrowheads="1"/>
          </p:cNvSpPr>
          <p:nvPr/>
        </p:nvSpPr>
        <p:spPr bwMode="auto">
          <a:xfrm rot="737813">
            <a:off x="6782324" y="1326919"/>
            <a:ext cx="952505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I2C Wake up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185BC0B-024E-3541-A646-B0E7A8E3FCAB}"/>
              </a:ext>
            </a:extLst>
          </p:cNvPr>
          <p:cNvSpPr txBox="1">
            <a:spLocks noChangeArrowheads="1"/>
          </p:cNvSpPr>
          <p:nvPr/>
        </p:nvSpPr>
        <p:spPr bwMode="auto">
          <a:xfrm rot="737813">
            <a:off x="6360845" y="2018000"/>
            <a:ext cx="1640681" cy="27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Initiate the I2C playback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E1E4A-D8B5-E045-A768-31DC432ED523}"/>
              </a:ext>
            </a:extLst>
          </p:cNvPr>
          <p:cNvCxnSpPr>
            <a:cxnSpLocks/>
          </p:cNvCxnSpPr>
          <p:nvPr/>
        </p:nvCxnSpPr>
        <p:spPr>
          <a:xfrm>
            <a:off x="10550773" y="1149677"/>
            <a:ext cx="0" cy="471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>
            <a:extLst>
              <a:ext uri="{FF2B5EF4-FFF2-40B4-BE49-F238E27FC236}">
                <a16:creationId xmlns:a16="http://schemas.microsoft.com/office/drawing/2014/main" id="{56860CEF-31F0-194F-B90E-6BA23E2D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137" y="683786"/>
            <a:ext cx="2053063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340"/>
              <a:t>LRA Transducer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99E3BD-F2BA-A149-98D9-0436A486C93C}"/>
              </a:ext>
            </a:extLst>
          </p:cNvPr>
          <p:cNvCxnSpPr/>
          <p:nvPr/>
        </p:nvCxnSpPr>
        <p:spPr>
          <a:xfrm>
            <a:off x="8422531" y="3178860"/>
            <a:ext cx="2128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62">
            <a:extLst>
              <a:ext uri="{FF2B5EF4-FFF2-40B4-BE49-F238E27FC236}">
                <a16:creationId xmlns:a16="http://schemas.microsoft.com/office/drawing/2014/main" id="{2D62ABD9-34B0-E84E-B29F-86ECDBC63B96}"/>
              </a:ext>
            </a:extLst>
          </p:cNvPr>
          <p:cNvCxnSpPr>
            <a:cxnSpLocks/>
          </p:cNvCxnSpPr>
          <p:nvPr/>
        </p:nvCxnSpPr>
        <p:spPr>
          <a:xfrm>
            <a:off x="8428723" y="2646413"/>
            <a:ext cx="905470" cy="188833"/>
          </a:xfrm>
          <a:prstGeom prst="curvedConnector3">
            <a:avLst>
              <a:gd name="adj1" fmla="val 135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65">
            <a:extLst>
              <a:ext uri="{FF2B5EF4-FFF2-40B4-BE49-F238E27FC236}">
                <a16:creationId xmlns:a16="http://schemas.microsoft.com/office/drawing/2014/main" id="{812C5395-BF4D-2347-A8BD-4A1AE8D930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28723" y="2835246"/>
            <a:ext cx="905470" cy="959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68">
            <a:extLst>
              <a:ext uri="{FF2B5EF4-FFF2-40B4-BE49-F238E27FC236}">
                <a16:creationId xmlns:a16="http://schemas.microsoft.com/office/drawing/2014/main" id="{5D7130F7-3526-8545-8199-8815B1157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018" y="2623195"/>
            <a:ext cx="1837362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975"/>
              <a:t>Buffer transfer and up- sampling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25A9F2-5878-D44D-9B9D-337A30F801EE}"/>
              </a:ext>
            </a:extLst>
          </p:cNvPr>
          <p:cNvCxnSpPr/>
          <p:nvPr/>
        </p:nvCxnSpPr>
        <p:spPr>
          <a:xfrm flipH="1">
            <a:off x="6088430" y="3072060"/>
            <a:ext cx="2334101" cy="41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1">
            <a:extLst>
              <a:ext uri="{FF2B5EF4-FFF2-40B4-BE49-F238E27FC236}">
                <a16:creationId xmlns:a16="http://schemas.microsoft.com/office/drawing/2014/main" id="{E9CC0D1A-7B4B-2C4C-949C-BD0BB2C8C458}"/>
              </a:ext>
            </a:extLst>
          </p:cNvPr>
          <p:cNvSpPr txBox="1">
            <a:spLocks noChangeArrowheads="1"/>
          </p:cNvSpPr>
          <p:nvPr/>
        </p:nvSpPr>
        <p:spPr bwMode="auto">
          <a:xfrm rot="21020872">
            <a:off x="6730771" y="3020983"/>
            <a:ext cx="1072635" cy="27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Raising an ACK</a:t>
            </a:r>
          </a:p>
        </p:txBody>
      </p:sp>
      <p:sp>
        <p:nvSpPr>
          <p:cNvPr id="22" name="TextBox 72">
            <a:extLst>
              <a:ext uri="{FF2B5EF4-FFF2-40B4-BE49-F238E27FC236}">
                <a16:creationId xmlns:a16="http://schemas.microsoft.com/office/drawing/2014/main" id="{800E4BE4-38AE-D04B-B710-F56A0CB4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354" y="2979192"/>
            <a:ext cx="1399742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Waveform playback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EF738-399E-9A4A-BF6E-54E6ED78B72E}"/>
              </a:ext>
            </a:extLst>
          </p:cNvPr>
          <p:cNvCxnSpPr/>
          <p:nvPr/>
        </p:nvCxnSpPr>
        <p:spPr>
          <a:xfrm>
            <a:off x="6074499" y="3897045"/>
            <a:ext cx="2340293" cy="51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4">
            <a:extLst>
              <a:ext uri="{FF2B5EF4-FFF2-40B4-BE49-F238E27FC236}">
                <a16:creationId xmlns:a16="http://schemas.microsoft.com/office/drawing/2014/main" id="{45AEFB52-956E-FE47-AEE0-281DFC6B9553}"/>
              </a:ext>
            </a:extLst>
          </p:cNvPr>
          <p:cNvSpPr txBox="1">
            <a:spLocks noChangeArrowheads="1"/>
          </p:cNvSpPr>
          <p:nvPr/>
        </p:nvSpPr>
        <p:spPr bwMode="auto">
          <a:xfrm rot="737813">
            <a:off x="6155600" y="3931114"/>
            <a:ext cx="2023311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Writing into I2C Buffer control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D811E6-0C79-8F4F-B329-DD864F7F0B43}"/>
              </a:ext>
            </a:extLst>
          </p:cNvPr>
          <p:cNvCxnSpPr/>
          <p:nvPr/>
        </p:nvCxnSpPr>
        <p:spPr>
          <a:xfrm>
            <a:off x="6074499" y="4268520"/>
            <a:ext cx="2340293" cy="55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76">
            <a:extLst>
              <a:ext uri="{FF2B5EF4-FFF2-40B4-BE49-F238E27FC236}">
                <a16:creationId xmlns:a16="http://schemas.microsoft.com/office/drawing/2014/main" id="{08965A41-FE1D-824E-BE4B-E51C3DCCCB21}"/>
              </a:ext>
            </a:extLst>
          </p:cNvPr>
          <p:cNvSpPr txBox="1">
            <a:spLocks noChangeArrowheads="1"/>
          </p:cNvSpPr>
          <p:nvPr/>
        </p:nvSpPr>
        <p:spPr bwMode="auto">
          <a:xfrm rot="737813">
            <a:off x="6346914" y="4302572"/>
            <a:ext cx="1640681" cy="27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Initiate the I2C playback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FDDF7C-13F6-E94D-B870-BC536548E4AF}"/>
              </a:ext>
            </a:extLst>
          </p:cNvPr>
          <p:cNvCxnSpPr/>
          <p:nvPr/>
        </p:nvCxnSpPr>
        <p:spPr>
          <a:xfrm>
            <a:off x="8431818" y="5477361"/>
            <a:ext cx="2128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78">
            <a:extLst>
              <a:ext uri="{FF2B5EF4-FFF2-40B4-BE49-F238E27FC236}">
                <a16:creationId xmlns:a16="http://schemas.microsoft.com/office/drawing/2014/main" id="{5262AC95-2273-AB44-888A-D24357EAB2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28723" y="5150773"/>
            <a:ext cx="905470" cy="975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9">
            <a:extLst>
              <a:ext uri="{FF2B5EF4-FFF2-40B4-BE49-F238E27FC236}">
                <a16:creationId xmlns:a16="http://schemas.microsoft.com/office/drawing/2014/main" id="{ACC9F4E2-326E-874C-9127-923EAAC45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410" y="4923245"/>
            <a:ext cx="1837362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975"/>
              <a:t>Buffer transfer and up- sampling</a:t>
            </a:r>
          </a:p>
        </p:txBody>
      </p:sp>
      <p:sp>
        <p:nvSpPr>
          <p:cNvPr id="30" name="TextBox 80">
            <a:extLst>
              <a:ext uri="{FF2B5EF4-FFF2-40B4-BE49-F238E27FC236}">
                <a16:creationId xmlns:a16="http://schemas.microsoft.com/office/drawing/2014/main" id="{6FE8400B-3804-D04D-9E77-A6DB40CCF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3884" y="5279242"/>
            <a:ext cx="1399742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Waveform playback</a:t>
            </a:r>
          </a:p>
        </p:txBody>
      </p:sp>
      <p:cxnSp>
        <p:nvCxnSpPr>
          <p:cNvPr id="31" name="Connector: Curved 85">
            <a:extLst>
              <a:ext uri="{FF2B5EF4-FFF2-40B4-BE49-F238E27FC236}">
                <a16:creationId xmlns:a16="http://schemas.microsoft.com/office/drawing/2014/main" id="{358F2887-A646-C144-9BF4-5050382B123F}"/>
              </a:ext>
            </a:extLst>
          </p:cNvPr>
          <p:cNvCxnSpPr>
            <a:cxnSpLocks/>
          </p:cNvCxnSpPr>
          <p:nvPr/>
        </p:nvCxnSpPr>
        <p:spPr>
          <a:xfrm>
            <a:off x="8448843" y="4963487"/>
            <a:ext cx="903923" cy="187286"/>
          </a:xfrm>
          <a:prstGeom prst="curvedConnector3">
            <a:avLst>
              <a:gd name="adj1" fmla="val 135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DBD954-C20A-CF4D-B5EF-792578417064}"/>
              </a:ext>
            </a:extLst>
          </p:cNvPr>
          <p:cNvCxnSpPr/>
          <p:nvPr/>
        </p:nvCxnSpPr>
        <p:spPr>
          <a:xfrm flipH="1">
            <a:off x="6088430" y="5341153"/>
            <a:ext cx="2334101" cy="41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0">
            <a:extLst>
              <a:ext uri="{FF2B5EF4-FFF2-40B4-BE49-F238E27FC236}">
                <a16:creationId xmlns:a16="http://schemas.microsoft.com/office/drawing/2014/main" id="{13A90714-E9B5-0E48-9001-0C78F30516DB}"/>
              </a:ext>
            </a:extLst>
          </p:cNvPr>
          <p:cNvSpPr txBox="1">
            <a:spLocks noChangeArrowheads="1"/>
          </p:cNvSpPr>
          <p:nvPr/>
        </p:nvSpPr>
        <p:spPr bwMode="auto">
          <a:xfrm rot="21020872">
            <a:off x="6728319" y="5290093"/>
            <a:ext cx="1077539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170"/>
              <a:t>Raising an ACK</a:t>
            </a:r>
          </a:p>
        </p:txBody>
      </p:sp>
    </p:spTree>
    <p:extLst>
      <p:ext uri="{BB962C8B-B14F-4D97-AF65-F5344CB8AC3E}">
        <p14:creationId xmlns:p14="http://schemas.microsoft.com/office/powerpoint/2010/main" val="164216949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_16x9_Norm">
  <a:themeElements>
    <a:clrScheme name="CLPPT_2015_v2">
      <a:dk1>
        <a:srgbClr val="2E55A5"/>
      </a:dk1>
      <a:lt1>
        <a:sysClr val="window" lastClr="FFFFFF"/>
      </a:lt1>
      <a:dk2>
        <a:srgbClr val="061A43"/>
      </a:dk2>
      <a:lt2>
        <a:srgbClr val="F8F8F8"/>
      </a:lt2>
      <a:accent1>
        <a:srgbClr val="2E55A5"/>
      </a:accent1>
      <a:accent2>
        <a:srgbClr val="0497D8"/>
      </a:accent2>
      <a:accent3>
        <a:srgbClr val="FF6600"/>
      </a:accent3>
      <a:accent4>
        <a:srgbClr val="828282"/>
      </a:accent4>
      <a:accent5>
        <a:srgbClr val="D2D2D2"/>
      </a:accent5>
      <a:accent6>
        <a:srgbClr val="D7F4FF"/>
      </a:accent6>
      <a:hlink>
        <a:srgbClr val="0497D8"/>
      </a:hlink>
      <a:folHlink>
        <a:srgbClr val="2E55A5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31307</TotalTime>
  <Words>243</Words>
  <Application>Microsoft Office PowerPoint</Application>
  <PresentationFormat>Custom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Arial Narrow Bold</vt:lpstr>
      <vt:lpstr>Avenir Light</vt:lpstr>
      <vt:lpstr>Calibri</vt:lpstr>
      <vt:lpstr>Wingdings</vt:lpstr>
      <vt:lpstr>Horiz_16x9_Norm</vt:lpstr>
      <vt:lpstr>CS40L25 Boot Buzz Power Up Sequence</vt:lpstr>
      <vt:lpstr>CS40L25 Boot Buzz Power Up Sequence</vt:lpstr>
      <vt:lpstr>CS40L25 RTP Demo Setup</vt:lpstr>
      <vt:lpstr>CS40L25 I2C Streaming Demo</vt:lpstr>
      <vt:lpstr>CS40L25 I2C Streaming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Byers</dc:creator>
  <cp:lastModifiedBy>McAdam, Craig</cp:lastModifiedBy>
  <cp:revision>449</cp:revision>
  <cp:lastPrinted>2018-03-23T17:31:07Z</cp:lastPrinted>
  <dcterms:created xsi:type="dcterms:W3CDTF">2014-10-21T19:39:16Z</dcterms:created>
  <dcterms:modified xsi:type="dcterms:W3CDTF">2020-07-13T16:20:03Z</dcterms:modified>
</cp:coreProperties>
</file>