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3" r:id="rId2"/>
    <p:sldId id="291" r:id="rId3"/>
    <p:sldId id="289" r:id="rId4"/>
    <p:sldId id="290" r:id="rId5"/>
    <p:sldId id="324" r:id="rId6"/>
    <p:sldId id="325" r:id="rId7"/>
    <p:sldId id="326" r:id="rId8"/>
  </p:sldIdLst>
  <p:sldSz cx="9144000" cy="5143500" type="screen16x9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E0539"/>
    <a:srgbClr val="FFFFFF"/>
    <a:srgbClr val="CE063A"/>
    <a:srgbClr val="E46C0A"/>
    <a:srgbClr val="0070C0"/>
    <a:srgbClr val="9DDB13"/>
    <a:srgbClr val="F5B3CE"/>
    <a:srgbClr val="F8B1CF"/>
    <a:srgbClr val="C63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44" autoAdjust="0"/>
    <p:restoredTop sz="95132" autoAdjust="0"/>
  </p:normalViewPr>
  <p:slideViewPr>
    <p:cSldViewPr>
      <p:cViewPr varScale="1">
        <p:scale>
          <a:sx n="79" d="100"/>
          <a:sy n="79" d="100"/>
        </p:scale>
        <p:origin x="208" y="10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D0786F2-AB76-4D48-8BF7-AC2B17F2AB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B542C5-AD47-47AC-AA15-7EA303790C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FCD1E-C8BB-4CC2-B694-C8744D685069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D3B4F-04E8-48BF-9123-C8F5CB9388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B2336E-9F73-43B3-AA58-3D9A106AE7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A3120-277A-491C-B853-A756B4A5F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34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16CA6D8-E93F-4C9E-8902-655362A5BE5F}" type="datetimeFigureOut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1C06423-8DB3-4C9C-B026-200BC3BC7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/>
          <a:srcRect l="43639" t="59319" r="14111" b="16873"/>
          <a:stretch/>
        </p:blipFill>
        <p:spPr>
          <a:xfrm>
            <a:off x="-27880" y="1529"/>
            <a:ext cx="9171879" cy="5141971"/>
          </a:xfrm>
          <a:prstGeom prst="rect">
            <a:avLst/>
          </a:prstGeom>
        </p:spPr>
      </p:pic>
      <p:sp>
        <p:nvSpPr>
          <p:cNvPr id="17" name="TextBox 13"/>
          <p:cNvSpPr txBox="1">
            <a:spLocks noChangeArrowheads="1"/>
          </p:cNvSpPr>
          <p:nvPr userDrawn="1"/>
        </p:nvSpPr>
        <p:spPr bwMode="auto">
          <a:xfrm>
            <a:off x="684213" y="3219450"/>
            <a:ext cx="3167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Speaker:</a:t>
            </a:r>
          </a:p>
        </p:txBody>
      </p:sp>
      <p:sp>
        <p:nvSpPr>
          <p:cNvPr id="18" name="TextBox 14"/>
          <p:cNvSpPr txBox="1">
            <a:spLocks noChangeArrowheads="1"/>
          </p:cNvSpPr>
          <p:nvPr userDrawn="1"/>
        </p:nvSpPr>
        <p:spPr bwMode="auto">
          <a:xfrm>
            <a:off x="3927475" y="3230563"/>
            <a:ext cx="31670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Authors: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3" y="3507853"/>
            <a:ext cx="3167062" cy="1111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32D22"/>
              </a:buClr>
              <a:buSzTx/>
              <a:buFont typeface="Arial" panose="020B0604020202020204" pitchFamily="34" charset="0"/>
              <a:buNone/>
              <a:tabLst/>
              <a:defRPr sz="1200" i="0" baseline="0">
                <a:solidFill>
                  <a:srgbClr val="A32D22"/>
                </a:solidFill>
              </a:defRPr>
            </a:lvl1pPr>
          </a:lstStyle>
          <a:p>
            <a:pPr lvl="0"/>
            <a:r>
              <a:rPr lang="en-US" dirty="0"/>
              <a:t>Speaker’s Name and Family Name, Speaker’s Affiliation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9" y="1182705"/>
            <a:ext cx="7833370" cy="203674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00" baseline="0">
                <a:solidFill>
                  <a:srgbClr val="A32D22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0" name="Text Placeholder 45"/>
          <p:cNvSpPr>
            <a:spLocks noGrp="1"/>
          </p:cNvSpPr>
          <p:nvPr>
            <p:ph type="body" sz="quarter" idx="12" hasCustomPrompt="1"/>
          </p:nvPr>
        </p:nvSpPr>
        <p:spPr>
          <a:xfrm>
            <a:off x="3937001" y="3507853"/>
            <a:ext cx="4579938" cy="40136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32D22"/>
              </a:buClr>
              <a:buSzTx/>
              <a:buFont typeface="Arial" panose="020B0604020202020204" pitchFamily="34" charset="0"/>
              <a:buNone/>
              <a:tabLst/>
              <a:defRPr sz="1200" i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32D2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Author 1 Name and Family Name, Author 1 Affiliation</a:t>
            </a:r>
          </a:p>
          <a:p>
            <a:pPr lvl="0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D9F8E-279C-4B54-9B1F-EA7C42C789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27475" y="3909220"/>
            <a:ext cx="31670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Supervisor:</a:t>
            </a:r>
          </a:p>
        </p:txBody>
      </p:sp>
      <p:sp>
        <p:nvSpPr>
          <p:cNvPr id="16" name="Text Placeholder 45">
            <a:extLst>
              <a:ext uri="{FF2B5EF4-FFF2-40B4-BE49-F238E27FC236}">
                <a16:creationId xmlns:a16="http://schemas.microsoft.com/office/drawing/2014/main" id="{B3502897-2E5B-4088-B504-24D2FB26C3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37001" y="4186511"/>
            <a:ext cx="4579938" cy="4734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32D22"/>
              </a:buClr>
              <a:buSzTx/>
              <a:buFont typeface="Arial" panose="020B0604020202020204" pitchFamily="34" charset="0"/>
              <a:buNone/>
              <a:tabLst/>
              <a:defRPr sz="1200" i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32D2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Author 1 Name and Family Name, Author 1 Affiliation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1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49691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it-IT" dirty="0"/>
              <a:t>Title of the slide</a:t>
            </a:r>
            <a:endParaRPr 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18CBFB5-426A-454D-9F26-BCC1548BE1D7}"/>
              </a:ext>
            </a:extLst>
          </p:cNvPr>
          <p:cNvSpPr txBox="1">
            <a:spLocks/>
          </p:cNvSpPr>
          <p:nvPr userDrawn="1"/>
        </p:nvSpPr>
        <p:spPr>
          <a:xfrm>
            <a:off x="8454752" y="4815749"/>
            <a:ext cx="689248" cy="202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7130AE13-8905-4941-A2D1-A8E00C9D08EC}" type="slidenum">
              <a:rPr lang="zh-CN" altLang="en-US" sz="8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r>
              <a:rPr lang="en-US" altLang="zh-CN" sz="800" dirty="0">
                <a:solidFill>
                  <a:schemeClr val="bg1"/>
                </a:solidFill>
                <a:latin typeface="+mj-lt"/>
              </a:rPr>
              <a:t>/20</a:t>
            </a:r>
            <a:endParaRPr lang="zh-CN" alt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70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/>
          <a:srcRect l="43639" t="59319" r="14111" b="16873"/>
          <a:stretch/>
        </p:blipFill>
        <p:spPr>
          <a:xfrm>
            <a:off x="-12316" y="7564"/>
            <a:ext cx="9155256" cy="5158854"/>
          </a:xfrm>
          <a:prstGeom prst="rect">
            <a:avLst/>
          </a:prstGeom>
        </p:spPr>
      </p:pic>
      <p:sp>
        <p:nvSpPr>
          <p:cNvPr id="17" name="TextBox 13"/>
          <p:cNvSpPr txBox="1">
            <a:spLocks noChangeArrowheads="1"/>
          </p:cNvSpPr>
          <p:nvPr userDrawn="1"/>
        </p:nvSpPr>
        <p:spPr bwMode="auto">
          <a:xfrm>
            <a:off x="684213" y="3219450"/>
            <a:ext cx="3167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 sz="1200"/>
              <a:t>Speaker:</a:t>
            </a:r>
            <a:endParaRPr lang="en-US" altLang="en-US" sz="1200"/>
          </a:p>
        </p:txBody>
      </p:sp>
      <p:sp>
        <p:nvSpPr>
          <p:cNvPr id="18" name="TextBox 14"/>
          <p:cNvSpPr txBox="1">
            <a:spLocks noChangeArrowheads="1"/>
          </p:cNvSpPr>
          <p:nvPr userDrawn="1"/>
        </p:nvSpPr>
        <p:spPr bwMode="auto">
          <a:xfrm>
            <a:off x="3927475" y="3230563"/>
            <a:ext cx="31670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 sz="1200"/>
              <a:t>Contacts:</a:t>
            </a:r>
            <a:endParaRPr lang="en-US" altLang="en-US" sz="1200"/>
          </a:p>
        </p:txBody>
      </p:sp>
      <p:sp>
        <p:nvSpPr>
          <p:cNvPr id="19" name="TextBox 15"/>
          <p:cNvSpPr txBox="1">
            <a:spLocks noChangeArrowheads="1"/>
          </p:cNvSpPr>
          <p:nvPr userDrawn="1"/>
        </p:nvSpPr>
        <p:spPr bwMode="auto">
          <a:xfrm>
            <a:off x="684213" y="2551113"/>
            <a:ext cx="783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/>
              <a:t>Questions and Comments</a:t>
            </a:r>
            <a:endParaRPr lang="en-US" alt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3" y="3507853"/>
            <a:ext cx="3167062" cy="1111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i="0" baseline="0">
                <a:solidFill>
                  <a:srgbClr val="A32D22"/>
                </a:solidFill>
              </a:defRPr>
            </a:lvl1pPr>
          </a:lstStyle>
          <a:p>
            <a:pPr lvl="0"/>
            <a:r>
              <a:rPr lang="en-US" dirty="0"/>
              <a:t>Speaker’s Name and Family Name, Speaker’s Affiliation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9" y="1182706"/>
            <a:ext cx="7833370" cy="13002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rgbClr val="A32D22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21" name="Text Placeholder 45"/>
          <p:cNvSpPr>
            <a:spLocks noGrp="1"/>
          </p:cNvSpPr>
          <p:nvPr>
            <p:ph type="body" sz="quarter" idx="12" hasCustomPrompt="1"/>
          </p:nvPr>
        </p:nvSpPr>
        <p:spPr>
          <a:xfrm>
            <a:off x="3946526" y="3507853"/>
            <a:ext cx="4570411" cy="1111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Contacts</a:t>
            </a:r>
          </a:p>
        </p:txBody>
      </p:sp>
    </p:spTree>
    <p:extLst>
      <p:ext uri="{BB962C8B-B14F-4D97-AF65-F5344CB8AC3E}">
        <p14:creationId xmlns:p14="http://schemas.microsoft.com/office/powerpoint/2010/main" val="24102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5" r:id="rId2"/>
    <p:sldLayoutId id="2147483666" r:id="rId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rgbClr val="A32D2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rgbClr val="A32D2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7800" algn="l" rtl="0" fontAlgn="base">
        <a:spcBef>
          <a:spcPct val="20000"/>
        </a:spcBef>
        <a:spcAft>
          <a:spcPct val="0"/>
        </a:spcAft>
        <a:buClr>
          <a:srgbClr val="A32D2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9388" algn="l" rtl="0" fontAlgn="base">
        <a:spcBef>
          <a:spcPct val="20000"/>
        </a:spcBef>
        <a:spcAft>
          <a:spcPct val="0"/>
        </a:spcAft>
        <a:buClr>
          <a:srgbClr val="A32D2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rtl="0" fontAlgn="base">
        <a:spcBef>
          <a:spcPct val="20000"/>
        </a:spcBef>
        <a:spcAft>
          <a:spcPct val="0"/>
        </a:spcAft>
        <a:buClr>
          <a:srgbClr val="A32D2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7800" algn="l" rtl="0" fontAlgn="base">
        <a:spcBef>
          <a:spcPct val="20000"/>
        </a:spcBef>
        <a:spcAft>
          <a:spcPct val="0"/>
        </a:spcAft>
        <a:buClr>
          <a:srgbClr val="A32D2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7EA21-AC22-422D-A4A7-D2DEA00F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838"/>
            <a:ext cx="7886700" cy="496912"/>
          </a:xfrm>
        </p:spPr>
        <p:txBody>
          <a:bodyPr/>
          <a:lstStyle/>
          <a:p>
            <a:pPr algn="ctr"/>
            <a:r>
              <a:rPr lang="en-US" altLang="zh-CN" dirty="0"/>
              <a:t>Summer Model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21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3626C0-8F93-41A1-95AF-E7D3F86BA5A0}"/>
              </a:ext>
            </a:extLst>
          </p:cNvPr>
          <p:cNvSpPr txBox="1">
            <a:spLocks/>
          </p:cNvSpPr>
          <p:nvPr/>
        </p:nvSpPr>
        <p:spPr>
          <a:xfrm>
            <a:off x="179512" y="276122"/>
            <a:ext cx="8208912" cy="4249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kern="1200" baseline="0">
                <a:solidFill>
                  <a:srgbClr val="A32D2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D00439"/>
                </a:solidFill>
              </a:rPr>
              <a:t>1.1 CNN-</a:t>
            </a:r>
            <a:r>
              <a:rPr lang="en-US" altLang="zh-CN" sz="1600" dirty="0" err="1">
                <a:solidFill>
                  <a:srgbClr val="D00439"/>
                </a:solidFill>
              </a:rPr>
              <a:t>ResNet</a:t>
            </a:r>
            <a:r>
              <a:rPr lang="en-US" altLang="zh-CN" sz="1600" dirty="0">
                <a:solidFill>
                  <a:srgbClr val="D00439"/>
                </a:solidFill>
              </a:rPr>
              <a:t> Model Tests (Resnet-152;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42 Days Data;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10s &amp; 1min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Nowcasting) </a:t>
            </a:r>
          </a:p>
          <a:p>
            <a:pPr eaLnBrk="1" hangingPunct="1"/>
            <a:endParaRPr lang="en-US" altLang="zh-CN" sz="1600" dirty="0">
              <a:solidFill>
                <a:srgbClr val="CE0539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C1A524-FD55-4B3D-AEA3-19C543DE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38117"/>
              </p:ext>
            </p:extLst>
          </p:nvPr>
        </p:nvGraphicFramePr>
        <p:xfrm>
          <a:off x="156636" y="987574"/>
          <a:ext cx="8784973" cy="290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48">
                  <a:extLst>
                    <a:ext uri="{9D8B030D-6E8A-4147-A177-3AD203B41FA5}">
                      <a16:colId xmlns:a16="http://schemas.microsoft.com/office/drawing/2014/main" val="285375392"/>
                    </a:ext>
                  </a:extLst>
                </a:gridCol>
                <a:gridCol w="460165">
                  <a:extLst>
                    <a:ext uri="{9D8B030D-6E8A-4147-A177-3AD203B41FA5}">
                      <a16:colId xmlns:a16="http://schemas.microsoft.com/office/drawing/2014/main" val="920644830"/>
                    </a:ext>
                  </a:extLst>
                </a:gridCol>
                <a:gridCol w="658874">
                  <a:extLst>
                    <a:ext uri="{9D8B030D-6E8A-4147-A177-3AD203B41FA5}">
                      <a16:colId xmlns:a16="http://schemas.microsoft.com/office/drawing/2014/main" val="936358089"/>
                    </a:ext>
                  </a:extLst>
                </a:gridCol>
                <a:gridCol w="658874">
                  <a:extLst>
                    <a:ext uri="{9D8B030D-6E8A-4147-A177-3AD203B41FA5}">
                      <a16:colId xmlns:a16="http://schemas.microsoft.com/office/drawing/2014/main" val="4047902063"/>
                    </a:ext>
                  </a:extLst>
                </a:gridCol>
                <a:gridCol w="805290">
                  <a:extLst>
                    <a:ext uri="{9D8B030D-6E8A-4147-A177-3AD203B41FA5}">
                      <a16:colId xmlns:a16="http://schemas.microsoft.com/office/drawing/2014/main" val="3840149865"/>
                    </a:ext>
                  </a:extLst>
                </a:gridCol>
                <a:gridCol w="554291">
                  <a:extLst>
                    <a:ext uri="{9D8B030D-6E8A-4147-A177-3AD203B41FA5}">
                      <a16:colId xmlns:a16="http://schemas.microsoft.com/office/drawing/2014/main" val="3014892920"/>
                    </a:ext>
                  </a:extLst>
                </a:gridCol>
                <a:gridCol w="690249">
                  <a:extLst>
                    <a:ext uri="{9D8B030D-6E8A-4147-A177-3AD203B41FA5}">
                      <a16:colId xmlns:a16="http://schemas.microsoft.com/office/drawing/2014/main" val="1194399630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1624111874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4010540914"/>
                    </a:ext>
                  </a:extLst>
                </a:gridCol>
                <a:gridCol w="690249">
                  <a:extLst>
                    <a:ext uri="{9D8B030D-6E8A-4147-A177-3AD203B41FA5}">
                      <a16:colId xmlns:a16="http://schemas.microsoft.com/office/drawing/2014/main" val="2238902086"/>
                    </a:ext>
                  </a:extLst>
                </a:gridCol>
                <a:gridCol w="690249">
                  <a:extLst>
                    <a:ext uri="{9D8B030D-6E8A-4147-A177-3AD203B41FA5}">
                      <a16:colId xmlns:a16="http://schemas.microsoft.com/office/drawing/2014/main" val="779113319"/>
                    </a:ext>
                  </a:extLst>
                </a:gridCol>
                <a:gridCol w="627496">
                  <a:extLst>
                    <a:ext uri="{9D8B030D-6E8A-4147-A177-3AD203B41FA5}">
                      <a16:colId xmlns:a16="http://schemas.microsoft.com/office/drawing/2014/main" val="4014661725"/>
                    </a:ext>
                  </a:extLst>
                </a:gridCol>
                <a:gridCol w="627496">
                  <a:extLst>
                    <a:ext uri="{9D8B030D-6E8A-4147-A177-3AD203B41FA5}">
                      <a16:colId xmlns:a16="http://schemas.microsoft.com/office/drawing/2014/main" val="862506539"/>
                    </a:ext>
                  </a:extLst>
                </a:gridCol>
                <a:gridCol w="627496">
                  <a:extLst>
                    <a:ext uri="{9D8B030D-6E8A-4147-A177-3AD203B41FA5}">
                      <a16:colId xmlns:a16="http://schemas.microsoft.com/office/drawing/2014/main" val="952199902"/>
                    </a:ext>
                  </a:extLst>
                </a:gridCol>
              </a:tblGrid>
              <a:tr h="253701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Stage 1.1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Summer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783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Total</a:t>
                      </a:r>
                    </a:p>
                    <a:p>
                      <a:pPr algn="ctr"/>
                      <a:r>
                        <a:rPr lang="en-US" altLang="zh-CN" sz="900" dirty="0"/>
                        <a:t>Images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Time Cost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Interval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Horizon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Nowcasting</a:t>
                      </a:r>
                    </a:p>
                    <a:p>
                      <a:pPr algn="ctr"/>
                      <a:r>
                        <a:rPr lang="en-US" altLang="zh-CN" sz="900" dirty="0"/>
                        <a:t>Types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Epoch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Learning Ratio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nMAE</a:t>
                      </a:r>
                      <a:endParaRPr lang="zh-CN" altLang="en-US" sz="900" dirty="0"/>
                    </a:p>
                    <a:p>
                      <a:pPr algn="ctr"/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RMSE</a:t>
                      </a:r>
                      <a:endParaRPr lang="zh-CN" altLang="en-US" sz="900" dirty="0"/>
                    </a:p>
                    <a:p>
                      <a:pPr algn="ctr"/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nRMSE</a:t>
                      </a:r>
                      <a:endParaRPr lang="zh-CN" altLang="en-US" sz="900" dirty="0"/>
                    </a:p>
                    <a:p>
                      <a:pPr algn="ctr"/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MAPE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MBE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532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126720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26.83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0.9922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5.79%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5.42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484833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126720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16.88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21.5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0.9864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6.54%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-3.74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8035300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126720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32.79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47.61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0.9871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14.94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3744775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126510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63.3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97.83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0.9519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12.49%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-21.6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000989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126510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0070C0"/>
                          </a:solidFill>
                        </a:rPr>
                        <a:t>Tongji_DHI</a:t>
                      </a:r>
                      <a:endParaRPr lang="en-US" altLang="zh-CN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rgbClr val="0070C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19.93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0.9727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7.36%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-2.52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939094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126510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66.03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102.91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-22.13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7162552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21120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57.36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94.31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0.9532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11.49%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6380741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21120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21.73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0.9704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7.67%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-7.88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5615143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21120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63.16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0.9372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14.64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321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07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341DA2E-CC5D-444D-90CB-7A4E0BD4AAB3}"/>
              </a:ext>
            </a:extLst>
          </p:cNvPr>
          <p:cNvSpPr txBox="1">
            <a:spLocks/>
          </p:cNvSpPr>
          <p:nvPr/>
        </p:nvSpPr>
        <p:spPr>
          <a:xfrm>
            <a:off x="179512" y="276122"/>
            <a:ext cx="7344816" cy="4249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kern="1200" baseline="0">
                <a:solidFill>
                  <a:srgbClr val="A32D2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D00439"/>
                </a:solidFill>
              </a:rPr>
              <a:t>1.2 CNN-</a:t>
            </a:r>
            <a:r>
              <a:rPr lang="en-US" altLang="zh-CN" sz="1600" dirty="0" err="1">
                <a:solidFill>
                  <a:srgbClr val="D00439"/>
                </a:solidFill>
              </a:rPr>
              <a:t>ResNet</a:t>
            </a:r>
            <a:r>
              <a:rPr lang="en-US" altLang="zh-CN" sz="1600" dirty="0">
                <a:solidFill>
                  <a:srgbClr val="D00439"/>
                </a:solidFill>
              </a:rPr>
              <a:t> Model Tests (Resnet-152;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42 Days Data; 5 mins Nowcasting) </a:t>
            </a:r>
          </a:p>
          <a:p>
            <a:pPr eaLnBrk="1" hangingPunct="1"/>
            <a:endParaRPr lang="en-US" altLang="zh-CN" sz="1600" dirty="0">
              <a:solidFill>
                <a:srgbClr val="CE0539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0EC26F1-0FAC-4AA7-9FD4-A3261F75E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79204"/>
              </p:ext>
            </p:extLst>
          </p:nvPr>
        </p:nvGraphicFramePr>
        <p:xfrm>
          <a:off x="107504" y="915566"/>
          <a:ext cx="8784968" cy="290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47">
                  <a:extLst>
                    <a:ext uri="{9D8B030D-6E8A-4147-A177-3AD203B41FA5}">
                      <a16:colId xmlns:a16="http://schemas.microsoft.com/office/drawing/2014/main" val="285375392"/>
                    </a:ext>
                  </a:extLst>
                </a:gridCol>
                <a:gridCol w="460166">
                  <a:extLst>
                    <a:ext uri="{9D8B030D-6E8A-4147-A177-3AD203B41FA5}">
                      <a16:colId xmlns:a16="http://schemas.microsoft.com/office/drawing/2014/main" val="920644830"/>
                    </a:ext>
                  </a:extLst>
                </a:gridCol>
                <a:gridCol w="658874">
                  <a:extLst>
                    <a:ext uri="{9D8B030D-6E8A-4147-A177-3AD203B41FA5}">
                      <a16:colId xmlns:a16="http://schemas.microsoft.com/office/drawing/2014/main" val="936358089"/>
                    </a:ext>
                  </a:extLst>
                </a:gridCol>
                <a:gridCol w="658874">
                  <a:extLst>
                    <a:ext uri="{9D8B030D-6E8A-4147-A177-3AD203B41FA5}">
                      <a16:colId xmlns:a16="http://schemas.microsoft.com/office/drawing/2014/main" val="4047902063"/>
                    </a:ext>
                  </a:extLst>
                </a:gridCol>
                <a:gridCol w="805290">
                  <a:extLst>
                    <a:ext uri="{9D8B030D-6E8A-4147-A177-3AD203B41FA5}">
                      <a16:colId xmlns:a16="http://schemas.microsoft.com/office/drawing/2014/main" val="3840149865"/>
                    </a:ext>
                  </a:extLst>
                </a:gridCol>
                <a:gridCol w="554289">
                  <a:extLst>
                    <a:ext uri="{9D8B030D-6E8A-4147-A177-3AD203B41FA5}">
                      <a16:colId xmlns:a16="http://schemas.microsoft.com/office/drawing/2014/main" val="3014892920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1194399630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1624111874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4010540914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2238902086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779113319"/>
                    </a:ext>
                  </a:extLst>
                </a:gridCol>
                <a:gridCol w="627496">
                  <a:extLst>
                    <a:ext uri="{9D8B030D-6E8A-4147-A177-3AD203B41FA5}">
                      <a16:colId xmlns:a16="http://schemas.microsoft.com/office/drawing/2014/main" val="4014661725"/>
                    </a:ext>
                  </a:extLst>
                </a:gridCol>
                <a:gridCol w="627496">
                  <a:extLst>
                    <a:ext uri="{9D8B030D-6E8A-4147-A177-3AD203B41FA5}">
                      <a16:colId xmlns:a16="http://schemas.microsoft.com/office/drawing/2014/main" val="98962675"/>
                    </a:ext>
                  </a:extLst>
                </a:gridCol>
                <a:gridCol w="627496">
                  <a:extLst>
                    <a:ext uri="{9D8B030D-6E8A-4147-A177-3AD203B41FA5}">
                      <a16:colId xmlns:a16="http://schemas.microsoft.com/office/drawing/2014/main" val="2480756788"/>
                    </a:ext>
                  </a:extLst>
                </a:gridCol>
              </a:tblGrid>
              <a:tr h="253701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Stage 1.2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Summer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783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Total</a:t>
                      </a:r>
                    </a:p>
                    <a:p>
                      <a:pPr algn="ctr"/>
                      <a:r>
                        <a:rPr lang="en-US" altLang="zh-CN" sz="900" dirty="0"/>
                        <a:t>Images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Time Cost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Interval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Horizon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Nowcasting</a:t>
                      </a:r>
                    </a:p>
                    <a:p>
                      <a:pPr algn="ctr"/>
                      <a:r>
                        <a:rPr lang="en-US" altLang="zh-CN" sz="900" dirty="0"/>
                        <a:t>Types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Epoch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Learning Ratio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MAPE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MBE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532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125502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94.21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141.76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0.8929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21.36%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-10.37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484833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125502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51.55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0.9123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14.52%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14.25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8035300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125502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101.67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143.79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0.8667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-27.41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3744775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20952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92.04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141.03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0.8931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20.34%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-5.64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000989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20952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0070C0"/>
                          </a:solidFill>
                        </a:rPr>
                        <a:t>Tongji_DHI</a:t>
                      </a:r>
                      <a:endParaRPr lang="en-US" altLang="zh-CN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rgbClr val="0070C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35.51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52.34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14.27%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939094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20952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90.65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140.7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0.8702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7162552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4224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92.52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142.47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0.8908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20.61%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-3.24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6380741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4224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35.74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52.49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0.9033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13.68%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-3.16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5615143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4224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92.27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142.4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0.8622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321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7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3626C0-8F93-41A1-95AF-E7D3F86BA5A0}"/>
              </a:ext>
            </a:extLst>
          </p:cNvPr>
          <p:cNvSpPr txBox="1">
            <a:spLocks/>
          </p:cNvSpPr>
          <p:nvPr/>
        </p:nvSpPr>
        <p:spPr>
          <a:xfrm>
            <a:off x="179512" y="276122"/>
            <a:ext cx="7488832" cy="4249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kern="1200" baseline="0">
                <a:solidFill>
                  <a:srgbClr val="A32D2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D00439"/>
                </a:solidFill>
              </a:rPr>
              <a:t>1.3 CNN-</a:t>
            </a:r>
            <a:r>
              <a:rPr lang="en-US" altLang="zh-CN" sz="1600" dirty="0" err="1">
                <a:solidFill>
                  <a:srgbClr val="D00439"/>
                </a:solidFill>
              </a:rPr>
              <a:t>ResNet</a:t>
            </a:r>
            <a:r>
              <a:rPr lang="en-US" altLang="zh-CN" sz="1600" dirty="0">
                <a:solidFill>
                  <a:srgbClr val="D00439"/>
                </a:solidFill>
              </a:rPr>
              <a:t> Model Tests (Resnet-152;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42 Days Data;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10 mins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Nowcasting) </a:t>
            </a:r>
          </a:p>
          <a:p>
            <a:pPr eaLnBrk="1" hangingPunct="1"/>
            <a:endParaRPr lang="en-US" altLang="zh-CN" sz="1600" dirty="0">
              <a:solidFill>
                <a:srgbClr val="CE0539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C1A524-FD55-4B3D-AEA3-19C543DE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404013"/>
              </p:ext>
            </p:extLst>
          </p:nvPr>
        </p:nvGraphicFramePr>
        <p:xfrm>
          <a:off x="107504" y="771550"/>
          <a:ext cx="8784976" cy="365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48">
                  <a:extLst>
                    <a:ext uri="{9D8B030D-6E8A-4147-A177-3AD203B41FA5}">
                      <a16:colId xmlns:a16="http://schemas.microsoft.com/office/drawing/2014/main" val="285375392"/>
                    </a:ext>
                  </a:extLst>
                </a:gridCol>
                <a:gridCol w="460165">
                  <a:extLst>
                    <a:ext uri="{9D8B030D-6E8A-4147-A177-3AD203B41FA5}">
                      <a16:colId xmlns:a16="http://schemas.microsoft.com/office/drawing/2014/main" val="920644830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936358089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4047902063"/>
                    </a:ext>
                  </a:extLst>
                </a:gridCol>
                <a:gridCol w="805289">
                  <a:extLst>
                    <a:ext uri="{9D8B030D-6E8A-4147-A177-3AD203B41FA5}">
                      <a16:colId xmlns:a16="http://schemas.microsoft.com/office/drawing/2014/main" val="3840149865"/>
                    </a:ext>
                  </a:extLst>
                </a:gridCol>
                <a:gridCol w="554292">
                  <a:extLst>
                    <a:ext uri="{9D8B030D-6E8A-4147-A177-3AD203B41FA5}">
                      <a16:colId xmlns:a16="http://schemas.microsoft.com/office/drawing/2014/main" val="3014892920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1194399630"/>
                    </a:ext>
                  </a:extLst>
                </a:gridCol>
                <a:gridCol w="564749">
                  <a:extLst>
                    <a:ext uri="{9D8B030D-6E8A-4147-A177-3AD203B41FA5}">
                      <a16:colId xmlns:a16="http://schemas.microsoft.com/office/drawing/2014/main" val="1624111874"/>
                    </a:ext>
                  </a:extLst>
                </a:gridCol>
                <a:gridCol w="564749">
                  <a:extLst>
                    <a:ext uri="{9D8B030D-6E8A-4147-A177-3AD203B41FA5}">
                      <a16:colId xmlns:a16="http://schemas.microsoft.com/office/drawing/2014/main" val="4010540914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2238902086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779113319"/>
                    </a:ext>
                  </a:extLst>
                </a:gridCol>
                <a:gridCol w="627498">
                  <a:extLst>
                    <a:ext uri="{9D8B030D-6E8A-4147-A177-3AD203B41FA5}">
                      <a16:colId xmlns:a16="http://schemas.microsoft.com/office/drawing/2014/main" val="4014661725"/>
                    </a:ext>
                  </a:extLst>
                </a:gridCol>
                <a:gridCol w="627498">
                  <a:extLst>
                    <a:ext uri="{9D8B030D-6E8A-4147-A177-3AD203B41FA5}">
                      <a16:colId xmlns:a16="http://schemas.microsoft.com/office/drawing/2014/main" val="661824135"/>
                    </a:ext>
                  </a:extLst>
                </a:gridCol>
                <a:gridCol w="627498">
                  <a:extLst>
                    <a:ext uri="{9D8B030D-6E8A-4147-A177-3AD203B41FA5}">
                      <a16:colId xmlns:a16="http://schemas.microsoft.com/office/drawing/2014/main" val="1211896577"/>
                    </a:ext>
                  </a:extLst>
                </a:gridCol>
              </a:tblGrid>
              <a:tr h="253701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Stage 1.3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Summer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783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Total</a:t>
                      </a:r>
                    </a:p>
                    <a:p>
                      <a:pPr algn="ctr"/>
                      <a:r>
                        <a:rPr lang="en-US" altLang="zh-CN" sz="900" dirty="0"/>
                        <a:t>Images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Time Cost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Interval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Horizon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Nowcasting</a:t>
                      </a:r>
                    </a:p>
                    <a:p>
                      <a:pPr algn="ctr"/>
                      <a:r>
                        <a:rPr lang="en-US" altLang="zh-CN" sz="900" dirty="0"/>
                        <a:t>Types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Epoch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Learning Ratio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MAPE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MBE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532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124242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113.8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158.96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0.8636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27.05%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-19.19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7144418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124242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45.02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64.68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0.8499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19.66%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9.77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9740862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124242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114.65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159.99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-35.26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151909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20742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102.27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150.92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0.8764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26.33%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5.34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484833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20742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45.7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65.88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20.18%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5.96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8035300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20742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151.53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7.76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3744775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4182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108.96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155.99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0.8681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26.24%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-4.95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000989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4182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0070C0"/>
                          </a:solidFill>
                        </a:rPr>
                        <a:t>Tongji_DHI</a:t>
                      </a:r>
                      <a:endParaRPr lang="en-US" altLang="zh-CN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rgbClr val="0070C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47.21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67.61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18.10%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-10.21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939094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4182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116.17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164.46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0.8133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16.62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7162552"/>
                  </a:ext>
                </a:extLst>
              </a:tr>
              <a:tr h="248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2112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106.71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154.79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28.23%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-3.68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6380741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2112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67.19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18.48%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5615143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2112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115.84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168.06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0.8012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4.35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321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60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3626C0-8F93-41A1-95AF-E7D3F86BA5A0}"/>
              </a:ext>
            </a:extLst>
          </p:cNvPr>
          <p:cNvSpPr txBox="1">
            <a:spLocks/>
          </p:cNvSpPr>
          <p:nvPr/>
        </p:nvSpPr>
        <p:spPr>
          <a:xfrm>
            <a:off x="179512" y="276122"/>
            <a:ext cx="8208912" cy="4249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kern="1200" baseline="0">
                <a:solidFill>
                  <a:srgbClr val="A32D2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B050"/>
                </a:solidFill>
              </a:rPr>
              <a:t>2.1 Persistence Model Tests (Resnet-152;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42 Days Data;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10s &amp; 1min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Nowcasting) </a:t>
            </a:r>
          </a:p>
          <a:p>
            <a:pPr eaLnBrk="1" hangingPunct="1"/>
            <a:endParaRPr lang="en-US" altLang="zh-CN" sz="1600" dirty="0">
              <a:solidFill>
                <a:srgbClr val="00B05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C1A524-FD55-4B3D-AEA3-19C543DE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15626"/>
              </p:ext>
            </p:extLst>
          </p:nvPr>
        </p:nvGraphicFramePr>
        <p:xfrm>
          <a:off x="144096" y="1059582"/>
          <a:ext cx="8784975" cy="290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48">
                  <a:extLst>
                    <a:ext uri="{9D8B030D-6E8A-4147-A177-3AD203B41FA5}">
                      <a16:colId xmlns:a16="http://schemas.microsoft.com/office/drawing/2014/main" val="285375392"/>
                    </a:ext>
                  </a:extLst>
                </a:gridCol>
                <a:gridCol w="460165">
                  <a:extLst>
                    <a:ext uri="{9D8B030D-6E8A-4147-A177-3AD203B41FA5}">
                      <a16:colId xmlns:a16="http://schemas.microsoft.com/office/drawing/2014/main" val="920644830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936358089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4047902063"/>
                    </a:ext>
                  </a:extLst>
                </a:gridCol>
                <a:gridCol w="805290">
                  <a:extLst>
                    <a:ext uri="{9D8B030D-6E8A-4147-A177-3AD203B41FA5}">
                      <a16:colId xmlns:a16="http://schemas.microsoft.com/office/drawing/2014/main" val="3840149865"/>
                    </a:ext>
                  </a:extLst>
                </a:gridCol>
                <a:gridCol w="554292">
                  <a:extLst>
                    <a:ext uri="{9D8B030D-6E8A-4147-A177-3AD203B41FA5}">
                      <a16:colId xmlns:a16="http://schemas.microsoft.com/office/drawing/2014/main" val="3014892920"/>
                    </a:ext>
                  </a:extLst>
                </a:gridCol>
                <a:gridCol w="690249">
                  <a:extLst>
                    <a:ext uri="{9D8B030D-6E8A-4147-A177-3AD203B41FA5}">
                      <a16:colId xmlns:a16="http://schemas.microsoft.com/office/drawing/2014/main" val="1194399630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1624111874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4010540914"/>
                    </a:ext>
                  </a:extLst>
                </a:gridCol>
                <a:gridCol w="690249">
                  <a:extLst>
                    <a:ext uri="{9D8B030D-6E8A-4147-A177-3AD203B41FA5}">
                      <a16:colId xmlns:a16="http://schemas.microsoft.com/office/drawing/2014/main" val="2238902086"/>
                    </a:ext>
                  </a:extLst>
                </a:gridCol>
                <a:gridCol w="690249">
                  <a:extLst>
                    <a:ext uri="{9D8B030D-6E8A-4147-A177-3AD203B41FA5}">
                      <a16:colId xmlns:a16="http://schemas.microsoft.com/office/drawing/2014/main" val="779113319"/>
                    </a:ext>
                  </a:extLst>
                </a:gridCol>
                <a:gridCol w="627497">
                  <a:extLst>
                    <a:ext uri="{9D8B030D-6E8A-4147-A177-3AD203B41FA5}">
                      <a16:colId xmlns:a16="http://schemas.microsoft.com/office/drawing/2014/main" val="4014661725"/>
                    </a:ext>
                  </a:extLst>
                </a:gridCol>
                <a:gridCol w="627497">
                  <a:extLst>
                    <a:ext uri="{9D8B030D-6E8A-4147-A177-3AD203B41FA5}">
                      <a16:colId xmlns:a16="http://schemas.microsoft.com/office/drawing/2014/main" val="862506539"/>
                    </a:ext>
                  </a:extLst>
                </a:gridCol>
                <a:gridCol w="627497">
                  <a:extLst>
                    <a:ext uri="{9D8B030D-6E8A-4147-A177-3AD203B41FA5}">
                      <a16:colId xmlns:a16="http://schemas.microsoft.com/office/drawing/2014/main" val="952199902"/>
                    </a:ext>
                  </a:extLst>
                </a:gridCol>
              </a:tblGrid>
              <a:tr h="253701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Stage 1.1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Summer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783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Total</a:t>
                      </a:r>
                    </a:p>
                    <a:p>
                      <a:pPr algn="ctr"/>
                      <a:r>
                        <a:rPr lang="en-US" altLang="zh-CN" sz="900" dirty="0"/>
                        <a:t>Images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Time Cost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Interval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Horizon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Nowcasting</a:t>
                      </a:r>
                    </a:p>
                    <a:p>
                      <a:pPr algn="ctr"/>
                      <a:r>
                        <a:rPr lang="en-US" altLang="zh-CN" sz="900" dirty="0"/>
                        <a:t>Types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Epoch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Learning Ratio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nMAE</a:t>
                      </a:r>
                      <a:endParaRPr lang="zh-CN" altLang="en-US" sz="900" dirty="0"/>
                    </a:p>
                    <a:p>
                      <a:pPr algn="ctr"/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RMSE</a:t>
                      </a:r>
                      <a:endParaRPr lang="zh-CN" altLang="en-US" sz="900" dirty="0"/>
                    </a:p>
                    <a:p>
                      <a:pPr algn="ctr"/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nRMSE</a:t>
                      </a:r>
                      <a:endParaRPr lang="zh-CN" altLang="en-US" sz="900" dirty="0"/>
                    </a:p>
                    <a:p>
                      <a:pPr algn="ctr"/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MAPE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MBE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532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126720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48.88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0.9876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2.86%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84833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126720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8035300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126720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52.13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0.9828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3744775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126510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101.83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8.52%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000989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126510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0070C0"/>
                          </a:solidFill>
                        </a:rPr>
                        <a:t>Tongji_DHI</a:t>
                      </a:r>
                      <a:endParaRPr lang="en-US" altLang="zh-CN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rgbClr val="0070C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0.9858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3.74%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939094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126510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45.63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104.12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0.9314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7162552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21120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47.44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105.36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0.9427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8.60%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6380741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21120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0.9789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3.86%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5615143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21120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105.66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321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62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341DA2E-CC5D-444D-90CB-7A4E0BD4AAB3}"/>
              </a:ext>
            </a:extLst>
          </p:cNvPr>
          <p:cNvSpPr txBox="1">
            <a:spLocks/>
          </p:cNvSpPr>
          <p:nvPr/>
        </p:nvSpPr>
        <p:spPr>
          <a:xfrm>
            <a:off x="179512" y="276122"/>
            <a:ext cx="7344816" cy="4249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kern="1200" baseline="0">
                <a:solidFill>
                  <a:srgbClr val="A32D2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B050"/>
                </a:solidFill>
              </a:rPr>
              <a:t>2.2 Persistence Model Tests (Resnet-152;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42 Days Data; 5 mins Nowcasting) </a:t>
            </a:r>
          </a:p>
          <a:p>
            <a:pPr eaLnBrk="1" hangingPunct="1"/>
            <a:endParaRPr lang="en-US" altLang="zh-CN" sz="1600" dirty="0">
              <a:solidFill>
                <a:srgbClr val="00B05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0EC26F1-0FAC-4AA7-9FD4-A3261F75E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10845"/>
              </p:ext>
            </p:extLst>
          </p:nvPr>
        </p:nvGraphicFramePr>
        <p:xfrm>
          <a:off x="185236" y="915566"/>
          <a:ext cx="8784970" cy="290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47">
                  <a:extLst>
                    <a:ext uri="{9D8B030D-6E8A-4147-A177-3AD203B41FA5}">
                      <a16:colId xmlns:a16="http://schemas.microsoft.com/office/drawing/2014/main" val="285375392"/>
                    </a:ext>
                  </a:extLst>
                </a:gridCol>
                <a:gridCol w="460166">
                  <a:extLst>
                    <a:ext uri="{9D8B030D-6E8A-4147-A177-3AD203B41FA5}">
                      <a16:colId xmlns:a16="http://schemas.microsoft.com/office/drawing/2014/main" val="920644830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936358089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4047902063"/>
                    </a:ext>
                  </a:extLst>
                </a:gridCol>
                <a:gridCol w="805290">
                  <a:extLst>
                    <a:ext uri="{9D8B030D-6E8A-4147-A177-3AD203B41FA5}">
                      <a16:colId xmlns:a16="http://schemas.microsoft.com/office/drawing/2014/main" val="3840149865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3014892920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1194399630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1624111874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4010540914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2238902086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779113319"/>
                    </a:ext>
                  </a:extLst>
                </a:gridCol>
                <a:gridCol w="627497">
                  <a:extLst>
                    <a:ext uri="{9D8B030D-6E8A-4147-A177-3AD203B41FA5}">
                      <a16:colId xmlns:a16="http://schemas.microsoft.com/office/drawing/2014/main" val="4014661725"/>
                    </a:ext>
                  </a:extLst>
                </a:gridCol>
                <a:gridCol w="627497">
                  <a:extLst>
                    <a:ext uri="{9D8B030D-6E8A-4147-A177-3AD203B41FA5}">
                      <a16:colId xmlns:a16="http://schemas.microsoft.com/office/drawing/2014/main" val="98962675"/>
                    </a:ext>
                  </a:extLst>
                </a:gridCol>
                <a:gridCol w="627497">
                  <a:extLst>
                    <a:ext uri="{9D8B030D-6E8A-4147-A177-3AD203B41FA5}">
                      <a16:colId xmlns:a16="http://schemas.microsoft.com/office/drawing/2014/main" val="2480756788"/>
                    </a:ext>
                  </a:extLst>
                </a:gridCol>
              </a:tblGrid>
              <a:tr h="253701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Stage 1.2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Summer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783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Total</a:t>
                      </a:r>
                    </a:p>
                    <a:p>
                      <a:pPr algn="ctr"/>
                      <a:r>
                        <a:rPr lang="en-US" altLang="zh-CN" sz="900" dirty="0"/>
                        <a:t>Images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Time Cost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Interval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Horizon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Nowcasting</a:t>
                      </a:r>
                    </a:p>
                    <a:p>
                      <a:pPr algn="ctr"/>
                      <a:r>
                        <a:rPr lang="en-US" altLang="zh-CN" sz="900" dirty="0"/>
                        <a:t>Types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Epoch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Learning Ratio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MAPE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MBE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532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125502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93.13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167.65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0.8552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19.37%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5.01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484833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125502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50.79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0.9114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11.24%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2.41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8035300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125502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83.47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161.71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3744775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20952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93.06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167.92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0.8546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19.35%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000989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20952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0070C0"/>
                          </a:solidFill>
                        </a:rPr>
                        <a:t>Tongji_DHI</a:t>
                      </a:r>
                      <a:endParaRPr lang="en-US" altLang="zh-CN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rgbClr val="0070C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50.56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0.9119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11.26%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2.43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939094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20952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83.1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162.2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7162552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4224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95.23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173.15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19.84%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6380741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4224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33.77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0.8702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12.06%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5615143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4224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82.76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161.35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321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62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3626C0-8F93-41A1-95AF-E7D3F86BA5A0}"/>
              </a:ext>
            </a:extLst>
          </p:cNvPr>
          <p:cNvSpPr txBox="1">
            <a:spLocks/>
          </p:cNvSpPr>
          <p:nvPr/>
        </p:nvSpPr>
        <p:spPr>
          <a:xfrm>
            <a:off x="179512" y="276122"/>
            <a:ext cx="7488832" cy="4249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kern="1200" baseline="0">
                <a:solidFill>
                  <a:srgbClr val="A32D2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B050"/>
                </a:solidFill>
              </a:rPr>
              <a:t>2.3 Persistence Model Tests (Resnet-152;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42 Days Data;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10 mins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Nowcasting) </a:t>
            </a:r>
          </a:p>
          <a:p>
            <a:pPr eaLnBrk="1" hangingPunct="1"/>
            <a:endParaRPr lang="en-US" altLang="zh-CN" sz="1600" dirty="0">
              <a:solidFill>
                <a:srgbClr val="00B05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C1A524-FD55-4B3D-AEA3-19C543DE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77562"/>
              </p:ext>
            </p:extLst>
          </p:nvPr>
        </p:nvGraphicFramePr>
        <p:xfrm>
          <a:off x="179512" y="987574"/>
          <a:ext cx="8784976" cy="365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48">
                  <a:extLst>
                    <a:ext uri="{9D8B030D-6E8A-4147-A177-3AD203B41FA5}">
                      <a16:colId xmlns:a16="http://schemas.microsoft.com/office/drawing/2014/main" val="285375392"/>
                    </a:ext>
                  </a:extLst>
                </a:gridCol>
                <a:gridCol w="460165">
                  <a:extLst>
                    <a:ext uri="{9D8B030D-6E8A-4147-A177-3AD203B41FA5}">
                      <a16:colId xmlns:a16="http://schemas.microsoft.com/office/drawing/2014/main" val="920644830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936358089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4047902063"/>
                    </a:ext>
                  </a:extLst>
                </a:gridCol>
                <a:gridCol w="805289">
                  <a:extLst>
                    <a:ext uri="{9D8B030D-6E8A-4147-A177-3AD203B41FA5}">
                      <a16:colId xmlns:a16="http://schemas.microsoft.com/office/drawing/2014/main" val="3840149865"/>
                    </a:ext>
                  </a:extLst>
                </a:gridCol>
                <a:gridCol w="554292">
                  <a:extLst>
                    <a:ext uri="{9D8B030D-6E8A-4147-A177-3AD203B41FA5}">
                      <a16:colId xmlns:a16="http://schemas.microsoft.com/office/drawing/2014/main" val="3014892920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1194399630"/>
                    </a:ext>
                  </a:extLst>
                </a:gridCol>
                <a:gridCol w="564749">
                  <a:extLst>
                    <a:ext uri="{9D8B030D-6E8A-4147-A177-3AD203B41FA5}">
                      <a16:colId xmlns:a16="http://schemas.microsoft.com/office/drawing/2014/main" val="1624111874"/>
                    </a:ext>
                  </a:extLst>
                </a:gridCol>
                <a:gridCol w="564749">
                  <a:extLst>
                    <a:ext uri="{9D8B030D-6E8A-4147-A177-3AD203B41FA5}">
                      <a16:colId xmlns:a16="http://schemas.microsoft.com/office/drawing/2014/main" val="4010540914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2238902086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779113319"/>
                    </a:ext>
                  </a:extLst>
                </a:gridCol>
                <a:gridCol w="627498">
                  <a:extLst>
                    <a:ext uri="{9D8B030D-6E8A-4147-A177-3AD203B41FA5}">
                      <a16:colId xmlns:a16="http://schemas.microsoft.com/office/drawing/2014/main" val="4014661725"/>
                    </a:ext>
                  </a:extLst>
                </a:gridCol>
                <a:gridCol w="627498">
                  <a:extLst>
                    <a:ext uri="{9D8B030D-6E8A-4147-A177-3AD203B41FA5}">
                      <a16:colId xmlns:a16="http://schemas.microsoft.com/office/drawing/2014/main" val="661824135"/>
                    </a:ext>
                  </a:extLst>
                </a:gridCol>
                <a:gridCol w="627498">
                  <a:extLst>
                    <a:ext uri="{9D8B030D-6E8A-4147-A177-3AD203B41FA5}">
                      <a16:colId xmlns:a16="http://schemas.microsoft.com/office/drawing/2014/main" val="1211896577"/>
                    </a:ext>
                  </a:extLst>
                </a:gridCol>
              </a:tblGrid>
              <a:tr h="253701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Stage 1.3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Summer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783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Total</a:t>
                      </a:r>
                    </a:p>
                    <a:p>
                      <a:pPr algn="ctr"/>
                      <a:r>
                        <a:rPr lang="en-US" altLang="zh-CN" sz="900" dirty="0"/>
                        <a:t>Images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Time Cost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Interval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Horizon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Nowcasting</a:t>
                      </a:r>
                    </a:p>
                    <a:p>
                      <a:pPr algn="ctr"/>
                      <a:r>
                        <a:rPr lang="en-US" altLang="zh-CN" sz="900" dirty="0"/>
                        <a:t>Types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Epoch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Learning Ratio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MAPE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MBE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532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124242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111.8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185.31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0.8237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24.43%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11.66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7144418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124242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60.88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15.43%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4.77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9740862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124242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101.77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184.05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0.7878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7.01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151909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20742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113.15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0.8183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24.69%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11.39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484833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20742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0.8729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15.41%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4.71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8035300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20742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103.51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187.51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0.7806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3744775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4182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113.75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187.5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0.8181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25.13%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10.49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000989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4182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0070C0"/>
                          </a:solidFill>
                        </a:rPr>
                        <a:t>Tongji_DHI</a:t>
                      </a:r>
                      <a:endParaRPr lang="en-US" altLang="zh-CN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rgbClr val="0070C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41.51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64.63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0.8571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15.88%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939094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4182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104.62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0.7789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inf%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7162552"/>
                  </a:ext>
                </a:extLst>
              </a:tr>
              <a:tr h="248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2112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107.65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177.23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24.30%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6380741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2112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62.28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0.8649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15.67%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5615143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2112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98.87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176.9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inf%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321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372743"/>
      </p:ext>
    </p:extLst>
  </p:cSld>
  <p:clrMapOvr>
    <a:masterClrMapping/>
  </p:clrMapOvr>
</p:sld>
</file>

<file path=ppt/theme/theme1.xml><?xml version="1.0" encoding="utf-8"?>
<a:theme xmlns:a="http://schemas.openxmlformats.org/drawingml/2006/main" name="BS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L TEMPLATE BS.pptx" id="{44B01037-0093-4B91-B42C-BCC0F16C5FE4}" vid="{C56A1F17-9384-4EB5-8074-7FE60A4DE9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4565</TotalTime>
  <Words>1151</Words>
  <Application>Microsoft Macintosh PowerPoint</Application>
  <PresentationFormat>全屏显示(16:9)</PresentationFormat>
  <Paragraphs>829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BS2019</vt:lpstr>
      <vt:lpstr>Summer Model Training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Scientificnetwork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Gasparella Andrea</dc:creator>
  <cp:lastModifiedBy>王 昕</cp:lastModifiedBy>
  <cp:revision>708</cp:revision>
  <dcterms:created xsi:type="dcterms:W3CDTF">2019-04-30T10:46:02Z</dcterms:created>
  <dcterms:modified xsi:type="dcterms:W3CDTF">2022-11-07T05:32:48Z</dcterms:modified>
</cp:coreProperties>
</file>