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80" r:id="rId4"/>
    <p:sldId id="288" r:id="rId5"/>
    <p:sldId id="258" r:id="rId6"/>
    <p:sldId id="321" r:id="rId7"/>
    <p:sldId id="262" r:id="rId8"/>
    <p:sldId id="285" r:id="rId9"/>
    <p:sldId id="289" r:id="rId10"/>
    <p:sldId id="286" r:id="rId11"/>
    <p:sldId id="290" r:id="rId12"/>
    <p:sldId id="291" r:id="rId13"/>
    <p:sldId id="292" r:id="rId14"/>
    <p:sldId id="293" r:id="rId15"/>
    <p:sldId id="259" r:id="rId16"/>
    <p:sldId id="294" r:id="rId17"/>
    <p:sldId id="296" r:id="rId18"/>
    <p:sldId id="297" r:id="rId19"/>
    <p:sldId id="299" r:id="rId20"/>
    <p:sldId id="300" r:id="rId21"/>
    <p:sldId id="301" r:id="rId22"/>
    <p:sldId id="302" r:id="rId23"/>
    <p:sldId id="303" r:id="rId24"/>
    <p:sldId id="305" r:id="rId25"/>
    <p:sldId id="304" r:id="rId26"/>
    <p:sldId id="306" r:id="rId27"/>
    <p:sldId id="307" r:id="rId28"/>
    <p:sldId id="295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279" r:id="rId3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9FD9"/>
    <a:srgbClr val="004BAF"/>
    <a:srgbClr val="58585B"/>
    <a:srgbClr val="58595B"/>
    <a:srgbClr val="E8EBF1"/>
    <a:srgbClr val="4D4D4D"/>
    <a:srgbClr val="AB0810"/>
    <a:srgbClr val="FDBE24"/>
    <a:srgbClr val="FA661C"/>
    <a:srgbClr val="90B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95" autoAdjust="0"/>
    <p:restoredTop sz="78552" autoAdjust="0"/>
  </p:normalViewPr>
  <p:slideViewPr>
    <p:cSldViewPr snapToGrid="0" snapToObjects="1">
      <p:cViewPr varScale="1">
        <p:scale>
          <a:sx n="118" d="100"/>
          <a:sy n="118" d="100"/>
        </p:scale>
        <p:origin x="57" y="105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82" d="100"/>
          <a:sy n="182" d="100"/>
        </p:scale>
        <p:origin x="755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974EE5-5633-4D85-9723-6D178EC5A6AC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65AAB079-5BAE-4053-B7A8-0AC28C2DA0B9}">
      <dgm:prSet phldrT="[Text]"/>
      <dgm:spPr/>
      <dgm:t>
        <a:bodyPr/>
        <a:lstStyle/>
        <a:p>
          <a:r>
            <a:rPr lang="en-US" dirty="0" smtClean="0"/>
            <a:t>Sep 2011: </a:t>
          </a:r>
          <a:r>
            <a:rPr lang="en-US" dirty="0" smtClean="0">
              <a:solidFill>
                <a:srgbClr val="049FD9"/>
              </a:solidFill>
            </a:rPr>
            <a:t>BEAST</a:t>
          </a:r>
          <a:endParaRPr lang="en-US" dirty="0">
            <a:solidFill>
              <a:srgbClr val="049FD9"/>
            </a:solidFill>
          </a:endParaRPr>
        </a:p>
      </dgm:t>
    </dgm:pt>
    <dgm:pt modelId="{428FC5F0-4A14-4151-9741-673516D1DD9C}" type="parTrans" cxnId="{97C59EA6-3BDD-4C4D-B2A8-58EE8E51353E}">
      <dgm:prSet/>
      <dgm:spPr/>
      <dgm:t>
        <a:bodyPr/>
        <a:lstStyle/>
        <a:p>
          <a:endParaRPr lang="en-US"/>
        </a:p>
      </dgm:t>
    </dgm:pt>
    <dgm:pt modelId="{816C0769-3923-436D-AF5A-C2417FEA2DDD}" type="sibTrans" cxnId="{97C59EA6-3BDD-4C4D-B2A8-58EE8E51353E}">
      <dgm:prSet/>
      <dgm:spPr/>
      <dgm:t>
        <a:bodyPr/>
        <a:lstStyle/>
        <a:p>
          <a:endParaRPr lang="en-US"/>
        </a:p>
      </dgm:t>
    </dgm:pt>
    <dgm:pt modelId="{F90F0A37-C11E-408E-BD9C-5382518AFAA9}">
      <dgm:prSet phldrT="[Text]"/>
      <dgm:spPr/>
      <dgm:t>
        <a:bodyPr/>
        <a:lstStyle/>
        <a:p>
          <a:r>
            <a:rPr lang="en-US" dirty="0" smtClean="0"/>
            <a:t>Aug 2013: </a:t>
          </a:r>
          <a:r>
            <a:rPr lang="en-US" dirty="0" smtClean="0">
              <a:solidFill>
                <a:srgbClr val="049FD9"/>
              </a:solidFill>
            </a:rPr>
            <a:t>BREACH</a:t>
          </a:r>
          <a:endParaRPr lang="en-US" dirty="0">
            <a:solidFill>
              <a:srgbClr val="049FD9"/>
            </a:solidFill>
          </a:endParaRPr>
        </a:p>
      </dgm:t>
    </dgm:pt>
    <dgm:pt modelId="{7F71DD23-37BB-4B13-93C4-02E87C3944D0}" type="parTrans" cxnId="{722CF22B-BA1E-4453-90B0-2DF69B9DBA7D}">
      <dgm:prSet/>
      <dgm:spPr/>
      <dgm:t>
        <a:bodyPr/>
        <a:lstStyle/>
        <a:p>
          <a:endParaRPr lang="en-US"/>
        </a:p>
      </dgm:t>
    </dgm:pt>
    <dgm:pt modelId="{4CCADEF9-6277-45E4-BA66-C55DDE3590E8}" type="sibTrans" cxnId="{722CF22B-BA1E-4453-90B0-2DF69B9DBA7D}">
      <dgm:prSet/>
      <dgm:spPr/>
      <dgm:t>
        <a:bodyPr/>
        <a:lstStyle/>
        <a:p>
          <a:endParaRPr lang="en-US"/>
        </a:p>
      </dgm:t>
    </dgm:pt>
    <dgm:pt modelId="{500530FC-CAF8-42CA-98E2-6E8DB6CB993F}">
      <dgm:prSet phldrT="[Text]"/>
      <dgm:spPr/>
      <dgm:t>
        <a:bodyPr/>
        <a:lstStyle/>
        <a:p>
          <a:r>
            <a:rPr lang="en-US" dirty="0" smtClean="0"/>
            <a:t>April 2014: </a:t>
          </a:r>
          <a:r>
            <a:rPr lang="en-US" dirty="0" smtClean="0">
              <a:solidFill>
                <a:srgbClr val="049FD9"/>
              </a:solidFill>
            </a:rPr>
            <a:t>Heartbleed</a:t>
          </a:r>
          <a:endParaRPr lang="en-US" dirty="0">
            <a:solidFill>
              <a:srgbClr val="049FD9"/>
            </a:solidFill>
          </a:endParaRPr>
        </a:p>
      </dgm:t>
    </dgm:pt>
    <dgm:pt modelId="{B69816EF-4763-4EFE-B98D-2DB9CE1F83DD}" type="parTrans" cxnId="{6558B4DF-1E66-4C35-9D77-0F9A1985CA4D}">
      <dgm:prSet/>
      <dgm:spPr/>
      <dgm:t>
        <a:bodyPr/>
        <a:lstStyle/>
        <a:p>
          <a:endParaRPr lang="en-US"/>
        </a:p>
      </dgm:t>
    </dgm:pt>
    <dgm:pt modelId="{B3DF3F98-F43F-4C5B-8A43-949031121665}" type="sibTrans" cxnId="{6558B4DF-1E66-4C35-9D77-0F9A1985CA4D}">
      <dgm:prSet/>
      <dgm:spPr/>
      <dgm:t>
        <a:bodyPr/>
        <a:lstStyle/>
        <a:p>
          <a:endParaRPr lang="en-US"/>
        </a:p>
      </dgm:t>
    </dgm:pt>
    <dgm:pt modelId="{AF5E4971-B5B1-46C6-A2FF-0A37B2A1A2E8}">
      <dgm:prSet phldrT="[Text]"/>
      <dgm:spPr/>
      <dgm:t>
        <a:bodyPr/>
        <a:lstStyle/>
        <a:p>
          <a:r>
            <a:rPr lang="en-US" dirty="0" smtClean="0"/>
            <a:t>Sep 2012: </a:t>
          </a:r>
          <a:r>
            <a:rPr lang="en-US" dirty="0" smtClean="0">
              <a:solidFill>
                <a:srgbClr val="049FD9"/>
              </a:solidFill>
            </a:rPr>
            <a:t>CRIME</a:t>
          </a:r>
          <a:endParaRPr lang="en-US" dirty="0">
            <a:solidFill>
              <a:srgbClr val="049FD9"/>
            </a:solidFill>
          </a:endParaRPr>
        </a:p>
      </dgm:t>
    </dgm:pt>
    <dgm:pt modelId="{29B513DE-D82B-44D8-9FB3-52C9ADB5E6AA}" type="parTrans" cxnId="{ACB5341A-8EA9-4A43-82BA-560E5A3A9C74}">
      <dgm:prSet/>
      <dgm:spPr/>
      <dgm:t>
        <a:bodyPr/>
        <a:lstStyle/>
        <a:p>
          <a:endParaRPr lang="en-US"/>
        </a:p>
      </dgm:t>
    </dgm:pt>
    <dgm:pt modelId="{92E3D75D-2956-4FFE-9799-7FBDA9F104FC}" type="sibTrans" cxnId="{ACB5341A-8EA9-4A43-82BA-560E5A3A9C74}">
      <dgm:prSet/>
      <dgm:spPr/>
      <dgm:t>
        <a:bodyPr/>
        <a:lstStyle/>
        <a:p>
          <a:endParaRPr lang="en-US"/>
        </a:p>
      </dgm:t>
    </dgm:pt>
    <dgm:pt modelId="{07BE826A-23BC-4213-BC05-ECE63D711FD6}">
      <dgm:prSet phldrT="[Text]"/>
      <dgm:spPr/>
      <dgm:t>
        <a:bodyPr/>
        <a:lstStyle/>
        <a:p>
          <a:r>
            <a:rPr lang="en-US" dirty="0" smtClean="0"/>
            <a:t>Nov 2015: </a:t>
          </a:r>
          <a:r>
            <a:rPr lang="en-US" dirty="0" smtClean="0">
              <a:solidFill>
                <a:srgbClr val="049FD9"/>
              </a:solidFill>
            </a:rPr>
            <a:t>FREAK</a:t>
          </a:r>
          <a:endParaRPr lang="en-US" dirty="0">
            <a:solidFill>
              <a:srgbClr val="049FD9"/>
            </a:solidFill>
          </a:endParaRPr>
        </a:p>
      </dgm:t>
    </dgm:pt>
    <dgm:pt modelId="{12E3D99E-84BE-4B40-9294-30C3D0136CFC}" type="parTrans" cxnId="{0A000A08-EF90-46B0-9A2B-2DD98B93DE16}">
      <dgm:prSet/>
      <dgm:spPr/>
      <dgm:t>
        <a:bodyPr/>
        <a:lstStyle/>
        <a:p>
          <a:endParaRPr lang="en-US"/>
        </a:p>
      </dgm:t>
    </dgm:pt>
    <dgm:pt modelId="{B8BA5BA0-14D9-49F5-A26A-AE162B9705A4}" type="sibTrans" cxnId="{0A000A08-EF90-46B0-9A2B-2DD98B93DE16}">
      <dgm:prSet/>
      <dgm:spPr/>
      <dgm:t>
        <a:bodyPr/>
        <a:lstStyle/>
        <a:p>
          <a:endParaRPr lang="en-US"/>
        </a:p>
      </dgm:t>
    </dgm:pt>
    <dgm:pt modelId="{D7273E9C-5155-43DE-A80E-40DC3F4A336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Oct 2014: </a:t>
          </a:r>
          <a:r>
            <a:rPr lang="en-US" dirty="0" smtClean="0">
              <a:solidFill>
                <a:srgbClr val="049FD9"/>
              </a:solidFill>
            </a:rPr>
            <a:t>POODLE (+TLS)</a:t>
          </a:r>
          <a:endParaRPr lang="en-US" dirty="0">
            <a:solidFill>
              <a:srgbClr val="049FD9"/>
            </a:solidFill>
          </a:endParaRPr>
        </a:p>
      </dgm:t>
    </dgm:pt>
    <dgm:pt modelId="{B1B4DBCB-7049-4EF1-807A-B6B8AF19623B}" type="parTrans" cxnId="{84401E36-4582-4A9F-9570-1561DA35AEC1}">
      <dgm:prSet/>
      <dgm:spPr/>
      <dgm:t>
        <a:bodyPr/>
        <a:lstStyle/>
        <a:p>
          <a:endParaRPr lang="en-US"/>
        </a:p>
      </dgm:t>
    </dgm:pt>
    <dgm:pt modelId="{3C5272C4-C7FD-4502-B246-50FD426F668D}" type="sibTrans" cxnId="{84401E36-4582-4A9F-9570-1561DA35AEC1}">
      <dgm:prSet/>
      <dgm:spPr/>
      <dgm:t>
        <a:bodyPr/>
        <a:lstStyle/>
        <a:p>
          <a:endParaRPr lang="en-US"/>
        </a:p>
      </dgm:t>
    </dgm:pt>
    <dgm:pt modelId="{A5C6F70E-C056-4AAC-87BA-0C0CDA9E6D7B}">
      <dgm:prSet phldrT="[Text]"/>
      <dgm:spPr/>
      <dgm:t>
        <a:bodyPr/>
        <a:lstStyle/>
        <a:p>
          <a:r>
            <a:rPr lang="en-US" dirty="0" smtClean="0"/>
            <a:t>May 2015: </a:t>
          </a:r>
          <a:r>
            <a:rPr lang="en-US" dirty="0" smtClean="0">
              <a:solidFill>
                <a:srgbClr val="049FD9"/>
              </a:solidFill>
            </a:rPr>
            <a:t>Logjam</a:t>
          </a:r>
          <a:endParaRPr lang="en-US" dirty="0">
            <a:solidFill>
              <a:srgbClr val="049FD9"/>
            </a:solidFill>
          </a:endParaRPr>
        </a:p>
      </dgm:t>
    </dgm:pt>
    <dgm:pt modelId="{7E21B3FA-F844-42EF-A6C0-173AA8DC124F}" type="parTrans" cxnId="{7313F20B-ACD4-4A28-8913-A9D25BD70CBA}">
      <dgm:prSet/>
      <dgm:spPr/>
      <dgm:t>
        <a:bodyPr/>
        <a:lstStyle/>
        <a:p>
          <a:endParaRPr lang="en-US"/>
        </a:p>
      </dgm:t>
    </dgm:pt>
    <dgm:pt modelId="{757F809D-B2CC-46EE-BB32-FA4202E6A571}" type="sibTrans" cxnId="{7313F20B-ACD4-4A28-8913-A9D25BD70CBA}">
      <dgm:prSet/>
      <dgm:spPr/>
      <dgm:t>
        <a:bodyPr/>
        <a:lstStyle/>
        <a:p>
          <a:endParaRPr lang="en-US"/>
        </a:p>
      </dgm:t>
    </dgm:pt>
    <dgm:pt modelId="{3292AE68-5FB6-4CD4-BF9D-720E44B65157}">
      <dgm:prSet phldrT="[Text]"/>
      <dgm:spPr/>
      <dgm:t>
        <a:bodyPr/>
        <a:lstStyle/>
        <a:p>
          <a:r>
            <a:rPr lang="en-US" dirty="0" smtClean="0"/>
            <a:t>Jan 2016: </a:t>
          </a:r>
          <a:r>
            <a:rPr lang="en-US" dirty="0" smtClean="0">
              <a:solidFill>
                <a:srgbClr val="049FD9"/>
              </a:solidFill>
            </a:rPr>
            <a:t>Sweet32</a:t>
          </a:r>
          <a:endParaRPr lang="en-US" dirty="0">
            <a:solidFill>
              <a:srgbClr val="049FD9"/>
            </a:solidFill>
          </a:endParaRPr>
        </a:p>
      </dgm:t>
    </dgm:pt>
    <dgm:pt modelId="{63E3AF57-BA05-4692-AB41-7309B5358132}" type="parTrans" cxnId="{F7473AD6-CE6C-49FE-B8D2-A8ACDC9C9E43}">
      <dgm:prSet/>
      <dgm:spPr/>
      <dgm:t>
        <a:bodyPr/>
        <a:lstStyle/>
        <a:p>
          <a:endParaRPr lang="en-US"/>
        </a:p>
      </dgm:t>
    </dgm:pt>
    <dgm:pt modelId="{7D2D9809-D9AA-49EB-95C7-2A6CF1AACE71}" type="sibTrans" cxnId="{F7473AD6-CE6C-49FE-B8D2-A8ACDC9C9E43}">
      <dgm:prSet/>
      <dgm:spPr/>
      <dgm:t>
        <a:bodyPr/>
        <a:lstStyle/>
        <a:p>
          <a:endParaRPr lang="en-US"/>
        </a:p>
      </dgm:t>
    </dgm:pt>
    <dgm:pt modelId="{3D67581E-FE5C-4536-B1C6-BC9CCA07B3B6}">
      <dgm:prSet phldrT="[Text]"/>
      <dgm:spPr/>
      <dgm:t>
        <a:bodyPr/>
        <a:lstStyle/>
        <a:p>
          <a:r>
            <a:rPr lang="en-US" dirty="0" smtClean="0"/>
            <a:t>Feb 2017: </a:t>
          </a:r>
          <a:r>
            <a:rPr lang="en-US" dirty="0" err="1" smtClean="0">
              <a:solidFill>
                <a:srgbClr val="049FD9"/>
              </a:solidFill>
            </a:rPr>
            <a:t>Ticketbleed</a:t>
          </a:r>
          <a:endParaRPr lang="en-US" dirty="0">
            <a:solidFill>
              <a:srgbClr val="049FD9"/>
            </a:solidFill>
          </a:endParaRPr>
        </a:p>
      </dgm:t>
    </dgm:pt>
    <dgm:pt modelId="{F651DEA5-CDC0-4268-970E-9649444DF184}" type="parTrans" cxnId="{FD66C309-3911-4F37-BC3B-012E9A4A7542}">
      <dgm:prSet/>
      <dgm:spPr/>
      <dgm:t>
        <a:bodyPr/>
        <a:lstStyle/>
        <a:p>
          <a:endParaRPr lang="en-US"/>
        </a:p>
      </dgm:t>
    </dgm:pt>
    <dgm:pt modelId="{B851503E-E156-4343-93DF-D8A503AA97E2}" type="sibTrans" cxnId="{FD66C309-3911-4F37-BC3B-012E9A4A7542}">
      <dgm:prSet/>
      <dgm:spPr/>
      <dgm:t>
        <a:bodyPr/>
        <a:lstStyle/>
        <a:p>
          <a:endParaRPr lang="en-US"/>
        </a:p>
      </dgm:t>
    </dgm:pt>
    <dgm:pt modelId="{AEB25AF4-C73E-4C03-A902-9DCC6265BD59}" type="pres">
      <dgm:prSet presAssocID="{13974EE5-5633-4D85-9723-6D178EC5A6AC}" presName="Name0" presStyleCnt="0">
        <dgm:presLayoutVars>
          <dgm:dir/>
          <dgm:resizeHandles val="exact"/>
        </dgm:presLayoutVars>
      </dgm:prSet>
      <dgm:spPr/>
    </dgm:pt>
    <dgm:pt modelId="{16274163-0B6D-45E5-9336-2527FC43BC14}" type="pres">
      <dgm:prSet presAssocID="{13974EE5-5633-4D85-9723-6D178EC5A6AC}" presName="arrow" presStyleLbl="bgShp" presStyleIdx="0" presStyleCnt="1"/>
      <dgm:spPr/>
    </dgm:pt>
    <dgm:pt modelId="{E122C734-D8A5-4255-BFD9-A41D25D9E803}" type="pres">
      <dgm:prSet presAssocID="{13974EE5-5633-4D85-9723-6D178EC5A6AC}" presName="points" presStyleCnt="0"/>
      <dgm:spPr/>
    </dgm:pt>
    <dgm:pt modelId="{565E862E-4EFF-4063-B98B-7F8C75862B1D}" type="pres">
      <dgm:prSet presAssocID="{65AAB079-5BAE-4053-B7A8-0AC28C2DA0B9}" presName="compositeA" presStyleCnt="0"/>
      <dgm:spPr/>
    </dgm:pt>
    <dgm:pt modelId="{13612BD7-35E6-4268-A761-AC3BB9740ED8}" type="pres">
      <dgm:prSet presAssocID="{65AAB079-5BAE-4053-B7A8-0AC28C2DA0B9}" presName="textA" presStyleLbl="revTx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0A4F99-1D65-4338-BD43-8114700D37FD}" type="pres">
      <dgm:prSet presAssocID="{65AAB079-5BAE-4053-B7A8-0AC28C2DA0B9}" presName="circleA" presStyleLbl="node1" presStyleIdx="0" presStyleCnt="9"/>
      <dgm:spPr/>
    </dgm:pt>
    <dgm:pt modelId="{AE6728F7-3146-4BBD-8B10-DDDE619F86E2}" type="pres">
      <dgm:prSet presAssocID="{65AAB079-5BAE-4053-B7A8-0AC28C2DA0B9}" presName="spaceA" presStyleCnt="0"/>
      <dgm:spPr/>
    </dgm:pt>
    <dgm:pt modelId="{9FFDD92B-6A10-429F-A4E0-36B766CB4B55}" type="pres">
      <dgm:prSet presAssocID="{816C0769-3923-436D-AF5A-C2417FEA2DDD}" presName="space" presStyleCnt="0"/>
      <dgm:spPr/>
    </dgm:pt>
    <dgm:pt modelId="{FC473610-7458-4BFA-83A2-31812C1569CE}" type="pres">
      <dgm:prSet presAssocID="{AF5E4971-B5B1-46C6-A2FF-0A37B2A1A2E8}" presName="compositeB" presStyleCnt="0"/>
      <dgm:spPr/>
    </dgm:pt>
    <dgm:pt modelId="{45D7C14A-049B-4396-BF12-336218352EF2}" type="pres">
      <dgm:prSet presAssocID="{AF5E4971-B5B1-46C6-A2FF-0A37B2A1A2E8}" presName="textB" presStyleLbl="revTx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218FF9-3230-445A-9BCC-437F847BBC66}" type="pres">
      <dgm:prSet presAssocID="{AF5E4971-B5B1-46C6-A2FF-0A37B2A1A2E8}" presName="circleB" presStyleLbl="node1" presStyleIdx="1" presStyleCnt="9"/>
      <dgm:spPr/>
    </dgm:pt>
    <dgm:pt modelId="{A0DF74DD-6725-497D-A7FB-0A9ECF383750}" type="pres">
      <dgm:prSet presAssocID="{AF5E4971-B5B1-46C6-A2FF-0A37B2A1A2E8}" presName="spaceB" presStyleCnt="0"/>
      <dgm:spPr/>
    </dgm:pt>
    <dgm:pt modelId="{D8C7E9FB-D2C7-49DB-A929-E1C6F6055BED}" type="pres">
      <dgm:prSet presAssocID="{92E3D75D-2956-4FFE-9799-7FBDA9F104FC}" presName="space" presStyleCnt="0"/>
      <dgm:spPr/>
    </dgm:pt>
    <dgm:pt modelId="{4B3EB4BE-2692-48C7-9B71-1886F5C6D705}" type="pres">
      <dgm:prSet presAssocID="{F90F0A37-C11E-408E-BD9C-5382518AFAA9}" presName="compositeA" presStyleCnt="0"/>
      <dgm:spPr/>
    </dgm:pt>
    <dgm:pt modelId="{53BDE182-BDDE-4AD9-B9DF-5D5C07115E25}" type="pres">
      <dgm:prSet presAssocID="{F90F0A37-C11E-408E-BD9C-5382518AFAA9}" presName="textA" presStyleLbl="revTx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3F77BF-6223-41EA-9A99-5567696F8345}" type="pres">
      <dgm:prSet presAssocID="{F90F0A37-C11E-408E-BD9C-5382518AFAA9}" presName="circleA" presStyleLbl="node1" presStyleIdx="2" presStyleCnt="9"/>
      <dgm:spPr/>
    </dgm:pt>
    <dgm:pt modelId="{1A98A321-FC75-47C5-8247-5FFD787CAF9E}" type="pres">
      <dgm:prSet presAssocID="{F90F0A37-C11E-408E-BD9C-5382518AFAA9}" presName="spaceA" presStyleCnt="0"/>
      <dgm:spPr/>
    </dgm:pt>
    <dgm:pt modelId="{6687410E-3BC0-44AC-BB51-887B65E30F62}" type="pres">
      <dgm:prSet presAssocID="{4CCADEF9-6277-45E4-BA66-C55DDE3590E8}" presName="space" presStyleCnt="0"/>
      <dgm:spPr/>
    </dgm:pt>
    <dgm:pt modelId="{0AB1D134-9FE3-4709-B399-AAF812E7D436}" type="pres">
      <dgm:prSet presAssocID="{500530FC-CAF8-42CA-98E2-6E8DB6CB993F}" presName="compositeB" presStyleCnt="0"/>
      <dgm:spPr/>
    </dgm:pt>
    <dgm:pt modelId="{B98B51D9-0C28-4D54-970A-873868232D6B}" type="pres">
      <dgm:prSet presAssocID="{500530FC-CAF8-42CA-98E2-6E8DB6CB993F}" presName="textB" presStyleLbl="revTx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A432B7-2007-41B7-98E7-19A81C31F934}" type="pres">
      <dgm:prSet presAssocID="{500530FC-CAF8-42CA-98E2-6E8DB6CB993F}" presName="circleB" presStyleLbl="node1" presStyleIdx="3" presStyleCnt="9"/>
      <dgm:spPr/>
    </dgm:pt>
    <dgm:pt modelId="{8D8A3F7C-20EA-4D44-BCB7-D2D022602AD9}" type="pres">
      <dgm:prSet presAssocID="{500530FC-CAF8-42CA-98E2-6E8DB6CB993F}" presName="spaceB" presStyleCnt="0"/>
      <dgm:spPr/>
    </dgm:pt>
    <dgm:pt modelId="{15AA332E-443F-4223-AD5B-D61BCB2DBC3C}" type="pres">
      <dgm:prSet presAssocID="{B3DF3F98-F43F-4C5B-8A43-949031121665}" presName="space" presStyleCnt="0"/>
      <dgm:spPr/>
    </dgm:pt>
    <dgm:pt modelId="{CC1197F2-F315-4277-AC18-F3BCC6CB10D0}" type="pres">
      <dgm:prSet presAssocID="{D7273E9C-5155-43DE-A80E-40DC3F4A3364}" presName="compositeA" presStyleCnt="0"/>
      <dgm:spPr/>
    </dgm:pt>
    <dgm:pt modelId="{528BE8F8-7D96-49DD-A528-1450D76564AD}" type="pres">
      <dgm:prSet presAssocID="{D7273E9C-5155-43DE-A80E-40DC3F4A3364}" presName="textA" presStyleLbl="revTx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980799-6B89-4D84-B90E-A956E6F50E32}" type="pres">
      <dgm:prSet presAssocID="{D7273E9C-5155-43DE-A80E-40DC3F4A3364}" presName="circleA" presStyleLbl="node1" presStyleIdx="4" presStyleCnt="9"/>
      <dgm:spPr/>
    </dgm:pt>
    <dgm:pt modelId="{E70DB56F-DE0E-468C-82EB-E2BEE8BF02F5}" type="pres">
      <dgm:prSet presAssocID="{D7273E9C-5155-43DE-A80E-40DC3F4A3364}" presName="spaceA" presStyleCnt="0"/>
      <dgm:spPr/>
    </dgm:pt>
    <dgm:pt modelId="{AF754E26-77F3-45CB-A332-2DD73A73F87D}" type="pres">
      <dgm:prSet presAssocID="{3C5272C4-C7FD-4502-B246-50FD426F668D}" presName="space" presStyleCnt="0"/>
      <dgm:spPr/>
    </dgm:pt>
    <dgm:pt modelId="{9D440247-5368-460A-9015-23C1789FC3DF}" type="pres">
      <dgm:prSet presAssocID="{A5C6F70E-C056-4AAC-87BA-0C0CDA9E6D7B}" presName="compositeB" presStyleCnt="0"/>
      <dgm:spPr/>
    </dgm:pt>
    <dgm:pt modelId="{61B17258-F5E7-4F2B-8DE0-4BE19E6C1036}" type="pres">
      <dgm:prSet presAssocID="{A5C6F70E-C056-4AAC-87BA-0C0CDA9E6D7B}" presName="textB" presStyleLbl="revTx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AD9DE-976D-44DA-913A-A4A140687FD4}" type="pres">
      <dgm:prSet presAssocID="{A5C6F70E-C056-4AAC-87BA-0C0CDA9E6D7B}" presName="circleB" presStyleLbl="node1" presStyleIdx="5" presStyleCnt="9"/>
      <dgm:spPr/>
    </dgm:pt>
    <dgm:pt modelId="{5588FCF4-1B23-40F7-AF3B-1FB9F253431D}" type="pres">
      <dgm:prSet presAssocID="{A5C6F70E-C056-4AAC-87BA-0C0CDA9E6D7B}" presName="spaceB" presStyleCnt="0"/>
      <dgm:spPr/>
    </dgm:pt>
    <dgm:pt modelId="{D059626E-15CA-48A2-9006-2C76B34A2968}" type="pres">
      <dgm:prSet presAssocID="{757F809D-B2CC-46EE-BB32-FA4202E6A571}" presName="space" presStyleCnt="0"/>
      <dgm:spPr/>
    </dgm:pt>
    <dgm:pt modelId="{B7EFE135-6CF6-4A00-8062-5C1C20395AB9}" type="pres">
      <dgm:prSet presAssocID="{07BE826A-23BC-4213-BC05-ECE63D711FD6}" presName="compositeA" presStyleCnt="0"/>
      <dgm:spPr/>
    </dgm:pt>
    <dgm:pt modelId="{46132E29-1C9D-41D8-ADD3-2C8479B414D7}" type="pres">
      <dgm:prSet presAssocID="{07BE826A-23BC-4213-BC05-ECE63D711FD6}" presName="textA" presStyleLbl="revTx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7C21FA-AAD9-4B09-8ADA-90A649AB75A2}" type="pres">
      <dgm:prSet presAssocID="{07BE826A-23BC-4213-BC05-ECE63D711FD6}" presName="circleA" presStyleLbl="node1" presStyleIdx="6" presStyleCnt="9"/>
      <dgm:spPr/>
    </dgm:pt>
    <dgm:pt modelId="{5496BA17-5049-4037-8D1A-FEB0B886F64F}" type="pres">
      <dgm:prSet presAssocID="{07BE826A-23BC-4213-BC05-ECE63D711FD6}" presName="spaceA" presStyleCnt="0"/>
      <dgm:spPr/>
    </dgm:pt>
    <dgm:pt modelId="{6D248C09-9841-4E40-BE1C-8D1B1FCAB741}" type="pres">
      <dgm:prSet presAssocID="{B8BA5BA0-14D9-49F5-A26A-AE162B9705A4}" presName="space" presStyleCnt="0"/>
      <dgm:spPr/>
    </dgm:pt>
    <dgm:pt modelId="{54C9EA11-F622-42E3-83B1-516A01F150AD}" type="pres">
      <dgm:prSet presAssocID="{3292AE68-5FB6-4CD4-BF9D-720E44B65157}" presName="compositeB" presStyleCnt="0"/>
      <dgm:spPr/>
    </dgm:pt>
    <dgm:pt modelId="{2AE94BE4-22FA-4D97-A328-F49641BE02E4}" type="pres">
      <dgm:prSet presAssocID="{3292AE68-5FB6-4CD4-BF9D-720E44B65157}" presName="textB" presStyleLbl="revTx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768E8-BD73-42D5-82CD-3E4FF90E1091}" type="pres">
      <dgm:prSet presAssocID="{3292AE68-5FB6-4CD4-BF9D-720E44B65157}" presName="circleB" presStyleLbl="node1" presStyleIdx="7" presStyleCnt="9"/>
      <dgm:spPr/>
    </dgm:pt>
    <dgm:pt modelId="{A7E8F326-1CAA-497A-8261-74AC4465D8DE}" type="pres">
      <dgm:prSet presAssocID="{3292AE68-5FB6-4CD4-BF9D-720E44B65157}" presName="spaceB" presStyleCnt="0"/>
      <dgm:spPr/>
    </dgm:pt>
    <dgm:pt modelId="{4EACB070-8FB9-4BCF-9E0A-A663DAC2EA67}" type="pres">
      <dgm:prSet presAssocID="{7D2D9809-D9AA-49EB-95C7-2A6CF1AACE71}" presName="space" presStyleCnt="0"/>
      <dgm:spPr/>
    </dgm:pt>
    <dgm:pt modelId="{48AA9E86-366B-4644-9546-FC08FCDCCF37}" type="pres">
      <dgm:prSet presAssocID="{3D67581E-FE5C-4536-B1C6-BC9CCA07B3B6}" presName="compositeA" presStyleCnt="0"/>
      <dgm:spPr/>
    </dgm:pt>
    <dgm:pt modelId="{9B4765A4-0248-4946-B68E-41192FF7ECD3}" type="pres">
      <dgm:prSet presAssocID="{3D67581E-FE5C-4536-B1C6-BC9CCA07B3B6}" presName="textA" presStyleLbl="revTx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8235CA-CBD7-4C59-BA06-0C38FF05F2BC}" type="pres">
      <dgm:prSet presAssocID="{3D67581E-FE5C-4536-B1C6-BC9CCA07B3B6}" presName="circleA" presStyleLbl="node1" presStyleIdx="8" presStyleCnt="9"/>
      <dgm:spPr/>
    </dgm:pt>
    <dgm:pt modelId="{84B3468D-637B-424E-B215-28A50B3F13B2}" type="pres">
      <dgm:prSet presAssocID="{3D67581E-FE5C-4536-B1C6-BC9CCA07B3B6}" presName="spaceA" presStyleCnt="0"/>
      <dgm:spPr/>
    </dgm:pt>
  </dgm:ptLst>
  <dgm:cxnLst>
    <dgm:cxn modelId="{EBF9E09D-7193-45C8-9785-C924368C9627}" type="presOf" srcId="{A5C6F70E-C056-4AAC-87BA-0C0CDA9E6D7B}" destId="{61B17258-F5E7-4F2B-8DE0-4BE19E6C1036}" srcOrd="0" destOrd="0" presId="urn:microsoft.com/office/officeart/2005/8/layout/hProcess11"/>
    <dgm:cxn modelId="{6558B4DF-1E66-4C35-9D77-0F9A1985CA4D}" srcId="{13974EE5-5633-4D85-9723-6D178EC5A6AC}" destId="{500530FC-CAF8-42CA-98E2-6E8DB6CB993F}" srcOrd="3" destOrd="0" parTransId="{B69816EF-4763-4EFE-B98D-2DB9CE1F83DD}" sibTransId="{B3DF3F98-F43F-4C5B-8A43-949031121665}"/>
    <dgm:cxn modelId="{4A7E11B7-3946-48CE-9498-99C01B427C20}" type="presOf" srcId="{F90F0A37-C11E-408E-BD9C-5382518AFAA9}" destId="{53BDE182-BDDE-4AD9-B9DF-5D5C07115E25}" srcOrd="0" destOrd="0" presId="urn:microsoft.com/office/officeart/2005/8/layout/hProcess11"/>
    <dgm:cxn modelId="{0A000A08-EF90-46B0-9A2B-2DD98B93DE16}" srcId="{13974EE5-5633-4D85-9723-6D178EC5A6AC}" destId="{07BE826A-23BC-4213-BC05-ECE63D711FD6}" srcOrd="6" destOrd="0" parTransId="{12E3D99E-84BE-4B40-9294-30C3D0136CFC}" sibTransId="{B8BA5BA0-14D9-49F5-A26A-AE162B9705A4}"/>
    <dgm:cxn modelId="{41BD9C95-FABB-4865-863B-35081E70F488}" type="presOf" srcId="{500530FC-CAF8-42CA-98E2-6E8DB6CB993F}" destId="{B98B51D9-0C28-4D54-970A-873868232D6B}" srcOrd="0" destOrd="0" presId="urn:microsoft.com/office/officeart/2005/8/layout/hProcess11"/>
    <dgm:cxn modelId="{FD66C309-3911-4F37-BC3B-012E9A4A7542}" srcId="{13974EE5-5633-4D85-9723-6D178EC5A6AC}" destId="{3D67581E-FE5C-4536-B1C6-BC9CCA07B3B6}" srcOrd="8" destOrd="0" parTransId="{F651DEA5-CDC0-4268-970E-9649444DF184}" sibTransId="{B851503E-E156-4343-93DF-D8A503AA97E2}"/>
    <dgm:cxn modelId="{79EA54C2-98E8-4257-8C12-C638A20F6B4F}" type="presOf" srcId="{D7273E9C-5155-43DE-A80E-40DC3F4A3364}" destId="{528BE8F8-7D96-49DD-A528-1450D76564AD}" srcOrd="0" destOrd="0" presId="urn:microsoft.com/office/officeart/2005/8/layout/hProcess11"/>
    <dgm:cxn modelId="{327F1703-F742-4142-ADD2-4A73C2D47444}" type="presOf" srcId="{07BE826A-23BC-4213-BC05-ECE63D711FD6}" destId="{46132E29-1C9D-41D8-ADD3-2C8479B414D7}" srcOrd="0" destOrd="0" presId="urn:microsoft.com/office/officeart/2005/8/layout/hProcess11"/>
    <dgm:cxn modelId="{ACB5341A-8EA9-4A43-82BA-560E5A3A9C74}" srcId="{13974EE5-5633-4D85-9723-6D178EC5A6AC}" destId="{AF5E4971-B5B1-46C6-A2FF-0A37B2A1A2E8}" srcOrd="1" destOrd="0" parTransId="{29B513DE-D82B-44D8-9FB3-52C9ADB5E6AA}" sibTransId="{92E3D75D-2956-4FFE-9799-7FBDA9F104FC}"/>
    <dgm:cxn modelId="{91FFA9A1-7C70-4BDB-A0F6-975289BCBA9D}" type="presOf" srcId="{AF5E4971-B5B1-46C6-A2FF-0A37B2A1A2E8}" destId="{45D7C14A-049B-4396-BF12-336218352EF2}" srcOrd="0" destOrd="0" presId="urn:microsoft.com/office/officeart/2005/8/layout/hProcess11"/>
    <dgm:cxn modelId="{823D708F-E269-499A-B69A-D223FBCC4428}" type="presOf" srcId="{3292AE68-5FB6-4CD4-BF9D-720E44B65157}" destId="{2AE94BE4-22FA-4D97-A328-F49641BE02E4}" srcOrd="0" destOrd="0" presId="urn:microsoft.com/office/officeart/2005/8/layout/hProcess11"/>
    <dgm:cxn modelId="{97C59EA6-3BDD-4C4D-B2A8-58EE8E51353E}" srcId="{13974EE5-5633-4D85-9723-6D178EC5A6AC}" destId="{65AAB079-5BAE-4053-B7A8-0AC28C2DA0B9}" srcOrd="0" destOrd="0" parTransId="{428FC5F0-4A14-4151-9741-673516D1DD9C}" sibTransId="{816C0769-3923-436D-AF5A-C2417FEA2DDD}"/>
    <dgm:cxn modelId="{171078E1-F4C4-4B51-AE10-7ACB0608A895}" type="presOf" srcId="{13974EE5-5633-4D85-9723-6D178EC5A6AC}" destId="{AEB25AF4-C73E-4C03-A902-9DCC6265BD59}" srcOrd="0" destOrd="0" presId="urn:microsoft.com/office/officeart/2005/8/layout/hProcess11"/>
    <dgm:cxn modelId="{3AA69AA3-4D08-4E0F-8448-A7CA808784AF}" type="presOf" srcId="{65AAB079-5BAE-4053-B7A8-0AC28C2DA0B9}" destId="{13612BD7-35E6-4268-A761-AC3BB9740ED8}" srcOrd="0" destOrd="0" presId="urn:microsoft.com/office/officeart/2005/8/layout/hProcess11"/>
    <dgm:cxn modelId="{7313F20B-ACD4-4A28-8913-A9D25BD70CBA}" srcId="{13974EE5-5633-4D85-9723-6D178EC5A6AC}" destId="{A5C6F70E-C056-4AAC-87BA-0C0CDA9E6D7B}" srcOrd="5" destOrd="0" parTransId="{7E21B3FA-F844-42EF-A6C0-173AA8DC124F}" sibTransId="{757F809D-B2CC-46EE-BB32-FA4202E6A571}"/>
    <dgm:cxn modelId="{722CF22B-BA1E-4453-90B0-2DF69B9DBA7D}" srcId="{13974EE5-5633-4D85-9723-6D178EC5A6AC}" destId="{F90F0A37-C11E-408E-BD9C-5382518AFAA9}" srcOrd="2" destOrd="0" parTransId="{7F71DD23-37BB-4B13-93C4-02E87C3944D0}" sibTransId="{4CCADEF9-6277-45E4-BA66-C55DDE3590E8}"/>
    <dgm:cxn modelId="{84401E36-4582-4A9F-9570-1561DA35AEC1}" srcId="{13974EE5-5633-4D85-9723-6D178EC5A6AC}" destId="{D7273E9C-5155-43DE-A80E-40DC3F4A3364}" srcOrd="4" destOrd="0" parTransId="{B1B4DBCB-7049-4EF1-807A-B6B8AF19623B}" sibTransId="{3C5272C4-C7FD-4502-B246-50FD426F668D}"/>
    <dgm:cxn modelId="{F7473AD6-CE6C-49FE-B8D2-A8ACDC9C9E43}" srcId="{13974EE5-5633-4D85-9723-6D178EC5A6AC}" destId="{3292AE68-5FB6-4CD4-BF9D-720E44B65157}" srcOrd="7" destOrd="0" parTransId="{63E3AF57-BA05-4692-AB41-7309B5358132}" sibTransId="{7D2D9809-D9AA-49EB-95C7-2A6CF1AACE71}"/>
    <dgm:cxn modelId="{D2355F32-A94C-46D6-A756-928189612C29}" type="presOf" srcId="{3D67581E-FE5C-4536-B1C6-BC9CCA07B3B6}" destId="{9B4765A4-0248-4946-B68E-41192FF7ECD3}" srcOrd="0" destOrd="0" presId="urn:microsoft.com/office/officeart/2005/8/layout/hProcess11"/>
    <dgm:cxn modelId="{3BAC127F-01D4-428B-AC8E-686566DC0225}" type="presParOf" srcId="{AEB25AF4-C73E-4C03-A902-9DCC6265BD59}" destId="{16274163-0B6D-45E5-9336-2527FC43BC14}" srcOrd="0" destOrd="0" presId="urn:microsoft.com/office/officeart/2005/8/layout/hProcess11"/>
    <dgm:cxn modelId="{8EF20992-5138-4703-8632-429AE4CC4FF5}" type="presParOf" srcId="{AEB25AF4-C73E-4C03-A902-9DCC6265BD59}" destId="{E122C734-D8A5-4255-BFD9-A41D25D9E803}" srcOrd="1" destOrd="0" presId="urn:microsoft.com/office/officeart/2005/8/layout/hProcess11"/>
    <dgm:cxn modelId="{2076E450-6C9B-4AC8-A6A8-AA6C45037465}" type="presParOf" srcId="{E122C734-D8A5-4255-BFD9-A41D25D9E803}" destId="{565E862E-4EFF-4063-B98B-7F8C75862B1D}" srcOrd="0" destOrd="0" presId="urn:microsoft.com/office/officeart/2005/8/layout/hProcess11"/>
    <dgm:cxn modelId="{C2802975-8A83-4488-9666-70AE18AF22FE}" type="presParOf" srcId="{565E862E-4EFF-4063-B98B-7F8C75862B1D}" destId="{13612BD7-35E6-4268-A761-AC3BB9740ED8}" srcOrd="0" destOrd="0" presId="urn:microsoft.com/office/officeart/2005/8/layout/hProcess11"/>
    <dgm:cxn modelId="{707841C3-AA60-4D5C-A354-24FCDCC1CD3D}" type="presParOf" srcId="{565E862E-4EFF-4063-B98B-7F8C75862B1D}" destId="{FF0A4F99-1D65-4338-BD43-8114700D37FD}" srcOrd="1" destOrd="0" presId="urn:microsoft.com/office/officeart/2005/8/layout/hProcess11"/>
    <dgm:cxn modelId="{93D1BE95-5FB6-4281-985F-755B5D737DD8}" type="presParOf" srcId="{565E862E-4EFF-4063-B98B-7F8C75862B1D}" destId="{AE6728F7-3146-4BBD-8B10-DDDE619F86E2}" srcOrd="2" destOrd="0" presId="urn:microsoft.com/office/officeart/2005/8/layout/hProcess11"/>
    <dgm:cxn modelId="{3B2A41F5-EC0D-4CC3-B8A7-1BE129AE1348}" type="presParOf" srcId="{E122C734-D8A5-4255-BFD9-A41D25D9E803}" destId="{9FFDD92B-6A10-429F-A4E0-36B766CB4B55}" srcOrd="1" destOrd="0" presId="urn:microsoft.com/office/officeart/2005/8/layout/hProcess11"/>
    <dgm:cxn modelId="{9C4AFC61-4A2C-4B38-8531-FDD67EFA751B}" type="presParOf" srcId="{E122C734-D8A5-4255-BFD9-A41D25D9E803}" destId="{FC473610-7458-4BFA-83A2-31812C1569CE}" srcOrd="2" destOrd="0" presId="urn:microsoft.com/office/officeart/2005/8/layout/hProcess11"/>
    <dgm:cxn modelId="{0C87B79F-A246-44A4-A169-09BA9515B3A9}" type="presParOf" srcId="{FC473610-7458-4BFA-83A2-31812C1569CE}" destId="{45D7C14A-049B-4396-BF12-336218352EF2}" srcOrd="0" destOrd="0" presId="urn:microsoft.com/office/officeart/2005/8/layout/hProcess11"/>
    <dgm:cxn modelId="{7062B7C2-E4AE-4C52-AD97-6D5A3EA752DE}" type="presParOf" srcId="{FC473610-7458-4BFA-83A2-31812C1569CE}" destId="{4F218FF9-3230-445A-9BCC-437F847BBC66}" srcOrd="1" destOrd="0" presId="urn:microsoft.com/office/officeart/2005/8/layout/hProcess11"/>
    <dgm:cxn modelId="{8AFE4BA9-4BB7-4E92-9E2A-07DBF05F8162}" type="presParOf" srcId="{FC473610-7458-4BFA-83A2-31812C1569CE}" destId="{A0DF74DD-6725-497D-A7FB-0A9ECF383750}" srcOrd="2" destOrd="0" presId="urn:microsoft.com/office/officeart/2005/8/layout/hProcess11"/>
    <dgm:cxn modelId="{0F5E4117-2304-43D0-876B-7BEFC7CCDB1A}" type="presParOf" srcId="{E122C734-D8A5-4255-BFD9-A41D25D9E803}" destId="{D8C7E9FB-D2C7-49DB-A929-E1C6F6055BED}" srcOrd="3" destOrd="0" presId="urn:microsoft.com/office/officeart/2005/8/layout/hProcess11"/>
    <dgm:cxn modelId="{3D7DD9A6-8744-421C-BB68-F1A19C44E655}" type="presParOf" srcId="{E122C734-D8A5-4255-BFD9-A41D25D9E803}" destId="{4B3EB4BE-2692-48C7-9B71-1886F5C6D705}" srcOrd="4" destOrd="0" presId="urn:microsoft.com/office/officeart/2005/8/layout/hProcess11"/>
    <dgm:cxn modelId="{2855FC49-6732-49C9-9C43-577939934AAF}" type="presParOf" srcId="{4B3EB4BE-2692-48C7-9B71-1886F5C6D705}" destId="{53BDE182-BDDE-4AD9-B9DF-5D5C07115E25}" srcOrd="0" destOrd="0" presId="urn:microsoft.com/office/officeart/2005/8/layout/hProcess11"/>
    <dgm:cxn modelId="{78BF5A0D-EF4E-4FCD-822E-6E2EC7D2A47D}" type="presParOf" srcId="{4B3EB4BE-2692-48C7-9B71-1886F5C6D705}" destId="{683F77BF-6223-41EA-9A99-5567696F8345}" srcOrd="1" destOrd="0" presId="urn:microsoft.com/office/officeart/2005/8/layout/hProcess11"/>
    <dgm:cxn modelId="{307832F0-A962-4991-A7A4-BA83262B4614}" type="presParOf" srcId="{4B3EB4BE-2692-48C7-9B71-1886F5C6D705}" destId="{1A98A321-FC75-47C5-8247-5FFD787CAF9E}" srcOrd="2" destOrd="0" presId="urn:microsoft.com/office/officeart/2005/8/layout/hProcess11"/>
    <dgm:cxn modelId="{EBD97DDE-72E3-4A9C-A3D3-9931FE293093}" type="presParOf" srcId="{E122C734-D8A5-4255-BFD9-A41D25D9E803}" destId="{6687410E-3BC0-44AC-BB51-887B65E30F62}" srcOrd="5" destOrd="0" presId="urn:microsoft.com/office/officeart/2005/8/layout/hProcess11"/>
    <dgm:cxn modelId="{87799B05-ED88-445A-9AAA-B69C31C5F781}" type="presParOf" srcId="{E122C734-D8A5-4255-BFD9-A41D25D9E803}" destId="{0AB1D134-9FE3-4709-B399-AAF812E7D436}" srcOrd="6" destOrd="0" presId="urn:microsoft.com/office/officeart/2005/8/layout/hProcess11"/>
    <dgm:cxn modelId="{6765BB4D-80EE-4188-BD3D-61F206920024}" type="presParOf" srcId="{0AB1D134-9FE3-4709-B399-AAF812E7D436}" destId="{B98B51D9-0C28-4D54-970A-873868232D6B}" srcOrd="0" destOrd="0" presId="urn:microsoft.com/office/officeart/2005/8/layout/hProcess11"/>
    <dgm:cxn modelId="{B2AE0B04-49EC-42DB-9CB8-375F19A29E44}" type="presParOf" srcId="{0AB1D134-9FE3-4709-B399-AAF812E7D436}" destId="{44A432B7-2007-41B7-98E7-19A81C31F934}" srcOrd="1" destOrd="0" presId="urn:microsoft.com/office/officeart/2005/8/layout/hProcess11"/>
    <dgm:cxn modelId="{C67FFF3C-78CB-46FA-ADCF-06B1ECBC5480}" type="presParOf" srcId="{0AB1D134-9FE3-4709-B399-AAF812E7D436}" destId="{8D8A3F7C-20EA-4D44-BCB7-D2D022602AD9}" srcOrd="2" destOrd="0" presId="urn:microsoft.com/office/officeart/2005/8/layout/hProcess11"/>
    <dgm:cxn modelId="{F65B4CE5-FFEE-4864-937C-2F164A914B87}" type="presParOf" srcId="{E122C734-D8A5-4255-BFD9-A41D25D9E803}" destId="{15AA332E-443F-4223-AD5B-D61BCB2DBC3C}" srcOrd="7" destOrd="0" presId="urn:microsoft.com/office/officeart/2005/8/layout/hProcess11"/>
    <dgm:cxn modelId="{E3A8D0DC-9ED1-4839-A851-CDD2398BA2AE}" type="presParOf" srcId="{E122C734-D8A5-4255-BFD9-A41D25D9E803}" destId="{CC1197F2-F315-4277-AC18-F3BCC6CB10D0}" srcOrd="8" destOrd="0" presId="urn:microsoft.com/office/officeart/2005/8/layout/hProcess11"/>
    <dgm:cxn modelId="{CC59D69F-CA0C-46C2-A030-9C92C2B5F749}" type="presParOf" srcId="{CC1197F2-F315-4277-AC18-F3BCC6CB10D0}" destId="{528BE8F8-7D96-49DD-A528-1450D76564AD}" srcOrd="0" destOrd="0" presId="urn:microsoft.com/office/officeart/2005/8/layout/hProcess11"/>
    <dgm:cxn modelId="{F9C7C75E-27BF-4D55-B35B-0BD0AE9CE5CA}" type="presParOf" srcId="{CC1197F2-F315-4277-AC18-F3BCC6CB10D0}" destId="{B5980799-6B89-4D84-B90E-A956E6F50E32}" srcOrd="1" destOrd="0" presId="urn:microsoft.com/office/officeart/2005/8/layout/hProcess11"/>
    <dgm:cxn modelId="{B96115F1-280E-4FE2-904C-C4453EA96C11}" type="presParOf" srcId="{CC1197F2-F315-4277-AC18-F3BCC6CB10D0}" destId="{E70DB56F-DE0E-468C-82EB-E2BEE8BF02F5}" srcOrd="2" destOrd="0" presId="urn:microsoft.com/office/officeart/2005/8/layout/hProcess11"/>
    <dgm:cxn modelId="{0FF323F7-5417-422E-BA0A-9C93D72D5AF4}" type="presParOf" srcId="{E122C734-D8A5-4255-BFD9-A41D25D9E803}" destId="{AF754E26-77F3-45CB-A332-2DD73A73F87D}" srcOrd="9" destOrd="0" presId="urn:microsoft.com/office/officeart/2005/8/layout/hProcess11"/>
    <dgm:cxn modelId="{A2DD076F-59CD-4345-97A5-CB05ACF276CA}" type="presParOf" srcId="{E122C734-D8A5-4255-BFD9-A41D25D9E803}" destId="{9D440247-5368-460A-9015-23C1789FC3DF}" srcOrd="10" destOrd="0" presId="urn:microsoft.com/office/officeart/2005/8/layout/hProcess11"/>
    <dgm:cxn modelId="{F63445FA-2E8E-4326-881D-A891E64F000C}" type="presParOf" srcId="{9D440247-5368-460A-9015-23C1789FC3DF}" destId="{61B17258-F5E7-4F2B-8DE0-4BE19E6C1036}" srcOrd="0" destOrd="0" presId="urn:microsoft.com/office/officeart/2005/8/layout/hProcess11"/>
    <dgm:cxn modelId="{51EFE84C-4607-4D7B-8831-D590E5A0201A}" type="presParOf" srcId="{9D440247-5368-460A-9015-23C1789FC3DF}" destId="{9C0AD9DE-976D-44DA-913A-A4A140687FD4}" srcOrd="1" destOrd="0" presId="urn:microsoft.com/office/officeart/2005/8/layout/hProcess11"/>
    <dgm:cxn modelId="{D71CA49C-5247-4B1E-9A04-A95CD9244E40}" type="presParOf" srcId="{9D440247-5368-460A-9015-23C1789FC3DF}" destId="{5588FCF4-1B23-40F7-AF3B-1FB9F253431D}" srcOrd="2" destOrd="0" presId="urn:microsoft.com/office/officeart/2005/8/layout/hProcess11"/>
    <dgm:cxn modelId="{996BFFF5-3B5B-48F7-A98E-28D66846A02F}" type="presParOf" srcId="{E122C734-D8A5-4255-BFD9-A41D25D9E803}" destId="{D059626E-15CA-48A2-9006-2C76B34A2968}" srcOrd="11" destOrd="0" presId="urn:microsoft.com/office/officeart/2005/8/layout/hProcess11"/>
    <dgm:cxn modelId="{B48D3307-925E-463E-BBE1-D78875455724}" type="presParOf" srcId="{E122C734-D8A5-4255-BFD9-A41D25D9E803}" destId="{B7EFE135-6CF6-4A00-8062-5C1C20395AB9}" srcOrd="12" destOrd="0" presId="urn:microsoft.com/office/officeart/2005/8/layout/hProcess11"/>
    <dgm:cxn modelId="{F19FE6F4-CD87-4AE6-B737-B60938C9F51A}" type="presParOf" srcId="{B7EFE135-6CF6-4A00-8062-5C1C20395AB9}" destId="{46132E29-1C9D-41D8-ADD3-2C8479B414D7}" srcOrd="0" destOrd="0" presId="urn:microsoft.com/office/officeart/2005/8/layout/hProcess11"/>
    <dgm:cxn modelId="{973D1358-B41B-441E-AC2B-DA8738976CE3}" type="presParOf" srcId="{B7EFE135-6CF6-4A00-8062-5C1C20395AB9}" destId="{EE7C21FA-AAD9-4B09-8ADA-90A649AB75A2}" srcOrd="1" destOrd="0" presId="urn:microsoft.com/office/officeart/2005/8/layout/hProcess11"/>
    <dgm:cxn modelId="{8B6F39A3-F841-47B7-A743-F60B9B134742}" type="presParOf" srcId="{B7EFE135-6CF6-4A00-8062-5C1C20395AB9}" destId="{5496BA17-5049-4037-8D1A-FEB0B886F64F}" srcOrd="2" destOrd="0" presId="urn:microsoft.com/office/officeart/2005/8/layout/hProcess11"/>
    <dgm:cxn modelId="{616F4EDF-9C15-46B9-B076-DF5DBADE6D5D}" type="presParOf" srcId="{E122C734-D8A5-4255-BFD9-A41D25D9E803}" destId="{6D248C09-9841-4E40-BE1C-8D1B1FCAB741}" srcOrd="13" destOrd="0" presId="urn:microsoft.com/office/officeart/2005/8/layout/hProcess11"/>
    <dgm:cxn modelId="{A4A2E16A-DABD-445E-A42C-0CFD7A347178}" type="presParOf" srcId="{E122C734-D8A5-4255-BFD9-A41D25D9E803}" destId="{54C9EA11-F622-42E3-83B1-516A01F150AD}" srcOrd="14" destOrd="0" presId="urn:microsoft.com/office/officeart/2005/8/layout/hProcess11"/>
    <dgm:cxn modelId="{8095C963-0662-47AE-8B17-36B32E124556}" type="presParOf" srcId="{54C9EA11-F622-42E3-83B1-516A01F150AD}" destId="{2AE94BE4-22FA-4D97-A328-F49641BE02E4}" srcOrd="0" destOrd="0" presId="urn:microsoft.com/office/officeart/2005/8/layout/hProcess11"/>
    <dgm:cxn modelId="{EE7C6CF0-676D-4CE6-8C21-5ACCCF22FF57}" type="presParOf" srcId="{54C9EA11-F622-42E3-83B1-516A01F150AD}" destId="{C99768E8-BD73-42D5-82CD-3E4FF90E1091}" srcOrd="1" destOrd="0" presId="urn:microsoft.com/office/officeart/2005/8/layout/hProcess11"/>
    <dgm:cxn modelId="{A49143E2-FDC7-42E6-A3EC-6588F14EDA11}" type="presParOf" srcId="{54C9EA11-F622-42E3-83B1-516A01F150AD}" destId="{A7E8F326-1CAA-497A-8261-74AC4465D8DE}" srcOrd="2" destOrd="0" presId="urn:microsoft.com/office/officeart/2005/8/layout/hProcess11"/>
    <dgm:cxn modelId="{BDB35B76-9546-4017-94D9-7367D1017D44}" type="presParOf" srcId="{E122C734-D8A5-4255-BFD9-A41D25D9E803}" destId="{4EACB070-8FB9-4BCF-9E0A-A663DAC2EA67}" srcOrd="15" destOrd="0" presId="urn:microsoft.com/office/officeart/2005/8/layout/hProcess11"/>
    <dgm:cxn modelId="{A9796198-F62F-4515-8C24-CAB81F4F9B51}" type="presParOf" srcId="{E122C734-D8A5-4255-BFD9-A41D25D9E803}" destId="{48AA9E86-366B-4644-9546-FC08FCDCCF37}" srcOrd="16" destOrd="0" presId="urn:microsoft.com/office/officeart/2005/8/layout/hProcess11"/>
    <dgm:cxn modelId="{2CC69AA3-3FD7-4BA0-88AE-2F58BB6E862C}" type="presParOf" srcId="{48AA9E86-366B-4644-9546-FC08FCDCCF37}" destId="{9B4765A4-0248-4946-B68E-41192FF7ECD3}" srcOrd="0" destOrd="0" presId="urn:microsoft.com/office/officeart/2005/8/layout/hProcess11"/>
    <dgm:cxn modelId="{4BC4B246-7A1E-469E-B1BB-0B0D17063FAE}" type="presParOf" srcId="{48AA9E86-366B-4644-9546-FC08FCDCCF37}" destId="{508235CA-CBD7-4C59-BA06-0C38FF05F2BC}" srcOrd="1" destOrd="0" presId="urn:microsoft.com/office/officeart/2005/8/layout/hProcess11"/>
    <dgm:cxn modelId="{E35F9552-2CE5-4160-B8A1-446DBA300183}" type="presParOf" srcId="{48AA9E86-366B-4644-9546-FC08FCDCCF37}" destId="{84B3468D-637B-424E-B215-28A50B3F13B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74163-0B6D-45E5-9336-2527FC43BC14}">
      <dsp:nvSpPr>
        <dsp:cNvPr id="0" name=""/>
        <dsp:cNvSpPr/>
      </dsp:nvSpPr>
      <dsp:spPr>
        <a:xfrm>
          <a:off x="0" y="1243062"/>
          <a:ext cx="7874668" cy="165741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12BD7-35E6-4268-A761-AC3BB9740ED8}">
      <dsp:nvSpPr>
        <dsp:cNvPr id="0" name=""/>
        <dsp:cNvSpPr/>
      </dsp:nvSpPr>
      <dsp:spPr>
        <a:xfrm>
          <a:off x="1989" y="0"/>
          <a:ext cx="753534" cy="1657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Sep 2011: </a:t>
          </a:r>
          <a:r>
            <a:rPr lang="en-US" sz="900" kern="1200" dirty="0" smtClean="0">
              <a:solidFill>
                <a:srgbClr val="049FD9"/>
              </a:solidFill>
            </a:rPr>
            <a:t>BEAST</a:t>
          </a:r>
          <a:endParaRPr lang="en-US" sz="900" kern="1200" dirty="0">
            <a:solidFill>
              <a:srgbClr val="049FD9"/>
            </a:solidFill>
          </a:endParaRPr>
        </a:p>
      </dsp:txBody>
      <dsp:txXfrm>
        <a:off x="1989" y="0"/>
        <a:ext cx="753534" cy="1657416"/>
      </dsp:txXfrm>
    </dsp:sp>
    <dsp:sp modelId="{FF0A4F99-1D65-4338-BD43-8114700D37FD}">
      <dsp:nvSpPr>
        <dsp:cNvPr id="0" name=""/>
        <dsp:cNvSpPr/>
      </dsp:nvSpPr>
      <dsp:spPr>
        <a:xfrm>
          <a:off x="171579" y="1864593"/>
          <a:ext cx="414354" cy="414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7C14A-049B-4396-BF12-336218352EF2}">
      <dsp:nvSpPr>
        <dsp:cNvPr id="0" name=""/>
        <dsp:cNvSpPr/>
      </dsp:nvSpPr>
      <dsp:spPr>
        <a:xfrm>
          <a:off x="793200" y="2486125"/>
          <a:ext cx="753534" cy="1657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Sep 2012: </a:t>
          </a:r>
          <a:r>
            <a:rPr lang="en-US" sz="900" kern="1200" dirty="0" smtClean="0">
              <a:solidFill>
                <a:srgbClr val="049FD9"/>
              </a:solidFill>
            </a:rPr>
            <a:t>CRIME</a:t>
          </a:r>
          <a:endParaRPr lang="en-US" sz="900" kern="1200" dirty="0">
            <a:solidFill>
              <a:srgbClr val="049FD9"/>
            </a:solidFill>
          </a:endParaRPr>
        </a:p>
      </dsp:txBody>
      <dsp:txXfrm>
        <a:off x="793200" y="2486125"/>
        <a:ext cx="753534" cy="1657416"/>
      </dsp:txXfrm>
    </dsp:sp>
    <dsp:sp modelId="{4F218FF9-3230-445A-9BCC-437F847BBC66}">
      <dsp:nvSpPr>
        <dsp:cNvPr id="0" name=""/>
        <dsp:cNvSpPr/>
      </dsp:nvSpPr>
      <dsp:spPr>
        <a:xfrm>
          <a:off x="962790" y="1864593"/>
          <a:ext cx="414354" cy="414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DE182-BDDE-4AD9-B9DF-5D5C07115E25}">
      <dsp:nvSpPr>
        <dsp:cNvPr id="0" name=""/>
        <dsp:cNvSpPr/>
      </dsp:nvSpPr>
      <dsp:spPr>
        <a:xfrm>
          <a:off x="1584411" y="0"/>
          <a:ext cx="753534" cy="1657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Aug 2013: </a:t>
          </a:r>
          <a:r>
            <a:rPr lang="en-US" sz="900" kern="1200" dirty="0" smtClean="0">
              <a:solidFill>
                <a:srgbClr val="049FD9"/>
              </a:solidFill>
            </a:rPr>
            <a:t>BREACH</a:t>
          </a:r>
          <a:endParaRPr lang="en-US" sz="900" kern="1200" dirty="0">
            <a:solidFill>
              <a:srgbClr val="049FD9"/>
            </a:solidFill>
          </a:endParaRPr>
        </a:p>
      </dsp:txBody>
      <dsp:txXfrm>
        <a:off x="1584411" y="0"/>
        <a:ext cx="753534" cy="1657416"/>
      </dsp:txXfrm>
    </dsp:sp>
    <dsp:sp modelId="{683F77BF-6223-41EA-9A99-5567696F8345}">
      <dsp:nvSpPr>
        <dsp:cNvPr id="0" name=""/>
        <dsp:cNvSpPr/>
      </dsp:nvSpPr>
      <dsp:spPr>
        <a:xfrm>
          <a:off x="1754001" y="1864593"/>
          <a:ext cx="414354" cy="414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B51D9-0C28-4D54-970A-873868232D6B}">
      <dsp:nvSpPr>
        <dsp:cNvPr id="0" name=""/>
        <dsp:cNvSpPr/>
      </dsp:nvSpPr>
      <dsp:spPr>
        <a:xfrm>
          <a:off x="2375622" y="2486125"/>
          <a:ext cx="753534" cy="1657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April 2014: </a:t>
          </a:r>
          <a:r>
            <a:rPr lang="en-US" sz="900" kern="1200" dirty="0" smtClean="0">
              <a:solidFill>
                <a:srgbClr val="049FD9"/>
              </a:solidFill>
            </a:rPr>
            <a:t>Heartbleed</a:t>
          </a:r>
          <a:endParaRPr lang="en-US" sz="900" kern="1200" dirty="0">
            <a:solidFill>
              <a:srgbClr val="049FD9"/>
            </a:solidFill>
          </a:endParaRPr>
        </a:p>
      </dsp:txBody>
      <dsp:txXfrm>
        <a:off x="2375622" y="2486125"/>
        <a:ext cx="753534" cy="1657416"/>
      </dsp:txXfrm>
    </dsp:sp>
    <dsp:sp modelId="{44A432B7-2007-41B7-98E7-19A81C31F934}">
      <dsp:nvSpPr>
        <dsp:cNvPr id="0" name=""/>
        <dsp:cNvSpPr/>
      </dsp:nvSpPr>
      <dsp:spPr>
        <a:xfrm>
          <a:off x="2545212" y="1864593"/>
          <a:ext cx="414354" cy="414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BE8F8-7D96-49DD-A528-1450D76564AD}">
      <dsp:nvSpPr>
        <dsp:cNvPr id="0" name=""/>
        <dsp:cNvSpPr/>
      </dsp:nvSpPr>
      <dsp:spPr>
        <a:xfrm>
          <a:off x="3166833" y="0"/>
          <a:ext cx="753534" cy="1657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Oct 2014: </a:t>
          </a:r>
          <a:r>
            <a:rPr lang="en-US" sz="900" kern="1200" dirty="0" smtClean="0">
              <a:solidFill>
                <a:srgbClr val="049FD9"/>
              </a:solidFill>
            </a:rPr>
            <a:t>POODLE (+TLS)</a:t>
          </a:r>
          <a:endParaRPr lang="en-US" sz="900" kern="1200" dirty="0">
            <a:solidFill>
              <a:srgbClr val="049FD9"/>
            </a:solidFill>
          </a:endParaRPr>
        </a:p>
      </dsp:txBody>
      <dsp:txXfrm>
        <a:off x="3166833" y="0"/>
        <a:ext cx="753534" cy="1657416"/>
      </dsp:txXfrm>
    </dsp:sp>
    <dsp:sp modelId="{B5980799-6B89-4D84-B90E-A956E6F50E32}">
      <dsp:nvSpPr>
        <dsp:cNvPr id="0" name=""/>
        <dsp:cNvSpPr/>
      </dsp:nvSpPr>
      <dsp:spPr>
        <a:xfrm>
          <a:off x="3336423" y="1864593"/>
          <a:ext cx="414354" cy="414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17258-F5E7-4F2B-8DE0-4BE19E6C1036}">
      <dsp:nvSpPr>
        <dsp:cNvPr id="0" name=""/>
        <dsp:cNvSpPr/>
      </dsp:nvSpPr>
      <dsp:spPr>
        <a:xfrm>
          <a:off x="3958044" y="2486125"/>
          <a:ext cx="753534" cy="1657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May 2015: </a:t>
          </a:r>
          <a:r>
            <a:rPr lang="en-US" sz="900" kern="1200" dirty="0" smtClean="0">
              <a:solidFill>
                <a:srgbClr val="049FD9"/>
              </a:solidFill>
            </a:rPr>
            <a:t>Logjam</a:t>
          </a:r>
          <a:endParaRPr lang="en-US" sz="900" kern="1200" dirty="0">
            <a:solidFill>
              <a:srgbClr val="049FD9"/>
            </a:solidFill>
          </a:endParaRPr>
        </a:p>
      </dsp:txBody>
      <dsp:txXfrm>
        <a:off x="3958044" y="2486125"/>
        <a:ext cx="753534" cy="1657416"/>
      </dsp:txXfrm>
    </dsp:sp>
    <dsp:sp modelId="{9C0AD9DE-976D-44DA-913A-A4A140687FD4}">
      <dsp:nvSpPr>
        <dsp:cNvPr id="0" name=""/>
        <dsp:cNvSpPr/>
      </dsp:nvSpPr>
      <dsp:spPr>
        <a:xfrm>
          <a:off x="4127634" y="1864593"/>
          <a:ext cx="414354" cy="414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32E29-1C9D-41D8-ADD3-2C8479B414D7}">
      <dsp:nvSpPr>
        <dsp:cNvPr id="0" name=""/>
        <dsp:cNvSpPr/>
      </dsp:nvSpPr>
      <dsp:spPr>
        <a:xfrm>
          <a:off x="4749255" y="0"/>
          <a:ext cx="753534" cy="1657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Nov 2015: </a:t>
          </a:r>
          <a:r>
            <a:rPr lang="en-US" sz="900" kern="1200" dirty="0" smtClean="0">
              <a:solidFill>
                <a:srgbClr val="049FD9"/>
              </a:solidFill>
            </a:rPr>
            <a:t>FREAK</a:t>
          </a:r>
          <a:endParaRPr lang="en-US" sz="900" kern="1200" dirty="0">
            <a:solidFill>
              <a:srgbClr val="049FD9"/>
            </a:solidFill>
          </a:endParaRPr>
        </a:p>
      </dsp:txBody>
      <dsp:txXfrm>
        <a:off x="4749255" y="0"/>
        <a:ext cx="753534" cy="1657416"/>
      </dsp:txXfrm>
    </dsp:sp>
    <dsp:sp modelId="{EE7C21FA-AAD9-4B09-8ADA-90A649AB75A2}">
      <dsp:nvSpPr>
        <dsp:cNvPr id="0" name=""/>
        <dsp:cNvSpPr/>
      </dsp:nvSpPr>
      <dsp:spPr>
        <a:xfrm>
          <a:off x="4918845" y="1864593"/>
          <a:ext cx="414354" cy="414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E94BE4-22FA-4D97-A328-F49641BE02E4}">
      <dsp:nvSpPr>
        <dsp:cNvPr id="0" name=""/>
        <dsp:cNvSpPr/>
      </dsp:nvSpPr>
      <dsp:spPr>
        <a:xfrm>
          <a:off x="5540466" y="2486125"/>
          <a:ext cx="753534" cy="1657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Jan 2016: </a:t>
          </a:r>
          <a:r>
            <a:rPr lang="en-US" sz="900" kern="1200" dirty="0" smtClean="0">
              <a:solidFill>
                <a:srgbClr val="049FD9"/>
              </a:solidFill>
            </a:rPr>
            <a:t>Sweet32</a:t>
          </a:r>
          <a:endParaRPr lang="en-US" sz="900" kern="1200" dirty="0">
            <a:solidFill>
              <a:srgbClr val="049FD9"/>
            </a:solidFill>
          </a:endParaRPr>
        </a:p>
      </dsp:txBody>
      <dsp:txXfrm>
        <a:off x="5540466" y="2486125"/>
        <a:ext cx="753534" cy="1657416"/>
      </dsp:txXfrm>
    </dsp:sp>
    <dsp:sp modelId="{C99768E8-BD73-42D5-82CD-3E4FF90E1091}">
      <dsp:nvSpPr>
        <dsp:cNvPr id="0" name=""/>
        <dsp:cNvSpPr/>
      </dsp:nvSpPr>
      <dsp:spPr>
        <a:xfrm>
          <a:off x="5710056" y="1864593"/>
          <a:ext cx="414354" cy="414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765A4-0248-4946-B68E-41192FF7ECD3}">
      <dsp:nvSpPr>
        <dsp:cNvPr id="0" name=""/>
        <dsp:cNvSpPr/>
      </dsp:nvSpPr>
      <dsp:spPr>
        <a:xfrm>
          <a:off x="6331677" y="0"/>
          <a:ext cx="753534" cy="1657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Feb 2017: </a:t>
          </a:r>
          <a:r>
            <a:rPr lang="en-US" sz="900" kern="1200" dirty="0" err="1" smtClean="0">
              <a:solidFill>
                <a:srgbClr val="049FD9"/>
              </a:solidFill>
            </a:rPr>
            <a:t>Ticketbleed</a:t>
          </a:r>
          <a:endParaRPr lang="en-US" sz="900" kern="1200" dirty="0">
            <a:solidFill>
              <a:srgbClr val="049FD9"/>
            </a:solidFill>
          </a:endParaRPr>
        </a:p>
      </dsp:txBody>
      <dsp:txXfrm>
        <a:off x="6331677" y="0"/>
        <a:ext cx="753534" cy="1657416"/>
      </dsp:txXfrm>
    </dsp:sp>
    <dsp:sp modelId="{508235CA-CBD7-4C59-BA06-0C38FF05F2BC}">
      <dsp:nvSpPr>
        <dsp:cNvPr id="0" name=""/>
        <dsp:cNvSpPr/>
      </dsp:nvSpPr>
      <dsp:spPr>
        <a:xfrm>
          <a:off x="6501267" y="1864593"/>
          <a:ext cx="414354" cy="414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58E61C0-B6F7-4C9C-863F-D118B03799EB}" type="datetimeFigureOut">
              <a:rPr lang="en-US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FF3F7B5-9A0B-40F3-A257-932ED5C8BD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352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E6EE8EE-BAD1-491A-8874-8394E5CA366F}" type="datetimeFigureOut">
              <a:rPr lang="en-US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F6C1005-B323-4A04-B0D1-DB577C3C2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941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C1005-B323-4A04-B0D1-DB577C3C2EC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22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7A92C9F-2493-EB4B-8737-3D15058339EC}" type="slidenum">
              <a:rPr lang="en-US" sz="1200">
                <a:latin typeface="Calibri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>
          <a:gsLst>
            <a:gs pos="0">
              <a:srgbClr val="049FD9"/>
            </a:gs>
            <a:gs pos="100000">
              <a:srgbClr val="004BA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323850"/>
            <a:ext cx="9413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3319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7319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FFFFFE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8639" y="876359"/>
            <a:ext cx="8259762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12400" indent="-392400">
              <a:lnSpc>
                <a:spcPts val="444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Arial"/>
              <a:buChar char="•"/>
              <a:defRPr sz="3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35622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2"/>
              </a:buClr>
              <a:buSzPct val="8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43639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2"/>
              </a:buClr>
              <a:buSzPct val="8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64794" y="1347788"/>
            <a:ext cx="4218460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2"/>
              </a:buClr>
              <a:buSzPct val="8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889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65650" y="609600"/>
            <a:ext cx="0" cy="3984625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28" y="302505"/>
            <a:ext cx="3715995" cy="826447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68572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0" i="0" kern="1200" spc="-75" baseline="0" dirty="0" smtClean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905964" y="302506"/>
            <a:ext cx="3715995" cy="82644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kern="1200" spc="-75" baseline="0" dirty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7928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2"/>
              </a:buClr>
              <a:buSzPct val="8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05964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2"/>
              </a:buClr>
              <a:buSzPct val="8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993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070225" y="609600"/>
            <a:ext cx="0" cy="3984625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37263" y="609600"/>
            <a:ext cx="0" cy="3984625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461963" y="22831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3377728" y="22783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354813" y="22047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1963" y="1201094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16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3377728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16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6354812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16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24966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70475" y="1330325"/>
            <a:ext cx="3713163" cy="310197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5148706" y="1481751"/>
            <a:ext cx="3375912" cy="165901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85718" indent="-85718" algn="l" defTabSz="68572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5148706" y="3552444"/>
            <a:ext cx="3506245" cy="2537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2"/>
              </a:buClr>
              <a:buSzPct val="8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8614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5563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6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247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610100" y="609600"/>
            <a:ext cx="0" cy="3984625"/>
          </a:xfrm>
          <a:prstGeom prst="line">
            <a:avLst/>
          </a:prstGeom>
          <a:ln w="38100" cap="flat" cmpd="sng">
            <a:solidFill>
              <a:srgbClr val="004B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3763" y="1439060"/>
            <a:ext cx="3820348" cy="2265389"/>
          </a:xfrm>
        </p:spPr>
        <p:txBody>
          <a:bodyPr lIns="61715" tIns="34288" rIns="61715" bIns="34288" rtlCol="0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solidFill>
                  <a:srgbClr val="555558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22520" y="654518"/>
            <a:ext cx="3865880" cy="384048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2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28747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437766" y="1347788"/>
            <a:ext cx="8345488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074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9915" y="3209550"/>
            <a:ext cx="4684867" cy="288131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525" y="2462027"/>
            <a:ext cx="4712557" cy="766763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200" b="0" kern="1200" spc="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5540381" y="1438276"/>
            <a:ext cx="2676525" cy="2166938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43420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37766" y="1349375"/>
            <a:ext cx="8345488" cy="266065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01400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37766" y="1349456"/>
            <a:ext cx="4007001" cy="304077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4709908" y="1349374"/>
            <a:ext cx="4073346" cy="303939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33567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37766" y="1349354"/>
            <a:ext cx="4003995" cy="3040875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708110" y="1349375"/>
            <a:ext cx="4075144" cy="3041208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42329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6084888" y="1622425"/>
            <a:ext cx="2319337" cy="231775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cs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22650" y="1622425"/>
            <a:ext cx="2319338" cy="23177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63588" y="1622425"/>
            <a:ext cx="2319337" cy="231775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777485" y="2800142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3436444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6098330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520825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202870" y="215280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841860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75557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774700" y="1622425"/>
            <a:ext cx="2306638" cy="2306638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7" tIns="34289" rIns="68577" bIns="3428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914400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3422650" y="1622425"/>
            <a:ext cx="2306638" cy="2306638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7" tIns="34289" rIns="68577" bIns="3428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914400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6088063" y="1622425"/>
            <a:ext cx="2305050" cy="2306638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7" tIns="34289" rIns="68577" bIns="3428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914400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774965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3422986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6087503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788797" y="387313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3436818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6101335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51368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575610" y="2552550"/>
            <a:ext cx="698624" cy="698624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solidFill>
                <a:srgbClr val="049FD9"/>
              </a:solidFill>
              <a:cs typeface="Arial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575610" y="1426607"/>
            <a:ext cx="698624" cy="698624"/>
          </a:xfrm>
          <a:prstGeom prst="ellipse">
            <a:avLst/>
          </a:prstGeom>
          <a:noFill/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rgbClr val="049FD9"/>
              </a:solidFill>
              <a:cs typeface="Arial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75610" y="3653093"/>
            <a:ext cx="698624" cy="698624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425201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41687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2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8336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26980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575611" y="1979318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575610" y="1328927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75611" y="2627446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3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575612" y="3274581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4</a:t>
            </a:r>
          </a:p>
        </p:txBody>
      </p:sp>
      <p:sp>
        <p:nvSpPr>
          <p:cNvPr id="17" name="Oval 16"/>
          <p:cNvSpPr/>
          <p:nvPr userDrawn="1"/>
        </p:nvSpPr>
        <p:spPr>
          <a:xfrm>
            <a:off x="575613" y="3921716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738130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3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4</a:t>
            </a:r>
          </a:p>
        </p:txBody>
      </p:sp>
      <p:sp>
        <p:nvSpPr>
          <p:cNvPr id="17" name="Oval 16"/>
          <p:cNvSpPr/>
          <p:nvPr userDrawn="1"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575611" y="1979318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575610" y="1328927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75611" y="2627446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3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575612" y="3274581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4</a:t>
            </a:r>
          </a:p>
        </p:txBody>
      </p:sp>
      <p:sp>
        <p:nvSpPr>
          <p:cNvPr id="17" name="Oval 16"/>
          <p:cNvSpPr/>
          <p:nvPr userDrawn="1"/>
        </p:nvSpPr>
        <p:spPr>
          <a:xfrm>
            <a:off x="575613" y="3921716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5</a:t>
            </a:r>
          </a:p>
        </p:txBody>
      </p:sp>
      <p:sp>
        <p:nvSpPr>
          <p:cNvPr id="20" name="Oval 19"/>
          <p:cNvSpPr/>
          <p:nvPr userDrawn="1"/>
        </p:nvSpPr>
        <p:spPr>
          <a:xfrm>
            <a:off x="4414576" y="1983084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4414575" y="1332693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4414576" y="2631212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6</a:t>
            </a:r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7</a:t>
            </a:r>
          </a:p>
        </p:txBody>
      </p:sp>
      <p:sp>
        <p:nvSpPr>
          <p:cNvPr id="3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8</a:t>
            </a:r>
          </a:p>
        </p:txBody>
      </p:sp>
      <p:sp>
        <p:nvSpPr>
          <p:cNvPr id="36" name="Oval 35"/>
          <p:cNvSpPr/>
          <p:nvPr userDrawn="1"/>
        </p:nvSpPr>
        <p:spPr>
          <a:xfrm>
            <a:off x="4414577" y="3278347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9</a:t>
            </a:r>
          </a:p>
        </p:txBody>
      </p:sp>
      <p:sp>
        <p:nvSpPr>
          <p:cNvPr id="39" name="Oval 38"/>
          <p:cNvSpPr/>
          <p:nvPr userDrawn="1"/>
        </p:nvSpPr>
        <p:spPr>
          <a:xfrm>
            <a:off x="4414578" y="3925482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638975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gradFill rotWithShape="0">
          <a:gsLst>
            <a:gs pos="0">
              <a:srgbClr val="049FD9"/>
            </a:gs>
            <a:gs pos="100000">
              <a:srgbClr val="004BA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509F5890-BE05-4D5D-AADF-DD6FDB4C472B}" type="slidenum">
              <a:rPr lang="en-US" sz="6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</a:t>
            </a:r>
            <a:r>
              <a:rPr lang="en-US" sz="6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2016</a:t>
            </a:r>
            <a:r>
              <a:rPr lang="en-US" sz="6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</a:t>
            </a:r>
            <a:r>
              <a:rPr lang="en-US" sz="6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</a:t>
            </a: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Cisco and/or its affiliates. All rights reserved.   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679" y="4625975"/>
            <a:ext cx="424180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2" name="Oval 41"/>
          <p:cNvSpPr/>
          <p:nvPr userDrawn="1"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 userDrawn="1"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3</a:t>
            </a:r>
          </a:p>
        </p:txBody>
      </p:sp>
      <p:sp>
        <p:nvSpPr>
          <p:cNvPr id="51" name="Oval 50"/>
          <p:cNvSpPr/>
          <p:nvPr userDrawn="1"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4</a:t>
            </a:r>
          </a:p>
        </p:txBody>
      </p:sp>
      <p:sp>
        <p:nvSpPr>
          <p:cNvPr id="54" name="Oval 53"/>
          <p:cNvSpPr/>
          <p:nvPr userDrawn="1"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5</a:t>
            </a:r>
          </a:p>
        </p:txBody>
      </p:sp>
      <p:sp>
        <p:nvSpPr>
          <p:cNvPr id="57" name="Oval 56"/>
          <p:cNvSpPr/>
          <p:nvPr userDrawn="1"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 userDrawn="1"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 userDrawn="1"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8</a:t>
            </a:r>
          </a:p>
        </p:txBody>
      </p:sp>
      <p:sp>
        <p:nvSpPr>
          <p:cNvPr id="66" name="Oval 65"/>
          <p:cNvSpPr/>
          <p:nvPr userDrawn="1"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9</a:t>
            </a:r>
          </a:p>
        </p:txBody>
      </p:sp>
      <p:sp>
        <p:nvSpPr>
          <p:cNvPr id="69" name="Oval 68"/>
          <p:cNvSpPr/>
          <p:nvPr userDrawn="1"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476647"/>
            <a:ext cx="8139112" cy="520655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172800" indent="0">
              <a:lnSpc>
                <a:spcPts val="3680"/>
              </a:lnSpc>
              <a:spcBef>
                <a:spcPts val="0"/>
              </a:spcBef>
              <a:buNone/>
              <a:defRPr sz="24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68219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3" y="301037"/>
            <a:ext cx="8563172" cy="2542175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rgbClr val="58585B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73768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47628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71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E6ADCC75-5E05-4D7E-970D-6B4505B4F777}" type="slidenum">
              <a:rPr lang="en-US" sz="6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FFFFFF">
                  <a:alpha val="60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t>© </a:t>
            </a:r>
            <a:r>
              <a:rPr lang="en-US" sz="600" dirty="0" smtClean="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t>2016  </a:t>
            </a:r>
            <a:r>
              <a:rPr lang="en-US" sz="600" dirty="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t>Cisco and/or its affiliates. All rights reserved.   Cisco Confidential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500063" y="3466598"/>
            <a:ext cx="8139112" cy="52151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8000" tIns="0" rIns="91440" bIns="45720" numCol="1" anchor="b" anchorCtr="0" compatLnSpc="1">
            <a:prstTxWarp prst="textNoShape">
              <a:avLst/>
            </a:prstTxWarp>
            <a:spAutoFit/>
          </a:bodyPr>
          <a:lstStyle>
            <a:lvl1pPr marL="172800" indent="-180000">
              <a:lnSpc>
                <a:spcPts val="3680"/>
              </a:lnSpc>
              <a:spcBef>
                <a:spcPts val="0"/>
              </a:spcBef>
              <a:buNone/>
              <a:defRPr sz="3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679" y="4625975"/>
            <a:ext cx="424180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593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40379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2300" y="596900"/>
            <a:ext cx="5348288" cy="3003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2300" y="3595688"/>
            <a:ext cx="5346700" cy="74771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900238" y="596646"/>
            <a:ext cx="5329238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3655079"/>
            <a:ext cx="5074070" cy="628650"/>
          </a:xfrm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53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275" y="233363"/>
            <a:ext cx="3273425" cy="18446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549991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68577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0935" y="2480693"/>
            <a:ext cx="6729865" cy="1614419"/>
          </a:xfrm>
        </p:spPr>
        <p:txBody>
          <a:bodyPr>
            <a:noAutofit/>
          </a:bodyPr>
          <a:lstStyle>
            <a:lvl1pPr marL="0" marR="0" indent="0" algn="l" defTabSz="68577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9976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2688" y="546100"/>
            <a:ext cx="3630612" cy="38703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992624" y="546734"/>
            <a:ext cx="3630168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7669" y="546734"/>
            <a:ext cx="4349918" cy="813985"/>
          </a:xfrm>
        </p:spPr>
        <p:txBody>
          <a:bodyPr wrap="none" anchor="t">
            <a:noAutofit/>
          </a:bodyPr>
          <a:lstStyle>
            <a:lvl1pPr>
              <a:lnSpc>
                <a:spcPct val="90000"/>
              </a:lnSpc>
              <a:defRPr sz="2500">
                <a:solidFill>
                  <a:srgbClr val="555558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05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68713" y="233363"/>
            <a:ext cx="326866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963" y="233363"/>
            <a:ext cx="328771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80238" y="233363"/>
            <a:ext cx="1838325" cy="9810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963" y="2271713"/>
            <a:ext cx="2522537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1475" y="2271713"/>
            <a:ext cx="4025900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80238" y="1262063"/>
            <a:ext cx="1838325" cy="258286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80238" y="3887788"/>
            <a:ext cx="1838325" cy="977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3668995" y="233363"/>
            <a:ext cx="326786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baseline="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20828" y="233363"/>
            <a:ext cx="330200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320824" y="2271718"/>
            <a:ext cx="2537420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2908334" y="2271718"/>
            <a:ext cx="4028516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6979833" y="1257301"/>
            <a:ext cx="1838730" cy="2587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4960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gue">
    <p:bg>
      <p:bgPr>
        <a:solidFill>
          <a:srgbClr val="393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</a:t>
            </a:r>
            <a:r>
              <a:rPr lang="en-US" sz="6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2016  </a:t>
            </a: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Cisco and/or its affiliates. All rights reserved.   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679" y="4625975"/>
            <a:ext cx="424180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0845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528638" y="582930"/>
            <a:ext cx="8164931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79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179339" y="584002"/>
            <a:ext cx="4424562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547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 rotWithShape="1">
          <a:gsLst>
            <a:gs pos="0">
              <a:srgbClr val="049FD9"/>
            </a:gs>
            <a:gs pos="100000">
              <a:srgbClr val="004BA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638" y="1646238"/>
            <a:ext cx="19907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7779895" y="4775866"/>
            <a:ext cx="635583" cy="899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783579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3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56754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9699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9660" y="895601"/>
            <a:ext cx="8398739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04078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© </a:t>
            </a:r>
            <a:r>
              <a:rPr lang="en-US" sz="600" dirty="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2016  </a:t>
            </a:r>
            <a:r>
              <a:rPr lang="en-US" sz="6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Cisco and/or its affiliates. All rights reserved</a:t>
            </a:r>
            <a:r>
              <a:rPr lang="en-US" sz="600" dirty="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.</a:t>
            </a:r>
            <a:endParaRPr lang="en-US" sz="6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679" y="4625975"/>
            <a:ext cx="42418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4" r:id="rId2"/>
    <p:sldLayoutId id="2147483965" r:id="rId3"/>
    <p:sldLayoutId id="2147484012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  <p:sldLayoutId id="2147483974" r:id="rId13"/>
    <p:sldLayoutId id="2147483975" r:id="rId14"/>
    <p:sldLayoutId id="2147483976" r:id="rId15"/>
    <p:sldLayoutId id="2147483977" r:id="rId16"/>
    <p:sldLayoutId id="2147483978" r:id="rId17"/>
    <p:sldLayoutId id="2147483979" r:id="rId18"/>
    <p:sldLayoutId id="2147483980" r:id="rId19"/>
    <p:sldLayoutId id="2147483981" r:id="rId20"/>
    <p:sldLayoutId id="2147483982" r:id="rId21"/>
    <p:sldLayoutId id="2147483983" r:id="rId22"/>
    <p:sldLayoutId id="2147483984" r:id="rId23"/>
    <p:sldLayoutId id="2147483985" r:id="rId24"/>
    <p:sldLayoutId id="2147484006" r:id="rId25"/>
    <p:sldLayoutId id="2147484007" r:id="rId26"/>
    <p:sldLayoutId id="2147484008" r:id="rId27"/>
    <p:sldLayoutId id="2147484010" r:id="rId28"/>
    <p:sldLayoutId id="2147484009" r:id="rId29"/>
    <p:sldLayoutId id="2147484011" r:id="rId30"/>
    <p:sldLayoutId id="2147483986" r:id="rId31"/>
    <p:sldLayoutId id="2147483987" r:id="rId32"/>
    <p:sldLayoutId id="2147483989" r:id="rId33"/>
    <p:sldLayoutId id="2147484014" r:id="rId34"/>
    <p:sldLayoutId id="2147483990" r:id="rId35"/>
    <p:sldLayoutId id="2147483991" r:id="rId36"/>
    <p:sldLayoutId id="2147483992" r:id="rId37"/>
    <p:sldLayoutId id="2147483993" r:id="rId38"/>
    <p:sldLayoutId id="2147483994" r:id="rId39"/>
    <p:sldLayoutId id="2147483995" r:id="rId40"/>
    <p:sldLayoutId id="2147483996" r:id="rId41"/>
    <p:sldLayoutId id="2147483997" r:id="rId42"/>
    <p:sldLayoutId id="2147483998" r:id="rId43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tx2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927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mato42/tlslite-ng" TargetMode="External"/><Relationship Id="rId2" Type="http://schemas.openxmlformats.org/officeDocument/2006/relationships/hyperlink" Target="https://pypi.python.org/pypi/tlslite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ubtitle 1"/>
          <p:cNvSpPr>
            <a:spLocks noGrp="1"/>
          </p:cNvSpPr>
          <p:nvPr>
            <p:ph type="subTitle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altLang="en-US" dirty="0" smtClean="0">
                <a:ea typeface="ＭＳ Ｐゴシック" pitchFamily="34" charset="-128"/>
                <a:cs typeface="CiscoSans" pitchFamily="34" charset="0"/>
              </a:rPr>
              <a:t>Graham Sutherland</a:t>
            </a:r>
          </a:p>
        </p:txBody>
      </p:sp>
      <p:sp>
        <p:nvSpPr>
          <p:cNvPr id="40964" name="Text Placeholder 3"/>
          <p:cNvSpPr>
            <a:spLocks noGrp="1"/>
          </p:cNvSpPr>
          <p:nvPr>
            <p:ph type="body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altLang="en-US" dirty="0" smtClean="0">
                <a:ea typeface="ＭＳ Ｐゴシック" pitchFamily="34" charset="-128"/>
                <a:cs typeface="CiscoSans" pitchFamily="34" charset="0"/>
              </a:rPr>
              <a:t>Penetration Tester, Cisco / Portcullis (UK)</a:t>
            </a:r>
            <a:endParaRPr altLang="en-US" dirty="0">
              <a:ea typeface="ＭＳ Ｐゴシック" pitchFamily="34" charset="-128"/>
              <a:cs typeface="CiscoSans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altLang="en-US" dirty="0" err="1">
                <a:ea typeface="ＭＳ Ｐゴシック" pitchFamily="34" charset="-128"/>
                <a:cs typeface="CiscoSans" pitchFamily="34" charset="0"/>
              </a:rPr>
              <a:t>Securi</a:t>
            </a:r>
            <a:r>
              <a:rPr lang="en-GB" altLang="en-US" dirty="0">
                <a:ea typeface="ＭＳ Ｐゴシック" pitchFamily="34" charset="-128"/>
                <a:cs typeface="CiscoSans" pitchFamily="34" charset="0"/>
              </a:rPr>
              <a:t>-Tay 2017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Finding implementation* bugs outside the mainstream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kern="0" dirty="0" smtClean="0"/>
              <a:t>SSL/TLS </a:t>
            </a:r>
            <a:r>
              <a:rPr kern="0" dirty="0" err="1" smtClean="0"/>
              <a:t>Hipsterism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6020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7766" y="1699846"/>
            <a:ext cx="8345488" cy="2816152"/>
          </a:xfrm>
        </p:spPr>
        <p:txBody>
          <a:bodyPr/>
          <a:lstStyle/>
          <a:p>
            <a:pPr marL="57136" indent="0">
              <a:buFont typeface="Arial"/>
              <a:buNone/>
              <a:defRPr/>
            </a:pPr>
            <a:r>
              <a:rPr sz="4800" i="1" dirty="0" smtClean="0">
                <a:solidFill>
                  <a:srgbClr val="58585B"/>
                </a:solidFill>
              </a:rPr>
              <a:t>ssl-cipher-suite-enum.pl</a:t>
            </a:r>
            <a:endParaRPr sz="4800" i="1" dirty="0"/>
          </a:p>
        </p:txBody>
      </p:sp>
      <p:sp>
        <p:nvSpPr>
          <p:cNvPr id="450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ea typeface="ＭＳ Ｐゴシック" pitchFamily="34" charset="-128"/>
                <a:cs typeface="CiscoSans" pitchFamily="34" charset="0"/>
              </a:rPr>
              <a:t>Tooling</a:t>
            </a:r>
          </a:p>
        </p:txBody>
      </p:sp>
    </p:spTree>
    <p:extLst>
      <p:ext uri="{BB962C8B-B14F-4D97-AF65-F5344CB8AC3E}">
        <p14:creationId xmlns:p14="http://schemas.microsoft.com/office/powerpoint/2010/main" val="31075953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7766" y="1699846"/>
            <a:ext cx="8345488" cy="2816152"/>
          </a:xfrm>
        </p:spPr>
        <p:txBody>
          <a:bodyPr/>
          <a:lstStyle/>
          <a:p>
            <a:pPr marL="57136" indent="0">
              <a:buFont typeface="Arial"/>
              <a:buNone/>
              <a:defRPr/>
            </a:pPr>
            <a:r>
              <a:rPr sz="4800" i="1" dirty="0" smtClean="0">
                <a:solidFill>
                  <a:srgbClr val="58585B"/>
                </a:solidFill>
              </a:rPr>
              <a:t>Scanners (</a:t>
            </a:r>
            <a:r>
              <a:rPr sz="4800" i="1" dirty="0" smtClean="0">
                <a:solidFill>
                  <a:srgbClr val="58585B"/>
                </a:solidFill>
              </a:rPr>
              <a:t>Nessus, </a:t>
            </a:r>
            <a:r>
              <a:rPr sz="4800" i="1" dirty="0" err="1" smtClean="0">
                <a:solidFill>
                  <a:srgbClr val="58585B"/>
                </a:solidFill>
              </a:rPr>
              <a:t>Qualys</a:t>
            </a:r>
            <a:r>
              <a:rPr sz="4800" i="1" dirty="0" smtClean="0">
                <a:solidFill>
                  <a:srgbClr val="58585B"/>
                </a:solidFill>
              </a:rPr>
              <a:t>)</a:t>
            </a:r>
            <a:endParaRPr sz="4800" i="1" dirty="0"/>
          </a:p>
        </p:txBody>
      </p:sp>
      <p:sp>
        <p:nvSpPr>
          <p:cNvPr id="450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ea typeface="ＭＳ Ｐゴシック" pitchFamily="34" charset="-128"/>
                <a:cs typeface="CiscoSans" pitchFamily="34" charset="0"/>
              </a:rPr>
              <a:t>Tooling</a:t>
            </a:r>
          </a:p>
        </p:txBody>
      </p:sp>
    </p:spTree>
    <p:extLst>
      <p:ext uri="{BB962C8B-B14F-4D97-AF65-F5344CB8AC3E}">
        <p14:creationId xmlns:p14="http://schemas.microsoft.com/office/powerpoint/2010/main" val="27206970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7766" y="1699846"/>
            <a:ext cx="8345488" cy="2816152"/>
          </a:xfrm>
        </p:spPr>
        <p:txBody>
          <a:bodyPr/>
          <a:lstStyle/>
          <a:p>
            <a:pPr marL="57136" indent="0">
              <a:buFont typeface="Arial"/>
              <a:buNone/>
              <a:defRPr/>
            </a:pPr>
            <a:r>
              <a:rPr sz="4800" i="1" dirty="0" err="1" smtClean="0">
                <a:solidFill>
                  <a:srgbClr val="58585B"/>
                </a:solidFill>
              </a:rPr>
              <a:t>Qualys</a:t>
            </a:r>
            <a:r>
              <a:rPr sz="4800" i="1" dirty="0" smtClean="0">
                <a:solidFill>
                  <a:srgbClr val="58585B"/>
                </a:solidFill>
              </a:rPr>
              <a:t> SSL Labs</a:t>
            </a:r>
            <a:endParaRPr sz="4800" i="1" dirty="0"/>
          </a:p>
        </p:txBody>
      </p:sp>
      <p:sp>
        <p:nvSpPr>
          <p:cNvPr id="450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ea typeface="ＭＳ Ｐゴシック" pitchFamily="34" charset="-128"/>
                <a:cs typeface="CiscoSans" pitchFamily="34" charset="0"/>
              </a:rPr>
              <a:t>Tooling</a:t>
            </a:r>
          </a:p>
        </p:txBody>
      </p:sp>
    </p:spTree>
    <p:extLst>
      <p:ext uri="{BB962C8B-B14F-4D97-AF65-F5344CB8AC3E}">
        <p14:creationId xmlns:p14="http://schemas.microsoft.com/office/powerpoint/2010/main" val="6998667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7766" y="1199662"/>
            <a:ext cx="8345488" cy="3316336"/>
          </a:xfrm>
        </p:spPr>
        <p:txBody>
          <a:bodyPr/>
          <a:lstStyle/>
          <a:p>
            <a:pPr>
              <a:defRPr/>
            </a:pPr>
            <a:r>
              <a:rPr sz="3200" dirty="0" smtClean="0"/>
              <a:t>Some tools have technical </a:t>
            </a:r>
            <a:r>
              <a:rPr sz="3200" dirty="0" err="1" smtClean="0"/>
              <a:t>gotchas</a:t>
            </a:r>
            <a:r>
              <a:rPr sz="3200" dirty="0" smtClean="0"/>
              <a:t>.</a:t>
            </a:r>
          </a:p>
          <a:p>
            <a:pPr>
              <a:defRPr/>
            </a:pPr>
            <a:r>
              <a:rPr lang="en-US" sz="3200" dirty="0" smtClean="0"/>
              <a:t>Some tools are hard to expand.</a:t>
            </a:r>
          </a:p>
          <a:p>
            <a:pPr>
              <a:defRPr/>
            </a:pPr>
            <a:r>
              <a:rPr lang="en-US" sz="3200" dirty="0" smtClean="0"/>
              <a:t>Some tools are bloated.</a:t>
            </a:r>
          </a:p>
          <a:p>
            <a:pPr>
              <a:defRPr/>
            </a:pPr>
            <a:r>
              <a:rPr lang="en-US" sz="3200" dirty="0" smtClean="0"/>
              <a:t>Some tools are unsuitable.</a:t>
            </a:r>
          </a:p>
          <a:p>
            <a:pPr>
              <a:defRPr/>
            </a:pPr>
            <a:r>
              <a:rPr lang="en-US" sz="3200" dirty="0" smtClean="0"/>
              <a:t>Some tools are hard to maintain.</a:t>
            </a:r>
            <a:endParaRPr sz="3200" dirty="0"/>
          </a:p>
        </p:txBody>
      </p:sp>
      <p:sp>
        <p:nvSpPr>
          <p:cNvPr id="450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ea typeface="ＭＳ Ｐゴシック" pitchFamily="34" charset="-128"/>
                <a:cs typeface="CiscoSans" pitchFamily="34" charset="0"/>
              </a:rPr>
              <a:t>Tooling: Summary</a:t>
            </a:r>
          </a:p>
        </p:txBody>
      </p:sp>
    </p:spTree>
    <p:extLst>
      <p:ext uri="{BB962C8B-B14F-4D97-AF65-F5344CB8AC3E}">
        <p14:creationId xmlns:p14="http://schemas.microsoft.com/office/powerpoint/2010/main" val="3106676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FontTx/>
              <a:buNone/>
            </a:pPr>
            <a:r>
              <a:rPr altLang="en-US" dirty="0" smtClean="0">
                <a:ea typeface="ＭＳ Ｐゴシック" pitchFamily="34" charset="-128"/>
                <a:cs typeface="CiscoSans" pitchFamily="34" charset="0"/>
              </a:rPr>
              <a:t>Doing things better.</a:t>
            </a:r>
          </a:p>
        </p:txBody>
      </p:sp>
    </p:spTree>
    <p:extLst>
      <p:ext uri="{BB962C8B-B14F-4D97-AF65-F5344CB8AC3E}">
        <p14:creationId xmlns:p14="http://schemas.microsoft.com/office/powerpoint/2010/main" val="33598866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281355"/>
            <a:ext cx="7598042" cy="715107"/>
          </a:xfrm>
        </p:spPr>
        <p:txBody>
          <a:bodyPr/>
          <a:lstStyle/>
          <a:p>
            <a:r>
              <a:rPr lang="en-US" dirty="0" smtClean="0"/>
              <a:t>Side note.</a:t>
            </a:r>
            <a:endParaRPr lang="en-US" dirty="0"/>
          </a:p>
        </p:txBody>
      </p:sp>
      <p:pic>
        <p:nvPicPr>
          <p:cNvPr id="1026" name="Picture 2" descr="Standa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294306"/>
            <a:ext cx="47625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75349" y="4038323"/>
            <a:ext cx="2993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x</a:t>
            </a:r>
            <a:r>
              <a:rPr lang="en-GB" sz="60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kcd</a:t>
            </a:r>
            <a:r>
              <a:rPr lang="en-GB" sz="6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#927 – </a:t>
            </a:r>
            <a:r>
              <a:rPr lang="en-GB" sz="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“Standards” </a:t>
            </a:r>
            <a:r>
              <a:rPr lang="en-GB" sz="6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(CC-BY-NC 2.5)</a:t>
            </a:r>
          </a:p>
          <a:p>
            <a:pPr algn="ctr"/>
            <a:r>
              <a:rPr lang="en-GB" sz="600" dirty="0">
                <a:solidFill>
                  <a:schemeClr val="tx1">
                    <a:lumMod val="60000"/>
                    <a:lumOff val="40000"/>
                  </a:schemeClr>
                </a:solidFill>
                <a:hlinkClick r:id="rId3"/>
              </a:rPr>
              <a:t>https://xkcd.com/927/</a:t>
            </a:r>
            <a:endParaRPr lang="en-GB" sz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6219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7766" y="1105877"/>
            <a:ext cx="8345488" cy="3410121"/>
          </a:xfrm>
        </p:spPr>
        <p:txBody>
          <a:bodyPr/>
          <a:lstStyle/>
          <a:p>
            <a:pPr>
              <a:defRPr/>
            </a:pPr>
            <a:r>
              <a:rPr sz="2000" dirty="0" smtClean="0"/>
              <a:t>Scan for everything SSL Labs does, and more.</a:t>
            </a:r>
          </a:p>
          <a:p>
            <a:pPr>
              <a:defRPr/>
            </a:pPr>
            <a:r>
              <a:rPr sz="2000" dirty="0" smtClean="0"/>
              <a:t>Cross-platform tool.</a:t>
            </a:r>
          </a:p>
          <a:p>
            <a:pPr>
              <a:defRPr/>
            </a:pPr>
            <a:r>
              <a:rPr sz="2000" dirty="0" smtClean="0"/>
              <a:t>No silent failure if system is not set up properly.</a:t>
            </a:r>
          </a:p>
          <a:p>
            <a:pPr>
              <a:defRPr/>
            </a:pPr>
            <a:r>
              <a:rPr lang="en-US" sz="2000" dirty="0" smtClean="0"/>
              <a:t>No reliance on compiling libs (effort!).</a:t>
            </a:r>
          </a:p>
          <a:p>
            <a:pPr>
              <a:defRPr/>
            </a:pPr>
            <a:r>
              <a:rPr lang="en-US" sz="2000" dirty="0" smtClean="0"/>
              <a:t>No reliance on magic packets.</a:t>
            </a:r>
          </a:p>
          <a:p>
            <a:pPr>
              <a:defRPr/>
            </a:pPr>
            <a:r>
              <a:rPr lang="en-US" sz="2000" dirty="0" smtClean="0"/>
              <a:t>Must be easy to maintain &amp; expand.</a:t>
            </a:r>
          </a:p>
          <a:p>
            <a:pPr>
              <a:defRPr/>
            </a:pPr>
            <a:r>
              <a:rPr lang="en-US" sz="2000" dirty="0" smtClean="0"/>
              <a:t>Output documents not fixed in format.</a:t>
            </a:r>
          </a:p>
          <a:p>
            <a:pPr>
              <a:defRPr/>
            </a:pPr>
            <a:r>
              <a:rPr lang="en-US" sz="2000" dirty="0" smtClean="0"/>
              <a:t>Easy for a non-dev to contribute.</a:t>
            </a:r>
            <a:endParaRPr sz="2000" dirty="0"/>
          </a:p>
        </p:txBody>
      </p:sp>
      <p:sp>
        <p:nvSpPr>
          <p:cNvPr id="450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ea typeface="ＭＳ Ｐゴシック" pitchFamily="34" charset="-128"/>
                <a:cs typeface="CiscoSans" pitchFamily="34" charset="0"/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4274908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7766" y="1121508"/>
            <a:ext cx="8345488" cy="339449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Enter </a:t>
            </a:r>
            <a:r>
              <a:rPr lang="en-US" sz="2400" dirty="0" err="1" smtClean="0">
                <a:solidFill>
                  <a:schemeClr val="bg2"/>
                </a:solidFill>
              </a:rPr>
              <a:t>tlslite</a:t>
            </a:r>
            <a:r>
              <a:rPr lang="en-US" sz="2400" dirty="0" smtClean="0"/>
              <a:t>:</a:t>
            </a:r>
          </a:p>
          <a:p>
            <a:pPr lvl="1">
              <a:defRPr/>
            </a:pPr>
            <a:r>
              <a:rPr lang="en-US" sz="1600" dirty="0" smtClean="0"/>
              <a:t>Pure Python implementation of TLS client</a:t>
            </a:r>
            <a:r>
              <a:rPr lang="en-US" sz="1600" dirty="0"/>
              <a:t> </a:t>
            </a:r>
            <a:r>
              <a:rPr lang="en-US" sz="1600" dirty="0" smtClean="0"/>
              <a:t>&amp; server.</a:t>
            </a:r>
          </a:p>
          <a:p>
            <a:pPr lvl="1">
              <a:defRPr/>
            </a:pPr>
            <a:r>
              <a:rPr lang="en-US" sz="1600" dirty="0" smtClean="0"/>
              <a:t>Code is easy to understand.</a:t>
            </a:r>
          </a:p>
          <a:p>
            <a:pPr lvl="1">
              <a:defRPr/>
            </a:pPr>
            <a:r>
              <a:rPr lang="en-US" sz="1600" dirty="0" smtClean="0"/>
              <a:t>Minimal dependencies.</a:t>
            </a:r>
          </a:p>
          <a:p>
            <a:pPr lvl="1">
              <a:defRPr/>
            </a:pPr>
            <a:r>
              <a:rPr lang="en-US" sz="1600" dirty="0" smtClean="0"/>
              <a:t>Works on Linux, OS X, Windows.</a:t>
            </a:r>
          </a:p>
          <a:p>
            <a:pPr lvl="1">
              <a:defRPr/>
            </a:pPr>
            <a:r>
              <a:rPr lang="en-US" sz="1600" dirty="0" smtClean="0"/>
              <a:t>Written by Trevor Perrin [tlslite@trevp.net] + </a:t>
            </a:r>
            <a:r>
              <a:rPr lang="en-US" sz="1600" dirty="0" err="1" smtClean="0"/>
              <a:t>contrib</a:t>
            </a:r>
            <a:r>
              <a:rPr lang="en-US" sz="1600" dirty="0" smtClean="0"/>
              <a:t> from others.</a:t>
            </a:r>
          </a:p>
          <a:p>
            <a:pPr lvl="1">
              <a:defRPr/>
            </a:pPr>
            <a:r>
              <a:rPr lang="en-GB" sz="1600" dirty="0">
                <a:hlinkClick r:id="rId2"/>
              </a:rPr>
              <a:t>https://</a:t>
            </a:r>
            <a:r>
              <a:rPr lang="en-GB" sz="1600" dirty="0" smtClean="0">
                <a:hlinkClick r:id="rId2"/>
              </a:rPr>
              <a:t>pypi.python.org/pypi/tlslite/</a:t>
            </a:r>
            <a:endParaRPr lang="en-GB" sz="1600" dirty="0" smtClean="0"/>
          </a:p>
          <a:p>
            <a:pPr>
              <a:defRPr/>
            </a:pPr>
            <a:r>
              <a:rPr lang="en-GB" sz="2400" dirty="0" smtClean="0"/>
              <a:t>See also: </a:t>
            </a:r>
            <a:r>
              <a:rPr lang="en-GB" sz="2400" dirty="0" err="1" smtClean="0">
                <a:solidFill>
                  <a:srgbClr val="049FD9"/>
                </a:solidFill>
              </a:rPr>
              <a:t>tlslite</a:t>
            </a:r>
            <a:r>
              <a:rPr lang="en-GB" sz="2400" dirty="0" smtClean="0">
                <a:solidFill>
                  <a:srgbClr val="049FD9"/>
                </a:solidFill>
              </a:rPr>
              <a:t>-ng</a:t>
            </a:r>
            <a:r>
              <a:rPr lang="en-GB" sz="2400" dirty="0" smtClean="0"/>
              <a:t>:</a:t>
            </a:r>
          </a:p>
          <a:p>
            <a:pPr lvl="1">
              <a:defRPr/>
            </a:pPr>
            <a:r>
              <a:rPr lang="en-GB" sz="1600" dirty="0" smtClean="0"/>
              <a:t>Newer fork of </a:t>
            </a:r>
            <a:r>
              <a:rPr lang="en-GB" sz="1600" dirty="0" err="1" smtClean="0"/>
              <a:t>tlslite</a:t>
            </a:r>
            <a:r>
              <a:rPr lang="en-GB" sz="1600" dirty="0" smtClean="0"/>
              <a:t>.</a:t>
            </a:r>
            <a:endParaRPr lang="en-GB" sz="1600" dirty="0" smtClean="0">
              <a:hlinkClick r:id="rId3"/>
            </a:endParaRPr>
          </a:p>
          <a:p>
            <a:pPr lvl="1">
              <a:defRPr/>
            </a:pPr>
            <a:r>
              <a:rPr lang="en-GB" sz="1600" dirty="0" smtClean="0">
                <a:hlinkClick r:id="rId3"/>
              </a:rPr>
              <a:t>https</a:t>
            </a:r>
            <a:r>
              <a:rPr lang="en-GB" sz="1600" dirty="0">
                <a:hlinkClick r:id="rId3"/>
              </a:rPr>
              <a:t>://</a:t>
            </a:r>
            <a:r>
              <a:rPr lang="en-GB" sz="1600" dirty="0" smtClean="0">
                <a:hlinkClick r:id="rId3"/>
              </a:rPr>
              <a:t>github.com/tomato42/tlslite-ng</a:t>
            </a:r>
            <a:endParaRPr lang="en-GB" sz="1600" dirty="0" smtClean="0"/>
          </a:p>
        </p:txBody>
      </p:sp>
      <p:sp>
        <p:nvSpPr>
          <p:cNvPr id="450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ea typeface="ＭＳ Ｐゴシック" pitchFamily="34" charset="-128"/>
                <a:cs typeface="CiscoSans" pitchFamily="34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304761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398585"/>
            <a:ext cx="7598042" cy="781538"/>
          </a:xfrm>
        </p:spPr>
        <p:txBody>
          <a:bodyPr/>
          <a:lstStyle/>
          <a:p>
            <a:r>
              <a:rPr lang="en-US" dirty="0" smtClean="0"/>
              <a:t>An example: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9583" y="1357518"/>
            <a:ext cx="609209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from socket import *</a:t>
            </a:r>
          </a:p>
          <a:p>
            <a:r>
              <a:rPr lang="en-GB" sz="1600" dirty="0" smtClean="0">
                <a:solidFill>
                  <a:schemeClr val="bg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from </a:t>
            </a:r>
            <a:r>
              <a:rPr lang="en-GB" sz="1600" dirty="0" err="1" smtClean="0">
                <a:solidFill>
                  <a:schemeClr val="bg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tlslite.api</a:t>
            </a:r>
            <a:r>
              <a:rPr lang="en-GB" sz="1600" dirty="0" smtClean="0">
                <a:solidFill>
                  <a:schemeClr val="bg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import *</a:t>
            </a:r>
          </a:p>
          <a:p>
            <a:endParaRPr lang="en-GB" sz="1600" dirty="0" smtClean="0">
              <a:solidFill>
                <a:schemeClr val="bg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GB" sz="1600" dirty="0" smtClean="0">
                <a:solidFill>
                  <a:schemeClr val="bg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sock = socket(AF_INET, SOCK_STREAM)</a:t>
            </a:r>
          </a:p>
          <a:p>
            <a:r>
              <a:rPr lang="en-GB" sz="1600" dirty="0" err="1" smtClean="0">
                <a:solidFill>
                  <a:schemeClr val="bg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sock.connect</a:t>
            </a:r>
            <a:r>
              <a:rPr lang="en-GB" sz="1600" dirty="0" smtClean="0">
                <a:solidFill>
                  <a:schemeClr val="bg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 (“www.amazon.com”, 443) )</a:t>
            </a:r>
          </a:p>
          <a:p>
            <a:r>
              <a:rPr lang="en-GB" sz="1600" dirty="0" smtClean="0">
                <a:solidFill>
                  <a:schemeClr val="bg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conn = </a:t>
            </a:r>
            <a:r>
              <a:rPr lang="en-GB" sz="1600" dirty="0" err="1" smtClean="0">
                <a:solidFill>
                  <a:schemeClr val="bg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TLSConnection</a:t>
            </a:r>
            <a:r>
              <a:rPr lang="en-GB" sz="1600" dirty="0" smtClean="0">
                <a:solidFill>
                  <a:schemeClr val="bg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(sock)</a:t>
            </a:r>
          </a:p>
          <a:p>
            <a:r>
              <a:rPr lang="en-GB" sz="1600" dirty="0" err="1" smtClean="0">
                <a:solidFill>
                  <a:schemeClr val="bg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conn.handshakeClientCert</a:t>
            </a:r>
            <a:r>
              <a:rPr lang="en-GB" sz="1600" dirty="0" smtClean="0">
                <a:solidFill>
                  <a:schemeClr val="bg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</a:t>
            </a:r>
          </a:p>
          <a:p>
            <a:endParaRPr lang="en-GB" sz="1600" dirty="0">
              <a:solidFill>
                <a:schemeClr val="bg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GB" sz="1600" dirty="0" smtClean="0">
                <a:solidFill>
                  <a:schemeClr val="bg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...</a:t>
            </a:r>
          </a:p>
          <a:p>
            <a:endParaRPr lang="en-GB" sz="1600" dirty="0">
              <a:solidFill>
                <a:schemeClr val="bg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GB" sz="1600" dirty="0" err="1" smtClean="0">
                <a:solidFill>
                  <a:schemeClr val="bg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conn.close</a:t>
            </a:r>
            <a:r>
              <a:rPr lang="en-GB" sz="1600" dirty="0" smtClean="0">
                <a:solidFill>
                  <a:schemeClr val="bg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864941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7766" y="1105877"/>
            <a:ext cx="8345488" cy="3410121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Cipher suite detection</a:t>
            </a:r>
          </a:p>
          <a:p>
            <a:pPr lvl="1">
              <a:defRPr/>
            </a:pPr>
            <a:r>
              <a:rPr lang="en-US" sz="1400" dirty="0" smtClean="0"/>
              <a:t>Include TLS 1.3 draft spec</a:t>
            </a:r>
          </a:p>
          <a:p>
            <a:pPr lvl="1">
              <a:defRPr/>
            </a:pPr>
            <a:r>
              <a:rPr lang="en-US" sz="1400" dirty="0" smtClean="0"/>
              <a:t>Detect unknown suites</a:t>
            </a:r>
          </a:p>
          <a:p>
            <a:pPr lvl="1">
              <a:defRPr/>
            </a:pPr>
            <a:r>
              <a:rPr lang="en-US" sz="1400" dirty="0" smtClean="0"/>
              <a:t>Detect supported curves when EC suites enabled</a:t>
            </a:r>
          </a:p>
          <a:p>
            <a:pPr>
              <a:defRPr/>
            </a:pPr>
            <a:r>
              <a:rPr lang="en-US" sz="2000" dirty="0" smtClean="0"/>
              <a:t>TLS extension &amp; feature detection</a:t>
            </a:r>
          </a:p>
          <a:p>
            <a:pPr lvl="1">
              <a:defRPr/>
            </a:pPr>
            <a:r>
              <a:rPr lang="en-US" sz="1400" dirty="0" smtClean="0"/>
              <a:t>ALPN, NPN</a:t>
            </a:r>
          </a:p>
          <a:p>
            <a:pPr lvl="1">
              <a:defRPr/>
            </a:pPr>
            <a:r>
              <a:rPr lang="en-US" sz="1400" dirty="0" smtClean="0"/>
              <a:t>SCSV</a:t>
            </a:r>
          </a:p>
          <a:p>
            <a:pPr>
              <a:defRPr/>
            </a:pPr>
            <a:r>
              <a:rPr lang="en-US" sz="2000" dirty="0" smtClean="0"/>
              <a:t>Implementation checks</a:t>
            </a:r>
          </a:p>
          <a:p>
            <a:pPr lvl="1">
              <a:defRPr/>
            </a:pPr>
            <a:r>
              <a:rPr lang="en-US" sz="1400" dirty="0" err="1" smtClean="0"/>
              <a:t>ServerRandom</a:t>
            </a:r>
            <a:r>
              <a:rPr lang="en-US" sz="1400" dirty="0" smtClean="0"/>
              <a:t> entropy</a:t>
            </a:r>
          </a:p>
          <a:p>
            <a:pPr lvl="1">
              <a:defRPr/>
            </a:pPr>
            <a:r>
              <a:rPr lang="en-US" sz="1400" dirty="0" smtClean="0"/>
              <a:t>MAC record validation</a:t>
            </a:r>
            <a:endParaRPr sz="1400" dirty="0" smtClean="0"/>
          </a:p>
        </p:txBody>
      </p:sp>
      <p:sp>
        <p:nvSpPr>
          <p:cNvPr id="450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ea typeface="ＭＳ Ｐゴシック" pitchFamily="34" charset="-128"/>
                <a:cs typeface="CiscoSans" pitchFamily="34" charset="0"/>
              </a:rPr>
              <a:t>Initial Features</a:t>
            </a:r>
          </a:p>
        </p:txBody>
      </p:sp>
    </p:spTree>
    <p:extLst>
      <p:ext uri="{BB962C8B-B14F-4D97-AF65-F5344CB8AC3E}">
        <p14:creationId xmlns:p14="http://schemas.microsoft.com/office/powerpoint/2010/main" val="23750535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FontTx/>
              <a:buNone/>
            </a:pPr>
            <a:r>
              <a:rPr altLang="en-US" dirty="0" smtClean="0">
                <a:ea typeface="ＭＳ Ｐゴシック" pitchFamily="34" charset="-128"/>
                <a:cs typeface="CiscoSans" pitchFamily="34" charset="0"/>
              </a:rPr>
              <a:t>Hello.</a:t>
            </a:r>
          </a:p>
        </p:txBody>
      </p:sp>
      <p:sp>
        <p:nvSpPr>
          <p:cNvPr id="3" name="Subtitle 1"/>
          <p:cNvSpPr txBox="1">
            <a:spLocks/>
          </p:cNvSpPr>
          <p:nvPr/>
        </p:nvSpPr>
        <p:spPr bwMode="auto">
          <a:xfrm>
            <a:off x="469496" y="3793198"/>
            <a:ext cx="8296421" cy="60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altLang="en-US" sz="1100" dirty="0" smtClean="0">
                <a:solidFill>
                  <a:schemeClr val="accent3"/>
                </a:solidFill>
                <a:ea typeface="ＭＳ Ｐゴシック" pitchFamily="34" charset="-128"/>
                <a:cs typeface="CiscoSans" pitchFamily="34" charset="0"/>
              </a:rPr>
              <a:t>Twitter: </a:t>
            </a:r>
            <a:r>
              <a:rPr lang="en-GB" altLang="en-US" sz="1100" dirty="0" smtClean="0">
                <a:solidFill>
                  <a:schemeClr val="bg1"/>
                </a:solidFill>
                <a:ea typeface="ＭＳ Ｐゴシック" pitchFamily="34" charset="-128"/>
                <a:cs typeface="CiscoSans" pitchFamily="34" charset="0"/>
              </a:rPr>
              <a:t>@</a:t>
            </a:r>
            <a:r>
              <a:rPr lang="en-GB" altLang="en-US" sz="1100" dirty="0" err="1" smtClean="0">
                <a:solidFill>
                  <a:schemeClr val="bg1"/>
                </a:solidFill>
                <a:ea typeface="ＭＳ Ｐゴシック" pitchFamily="34" charset="-128"/>
                <a:cs typeface="CiscoSans" pitchFamily="34" charset="0"/>
              </a:rPr>
              <a:t>gsuberland</a:t>
            </a:r>
            <a:endParaRPr lang="en-GB" altLang="en-US" sz="1100" dirty="0" smtClean="0">
              <a:solidFill>
                <a:schemeClr val="bg1"/>
              </a:solidFill>
              <a:ea typeface="ＭＳ Ｐゴシック" pitchFamily="34" charset="-128"/>
              <a:cs typeface="CiscoSans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altLang="en-US" sz="1100" dirty="0" err="1" smtClean="0">
                <a:solidFill>
                  <a:schemeClr val="accent3"/>
                </a:solidFill>
                <a:ea typeface="ＭＳ Ｐゴシック" pitchFamily="34" charset="-128"/>
                <a:cs typeface="CiscoSans" pitchFamily="34" charset="0"/>
              </a:rPr>
              <a:t>StackExchange</a:t>
            </a:r>
            <a:r>
              <a:rPr lang="en-GB" altLang="en-US" sz="1100" dirty="0" smtClean="0">
                <a:solidFill>
                  <a:schemeClr val="accent3"/>
                </a:solidFill>
                <a:ea typeface="ＭＳ Ｐゴシック" pitchFamily="34" charset="-128"/>
                <a:cs typeface="CiscoSans" pitchFamily="34" charset="0"/>
              </a:rPr>
              <a:t>: </a:t>
            </a:r>
            <a:r>
              <a:rPr lang="en-GB" altLang="en-US" sz="1100" dirty="0" smtClean="0">
                <a:solidFill>
                  <a:schemeClr val="bg1"/>
                </a:solidFill>
                <a:ea typeface="ＭＳ Ｐゴシック" pitchFamily="34" charset="-128"/>
                <a:cs typeface="CiscoSans" pitchFamily="34" charset="0"/>
              </a:rPr>
              <a:t>Polynomial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altLang="en-US" sz="1100" dirty="0" smtClean="0">
                <a:solidFill>
                  <a:schemeClr val="accent3"/>
                </a:solidFill>
                <a:ea typeface="ＭＳ Ｐゴシック" pitchFamily="34" charset="-128"/>
                <a:cs typeface="CiscoSans" pitchFamily="34" charset="0"/>
              </a:rPr>
              <a:t>Email:</a:t>
            </a:r>
            <a:r>
              <a:rPr lang="en-GB" altLang="en-US" sz="1100" dirty="0" smtClean="0">
                <a:solidFill>
                  <a:schemeClr val="bg1"/>
                </a:solidFill>
                <a:ea typeface="ＭＳ Ｐゴシック" pitchFamily="34" charset="-128"/>
                <a:cs typeface="CiscoSans" pitchFamily="34" charset="0"/>
              </a:rPr>
              <a:t> gsutherl@cisco.com</a:t>
            </a:r>
          </a:p>
        </p:txBody>
      </p:sp>
    </p:spTree>
    <p:extLst>
      <p:ext uri="{BB962C8B-B14F-4D97-AF65-F5344CB8AC3E}">
        <p14:creationId xmlns:p14="http://schemas.microsoft.com/office/powerpoint/2010/main" val="33428392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7766" y="1105877"/>
            <a:ext cx="8345488" cy="3410121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Easy!</a:t>
            </a:r>
          </a:p>
          <a:p>
            <a:pPr>
              <a:defRPr/>
            </a:pPr>
            <a:r>
              <a:rPr lang="en-US" sz="2000" dirty="0" smtClean="0"/>
              <a:t>For protocols in [ SSLv3, TLSv1.0, TLSv1.1, TLSv1.2, TLSv1.3 ]:</a:t>
            </a:r>
          </a:p>
          <a:p>
            <a:pPr lvl="1">
              <a:defRPr/>
            </a:pPr>
            <a:r>
              <a:rPr sz="1600" dirty="0" smtClean="0"/>
              <a:t>For each suite number 0000 to FFFF:</a:t>
            </a:r>
          </a:p>
          <a:p>
            <a:pPr lvl="2">
              <a:defRPr/>
            </a:pPr>
            <a:r>
              <a:rPr lang="en-US" sz="1400" dirty="0" smtClean="0"/>
              <a:t>Try connecting with this configuration only.</a:t>
            </a:r>
          </a:p>
          <a:p>
            <a:pPr>
              <a:defRPr/>
            </a:pPr>
            <a:r>
              <a:rPr sz="2000" dirty="0" smtClean="0"/>
              <a:t>Store each combination that was accepted.</a:t>
            </a:r>
          </a:p>
          <a:p>
            <a:pPr>
              <a:defRPr/>
            </a:pPr>
            <a:r>
              <a:rPr lang="en-US" sz="2000" dirty="0" smtClean="0"/>
              <a:t>For each accepted elliptic-curve suite:</a:t>
            </a:r>
          </a:p>
          <a:p>
            <a:pPr lvl="1">
              <a:defRPr/>
            </a:pPr>
            <a:r>
              <a:rPr sz="1600" dirty="0" smtClean="0"/>
              <a:t>For each known curve ID:</a:t>
            </a:r>
          </a:p>
          <a:p>
            <a:pPr lvl="2">
              <a:defRPr/>
            </a:pPr>
            <a:r>
              <a:rPr lang="en-US" sz="1400" dirty="0" smtClean="0"/>
              <a:t>Try connecting and report only that curve as being supported.</a:t>
            </a:r>
          </a:p>
          <a:p>
            <a:pPr>
              <a:defRPr/>
            </a:pPr>
            <a:r>
              <a:rPr lang="en-US" sz="2000" dirty="0" smtClean="0"/>
              <a:t>Store each combination that was accepted.</a:t>
            </a:r>
            <a:endParaRPr sz="2000" dirty="0" smtClean="0"/>
          </a:p>
        </p:txBody>
      </p:sp>
      <p:sp>
        <p:nvSpPr>
          <p:cNvPr id="450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ea typeface="ＭＳ Ｐゴシック" pitchFamily="34" charset="-128"/>
                <a:cs typeface="CiscoSans" pitchFamily="34" charset="0"/>
              </a:rPr>
              <a:t>Cipher suite detection</a:t>
            </a:r>
          </a:p>
        </p:txBody>
      </p:sp>
    </p:spTree>
    <p:extLst>
      <p:ext uri="{BB962C8B-B14F-4D97-AF65-F5344CB8AC3E}">
        <p14:creationId xmlns:p14="http://schemas.microsoft.com/office/powerpoint/2010/main" val="19405567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7766" y="1105877"/>
            <a:ext cx="8345488" cy="3410121"/>
          </a:xfrm>
        </p:spPr>
        <p:txBody>
          <a:bodyPr/>
          <a:lstStyle/>
          <a:p>
            <a:pPr>
              <a:defRPr/>
            </a:pPr>
            <a:r>
              <a:rPr lang="en-US" sz="2000" b="1" dirty="0" smtClean="0"/>
              <a:t>Deprecated.</a:t>
            </a:r>
          </a:p>
          <a:p>
            <a:pPr>
              <a:defRPr/>
            </a:pPr>
            <a:r>
              <a:rPr lang="en-US" sz="2000" dirty="0" smtClean="0"/>
              <a:t>Allows a client to send a protocol name (e.g. HTTP/2) along with the TLS handshake to avoid having to perform a second round trip after the handshake completes.</a:t>
            </a:r>
          </a:p>
          <a:p>
            <a:pPr>
              <a:defRPr/>
            </a:pPr>
            <a:r>
              <a:rPr lang="en-US" sz="2000" dirty="0" smtClean="0"/>
              <a:t>Privacy concern: may expose what type of connection you’re trying to make rather than just a generic TLS connection.</a:t>
            </a:r>
          </a:p>
          <a:p>
            <a:pPr>
              <a:defRPr/>
            </a:pPr>
            <a:r>
              <a:rPr lang="en-US" sz="2000" dirty="0" smtClean="0"/>
              <a:t>Detection:</a:t>
            </a:r>
          </a:p>
          <a:p>
            <a:pPr lvl="1">
              <a:defRPr/>
            </a:pPr>
            <a:r>
              <a:rPr lang="en-US" sz="1600" dirty="0" smtClean="0"/>
              <a:t>Connect to the server using any TLS protocol.</a:t>
            </a:r>
          </a:p>
          <a:p>
            <a:pPr lvl="1">
              <a:defRPr/>
            </a:pPr>
            <a:r>
              <a:rPr lang="en-US" sz="1600" dirty="0" smtClean="0"/>
              <a:t>Advertise NPN in handshake.</a:t>
            </a:r>
          </a:p>
          <a:p>
            <a:pPr lvl="1">
              <a:defRPr/>
            </a:pPr>
            <a:r>
              <a:rPr lang="en-US" sz="1600" dirty="0" smtClean="0"/>
              <a:t>Check if </a:t>
            </a:r>
            <a:r>
              <a:rPr lang="en-US" sz="1600" dirty="0" err="1" smtClean="0"/>
              <a:t>ServerHello</a:t>
            </a:r>
            <a:r>
              <a:rPr lang="en-US" sz="1600" dirty="0" smtClean="0"/>
              <a:t> contains NPN extension data.</a:t>
            </a:r>
          </a:p>
        </p:txBody>
      </p:sp>
      <p:sp>
        <p:nvSpPr>
          <p:cNvPr id="450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ea typeface="ＭＳ Ｐゴシック" pitchFamily="34" charset="-128"/>
                <a:cs typeface="CiscoSans" pitchFamily="34" charset="0"/>
              </a:rPr>
              <a:t>Next Protocol Negotiation (NPN)</a:t>
            </a:r>
          </a:p>
        </p:txBody>
      </p:sp>
    </p:spTree>
    <p:extLst>
      <p:ext uri="{BB962C8B-B14F-4D97-AF65-F5344CB8AC3E}">
        <p14:creationId xmlns:p14="http://schemas.microsoft.com/office/powerpoint/2010/main" val="10871247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7766" y="1105877"/>
            <a:ext cx="8345488" cy="3410121"/>
          </a:xfrm>
        </p:spPr>
        <p:txBody>
          <a:bodyPr/>
          <a:lstStyle/>
          <a:p>
            <a:pPr>
              <a:defRPr/>
            </a:pPr>
            <a:r>
              <a:rPr lang="en-US" sz="2000" b="1" dirty="0" smtClean="0"/>
              <a:t>Supersedes NPN.</a:t>
            </a:r>
          </a:p>
          <a:p>
            <a:pPr>
              <a:defRPr/>
            </a:pPr>
            <a:r>
              <a:rPr lang="en-US" sz="2000" dirty="0" smtClean="0"/>
              <a:t>Allows a client to send a protocol name (e.g. HTTP/2) along with the TLS handshake to avoid having to perform a second round trip after the handshake completes.</a:t>
            </a:r>
          </a:p>
          <a:p>
            <a:pPr>
              <a:defRPr/>
            </a:pPr>
            <a:r>
              <a:rPr lang="en-US" sz="2000" dirty="0" smtClean="0"/>
              <a:t>Privacy concern: may expose what type of connection you’re trying to make rather than just a generic TLS connection.</a:t>
            </a:r>
          </a:p>
          <a:p>
            <a:pPr>
              <a:defRPr/>
            </a:pPr>
            <a:r>
              <a:rPr lang="en-US" sz="2000" dirty="0" smtClean="0"/>
              <a:t>Detection:</a:t>
            </a:r>
          </a:p>
          <a:p>
            <a:pPr lvl="1">
              <a:defRPr/>
            </a:pPr>
            <a:r>
              <a:rPr lang="en-US" sz="1600" dirty="0" smtClean="0"/>
              <a:t>Connect to the server using any TLS protocol.</a:t>
            </a:r>
          </a:p>
          <a:p>
            <a:pPr lvl="1">
              <a:defRPr/>
            </a:pPr>
            <a:r>
              <a:rPr lang="en-US" sz="1600" dirty="0" smtClean="0"/>
              <a:t>Try each ALPN protocol known.</a:t>
            </a:r>
          </a:p>
          <a:p>
            <a:pPr lvl="1">
              <a:defRPr/>
            </a:pPr>
            <a:r>
              <a:rPr lang="en-US" sz="1600" dirty="0" smtClean="0"/>
              <a:t>Check for ALPN extension in </a:t>
            </a:r>
            <a:r>
              <a:rPr lang="en-US" sz="1600" dirty="0" err="1" smtClean="0"/>
              <a:t>ServerHello</a:t>
            </a:r>
            <a:r>
              <a:rPr lang="en-US" sz="1600" dirty="0" smtClean="0"/>
              <a:t>.</a:t>
            </a:r>
          </a:p>
        </p:txBody>
      </p:sp>
      <p:sp>
        <p:nvSpPr>
          <p:cNvPr id="450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z="2800" dirty="0" smtClean="0">
                <a:ea typeface="ＭＳ Ｐゴシック" pitchFamily="34" charset="-128"/>
                <a:cs typeface="CiscoSans" pitchFamily="34" charset="0"/>
              </a:rPr>
              <a:t>Application Layer Protocol Negotiation (ALPN)</a:t>
            </a:r>
          </a:p>
        </p:txBody>
      </p:sp>
    </p:spTree>
    <p:extLst>
      <p:ext uri="{BB962C8B-B14F-4D97-AF65-F5344CB8AC3E}">
        <p14:creationId xmlns:p14="http://schemas.microsoft.com/office/powerpoint/2010/main" val="40264211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7766" y="1105877"/>
            <a:ext cx="8345488" cy="3410121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Downgrade attack:</a:t>
            </a:r>
          </a:p>
          <a:p>
            <a:pPr lvl="1">
              <a:defRPr/>
            </a:pPr>
            <a:r>
              <a:rPr lang="en-US" sz="1600" dirty="0" smtClean="0"/>
              <a:t>Alice attempts to connect to Bob’s server with TLSv1.2</a:t>
            </a:r>
          </a:p>
          <a:p>
            <a:pPr lvl="1">
              <a:defRPr/>
            </a:pPr>
            <a:r>
              <a:rPr lang="en-US" sz="1600" dirty="0" smtClean="0"/>
              <a:t>Eve </a:t>
            </a:r>
            <a:r>
              <a:rPr lang="en-US" sz="1600" dirty="0" err="1" smtClean="0"/>
              <a:t>MitMs</a:t>
            </a:r>
            <a:r>
              <a:rPr lang="en-US" sz="1600" dirty="0" smtClean="0"/>
              <a:t> the connection and sends back a “TLS version not supported”</a:t>
            </a:r>
          </a:p>
          <a:p>
            <a:pPr lvl="1">
              <a:defRPr/>
            </a:pPr>
            <a:r>
              <a:rPr lang="en-US" sz="1600" dirty="0" smtClean="0"/>
              <a:t>Alice’s browser assumes Bob’s server doesn’t support TLSv1.2, tries with TLSv1.1.</a:t>
            </a:r>
          </a:p>
          <a:p>
            <a:pPr lvl="1">
              <a:defRPr/>
            </a:pPr>
            <a:r>
              <a:rPr lang="en-US" sz="1600" dirty="0" smtClean="0"/>
              <a:t>Eve can repeat until Alice uses something crappy like SSLv3.</a:t>
            </a:r>
          </a:p>
          <a:p>
            <a:pPr lvl="1">
              <a:defRPr/>
            </a:pPr>
            <a:r>
              <a:rPr lang="en-US" sz="1600" dirty="0" smtClean="0"/>
              <a:t>Bob’s server accepts the SSLv3 connection and Eve exploits it.</a:t>
            </a:r>
          </a:p>
        </p:txBody>
      </p:sp>
      <p:sp>
        <p:nvSpPr>
          <p:cNvPr id="450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z="2800" dirty="0" smtClean="0">
                <a:ea typeface="ＭＳ Ｐゴシック" pitchFamily="34" charset="-128"/>
                <a:cs typeface="CiscoSans" pitchFamily="34" charset="0"/>
              </a:rPr>
              <a:t>TLS Fallback Signaling Cipher Suite Value (SCSV)</a:t>
            </a:r>
          </a:p>
        </p:txBody>
      </p:sp>
    </p:spTree>
    <p:extLst>
      <p:ext uri="{BB962C8B-B14F-4D97-AF65-F5344CB8AC3E}">
        <p14:creationId xmlns:p14="http://schemas.microsoft.com/office/powerpoint/2010/main" val="17022836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7766" y="1105877"/>
            <a:ext cx="8345488" cy="3410121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Downgrade attack with </a:t>
            </a:r>
            <a:r>
              <a:rPr lang="en-US" sz="2000" dirty="0"/>
              <a:t>SCSV:</a:t>
            </a:r>
          </a:p>
          <a:p>
            <a:pPr lvl="1">
              <a:defRPr/>
            </a:pPr>
            <a:r>
              <a:rPr lang="en-US" sz="1600" dirty="0"/>
              <a:t>Alice attempts to connect to Bob’s server with TLSv1.2</a:t>
            </a:r>
          </a:p>
          <a:p>
            <a:pPr lvl="1">
              <a:defRPr/>
            </a:pPr>
            <a:r>
              <a:rPr lang="en-US" sz="1600" dirty="0"/>
              <a:t>Eve </a:t>
            </a:r>
            <a:r>
              <a:rPr lang="en-US" sz="1600" dirty="0" err="1"/>
              <a:t>MitMs</a:t>
            </a:r>
            <a:r>
              <a:rPr lang="en-US" sz="1600" dirty="0"/>
              <a:t> the connection and sends back a “TLS version not supported”</a:t>
            </a:r>
          </a:p>
          <a:p>
            <a:pPr lvl="1">
              <a:defRPr/>
            </a:pPr>
            <a:r>
              <a:rPr lang="en-US" sz="1600" dirty="0"/>
              <a:t>Alice’s browser assumes Bob’s server doesn’t support TLSv1.2, tries with TLSv1.1, </a:t>
            </a:r>
            <a:r>
              <a:rPr lang="en-US" sz="1600" b="1" dirty="0"/>
              <a:t>but</a:t>
            </a:r>
            <a:r>
              <a:rPr lang="en-US" sz="1600" dirty="0"/>
              <a:t> also adds the TLS_FALLBACK_SCSV pseudo-suite to her supported list, advertising that this connection is due to a downgrade.</a:t>
            </a:r>
          </a:p>
          <a:p>
            <a:pPr lvl="1">
              <a:defRPr/>
            </a:pPr>
            <a:r>
              <a:rPr lang="en-US" sz="1600" dirty="0"/>
              <a:t>Bob’s server sees that Alice is trying to downgrade to TLSv1.1, but Bob’s server knows that TLSv1.2 is supported, so no downgrade should be accepted</a:t>
            </a:r>
            <a:r>
              <a:rPr lang="en-US" sz="1600" dirty="0" smtClean="0"/>
              <a:t>.</a:t>
            </a:r>
          </a:p>
          <a:p>
            <a:pPr lvl="1">
              <a:defRPr/>
            </a:pPr>
            <a:r>
              <a:rPr lang="en-US" sz="1600" dirty="0" smtClean="0"/>
              <a:t>Bob’s server closes the connection with a fatal alert.</a:t>
            </a:r>
            <a:endParaRPr lang="en-US" sz="1600" dirty="0"/>
          </a:p>
        </p:txBody>
      </p:sp>
      <p:sp>
        <p:nvSpPr>
          <p:cNvPr id="450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z="2800" dirty="0" smtClean="0">
                <a:ea typeface="ＭＳ Ｐゴシック" pitchFamily="34" charset="-128"/>
                <a:cs typeface="CiscoSans" pitchFamily="34" charset="0"/>
              </a:rPr>
              <a:t>TLS Fallback Signaling Cipher Suite Value (SCSV)</a:t>
            </a:r>
          </a:p>
        </p:txBody>
      </p:sp>
    </p:spTree>
    <p:extLst>
      <p:ext uri="{BB962C8B-B14F-4D97-AF65-F5344CB8AC3E}">
        <p14:creationId xmlns:p14="http://schemas.microsoft.com/office/powerpoint/2010/main" val="34008974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7766" y="1105877"/>
            <a:ext cx="8345488" cy="3410121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Detection:</a:t>
            </a:r>
          </a:p>
          <a:p>
            <a:pPr lvl="1">
              <a:defRPr/>
            </a:pPr>
            <a:r>
              <a:rPr lang="en-US" sz="1600" dirty="0" smtClean="0"/>
              <a:t>Make a regular connection to the server and record the max TLS version.</a:t>
            </a:r>
          </a:p>
          <a:p>
            <a:pPr lvl="1">
              <a:defRPr/>
            </a:pPr>
            <a:r>
              <a:rPr lang="en-US" sz="1600" dirty="0" smtClean="0"/>
              <a:t>Connect again, but supply a lower TLS version &amp; the SCSV pseudo-suite.</a:t>
            </a:r>
          </a:p>
          <a:p>
            <a:pPr lvl="1">
              <a:defRPr/>
            </a:pPr>
            <a:r>
              <a:rPr lang="en-US" sz="1600" dirty="0" smtClean="0"/>
              <a:t>If a fatal alert is received, SCSV is supported.</a:t>
            </a:r>
          </a:p>
          <a:p>
            <a:pPr lvl="1">
              <a:defRPr/>
            </a:pPr>
            <a:r>
              <a:rPr lang="en-US" sz="1600" dirty="0" smtClean="0"/>
              <a:t>If connection is allowed, SCSV is not supported and downgrade attacks are possible.</a:t>
            </a:r>
          </a:p>
        </p:txBody>
      </p:sp>
      <p:sp>
        <p:nvSpPr>
          <p:cNvPr id="450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800" dirty="0">
                <a:ea typeface="ＭＳ Ｐゴシック" pitchFamily="34" charset="-128"/>
                <a:cs typeface="CiscoSans" pitchFamily="34" charset="0"/>
              </a:rPr>
              <a:t>TLS </a:t>
            </a:r>
            <a:r>
              <a:rPr lang="en-GB" altLang="en-US" sz="2800" dirty="0" err="1">
                <a:ea typeface="ＭＳ Ｐゴシック" pitchFamily="34" charset="-128"/>
                <a:cs typeface="CiscoSans" pitchFamily="34" charset="0"/>
              </a:rPr>
              <a:t>Fallback</a:t>
            </a:r>
            <a:r>
              <a:rPr lang="en-GB" altLang="en-US" sz="2800" dirty="0">
                <a:ea typeface="ＭＳ Ｐゴシック" pitchFamily="34" charset="-128"/>
                <a:cs typeface="CiscoSans" pitchFamily="34" charset="0"/>
              </a:rPr>
              <a:t> </a:t>
            </a:r>
            <a:r>
              <a:rPr lang="en-GB" altLang="en-US" sz="2800" dirty="0" err="1">
                <a:ea typeface="ＭＳ Ｐゴシック" pitchFamily="34" charset="-128"/>
                <a:cs typeface="CiscoSans" pitchFamily="34" charset="0"/>
              </a:rPr>
              <a:t>Signaling</a:t>
            </a:r>
            <a:r>
              <a:rPr lang="en-GB" altLang="en-US" sz="2800" dirty="0">
                <a:ea typeface="ＭＳ Ｐゴシック" pitchFamily="34" charset="-128"/>
                <a:cs typeface="CiscoSans" pitchFamily="34" charset="0"/>
              </a:rPr>
              <a:t> Cipher Suite Value (SCSV)</a:t>
            </a:r>
            <a:endParaRPr altLang="en-US" sz="2800" dirty="0" smtClean="0">
              <a:ea typeface="ＭＳ Ｐゴシック" pitchFamily="34" charset="-128"/>
              <a:cs typeface="Cisco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6596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7766" y="1105877"/>
            <a:ext cx="8345488" cy="3410121"/>
          </a:xfrm>
        </p:spPr>
        <p:txBody>
          <a:bodyPr/>
          <a:lstStyle/>
          <a:p>
            <a:pPr>
              <a:defRPr/>
            </a:pPr>
            <a:r>
              <a:rPr lang="en-US" sz="2000" dirty="0" err="1" smtClean="0"/>
              <a:t>ServerRandom</a:t>
            </a:r>
            <a:r>
              <a:rPr lang="en-US" sz="2000" dirty="0" smtClean="0"/>
              <a:t>:</a:t>
            </a:r>
          </a:p>
          <a:p>
            <a:pPr lvl="1">
              <a:defRPr/>
            </a:pPr>
            <a:r>
              <a:rPr lang="en-US" sz="1600" dirty="0" smtClean="0"/>
              <a:t>Combined with </a:t>
            </a:r>
            <a:r>
              <a:rPr lang="en-US" sz="1600" dirty="0" err="1" smtClean="0"/>
              <a:t>ClientRandom</a:t>
            </a:r>
            <a:r>
              <a:rPr lang="en-US" sz="1600" dirty="0" smtClean="0"/>
              <a:t> and pre-master secret using a PRF to produce the master secret for the TLS connection.</a:t>
            </a:r>
          </a:p>
          <a:p>
            <a:pPr lvl="1">
              <a:defRPr/>
            </a:pPr>
            <a:r>
              <a:rPr lang="en-US" sz="1600" dirty="0" smtClean="0"/>
              <a:t>Poor randomness reduces security significantly.</a:t>
            </a:r>
          </a:p>
          <a:p>
            <a:pPr lvl="1">
              <a:defRPr/>
            </a:pPr>
            <a:r>
              <a:rPr lang="en-US" sz="1600" dirty="0" smtClean="0"/>
              <a:t>Repeating </a:t>
            </a:r>
            <a:r>
              <a:rPr lang="en-US" sz="1600" dirty="0" err="1" smtClean="0"/>
              <a:t>ServerRandom</a:t>
            </a:r>
            <a:r>
              <a:rPr lang="en-US" sz="1600" dirty="0" smtClean="0"/>
              <a:t> could allow for replay attacks.</a:t>
            </a:r>
          </a:p>
        </p:txBody>
      </p:sp>
      <p:sp>
        <p:nvSpPr>
          <p:cNvPr id="450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800" dirty="0" err="1" smtClean="0">
                <a:ea typeface="ＭＳ Ｐゴシック" pitchFamily="34" charset="-128"/>
                <a:cs typeface="CiscoSans" pitchFamily="34" charset="0"/>
              </a:rPr>
              <a:t>ServerRandom</a:t>
            </a:r>
            <a:r>
              <a:rPr lang="en-GB" altLang="en-US" sz="2800" dirty="0" smtClean="0">
                <a:ea typeface="ＭＳ Ｐゴシック" pitchFamily="34" charset="-128"/>
                <a:cs typeface="CiscoSans" pitchFamily="34" charset="0"/>
              </a:rPr>
              <a:t> Entropy</a:t>
            </a:r>
            <a:endParaRPr altLang="en-US" sz="2800" dirty="0" smtClean="0">
              <a:ea typeface="ＭＳ Ｐゴシック" pitchFamily="34" charset="-128"/>
              <a:cs typeface="Cisco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6819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7766" y="1105877"/>
            <a:ext cx="8345488" cy="3410121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Testing randomness properly is hard.</a:t>
            </a:r>
          </a:p>
          <a:p>
            <a:pPr>
              <a:defRPr/>
            </a:pPr>
            <a:r>
              <a:rPr lang="en-US" sz="2000" dirty="0" smtClean="0"/>
              <a:t>Randomness heuristics are a little easier!</a:t>
            </a:r>
          </a:p>
          <a:p>
            <a:pPr lvl="1">
              <a:defRPr/>
            </a:pPr>
            <a:r>
              <a:rPr lang="en-US" sz="1600" dirty="0" smtClean="0"/>
              <a:t>Repetition checking.</a:t>
            </a:r>
          </a:p>
          <a:p>
            <a:pPr lvl="1">
              <a:defRPr/>
            </a:pPr>
            <a:r>
              <a:rPr lang="en-US" sz="1600" dirty="0" smtClean="0"/>
              <a:t>Compression testing.</a:t>
            </a:r>
          </a:p>
          <a:p>
            <a:pPr lvl="1">
              <a:defRPr/>
            </a:pPr>
            <a:r>
              <a:rPr lang="en-US" sz="1600" dirty="0" smtClean="0"/>
              <a:t>Arithmetic mean.</a:t>
            </a:r>
          </a:p>
          <a:p>
            <a:pPr lvl="1">
              <a:defRPr/>
            </a:pPr>
            <a:r>
              <a:rPr lang="en-US" sz="1600" dirty="0" smtClean="0"/>
              <a:t>Serial correlation.</a:t>
            </a:r>
          </a:p>
          <a:p>
            <a:pPr lvl="1">
              <a:defRPr/>
            </a:pPr>
            <a:r>
              <a:rPr lang="en-US" sz="1600" dirty="0" err="1" smtClean="0"/>
              <a:t>Monobit</a:t>
            </a:r>
            <a:r>
              <a:rPr lang="en-US" sz="1600" dirty="0" smtClean="0"/>
              <a:t> frequency.</a:t>
            </a:r>
          </a:p>
        </p:txBody>
      </p:sp>
      <p:sp>
        <p:nvSpPr>
          <p:cNvPr id="450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800" dirty="0" err="1" smtClean="0">
                <a:ea typeface="ＭＳ Ｐゴシック" pitchFamily="34" charset="-128"/>
                <a:cs typeface="CiscoSans" pitchFamily="34" charset="0"/>
              </a:rPr>
              <a:t>ServerRandom</a:t>
            </a:r>
            <a:r>
              <a:rPr lang="en-GB" altLang="en-US" sz="2800" dirty="0" smtClean="0">
                <a:ea typeface="ＭＳ Ｐゴシック" pitchFamily="34" charset="-128"/>
                <a:cs typeface="CiscoSans" pitchFamily="34" charset="0"/>
              </a:rPr>
              <a:t> Entropy</a:t>
            </a:r>
            <a:endParaRPr altLang="en-US" sz="2800" dirty="0" smtClean="0">
              <a:ea typeface="ＭＳ Ｐゴシック" pitchFamily="34" charset="-128"/>
              <a:cs typeface="Cisco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3389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Side note: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ServerRandom</a:t>
            </a:r>
            <a:r>
              <a:rPr lang="en-US" dirty="0" smtClean="0"/>
              <a:t> repetition is surprisingly common.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052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7766" y="1105877"/>
            <a:ext cx="8345488" cy="3410121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SSL/TLS packets are MAC-then-Encrypt:</a:t>
            </a:r>
          </a:p>
          <a:p>
            <a:pPr lvl="1">
              <a:defRPr/>
            </a:pPr>
            <a:r>
              <a:rPr lang="en-US" sz="1600" dirty="0" smtClean="0"/>
              <a:t>Plaintext has MAC (usually HMAC) computed over it.</a:t>
            </a:r>
          </a:p>
          <a:p>
            <a:pPr lvl="1">
              <a:defRPr/>
            </a:pPr>
            <a:r>
              <a:rPr lang="en-US" sz="1600" dirty="0" smtClean="0"/>
              <a:t>MAC record added to plaintext to produce a record.</a:t>
            </a:r>
          </a:p>
          <a:p>
            <a:pPr lvl="1">
              <a:defRPr/>
            </a:pPr>
            <a:r>
              <a:rPr lang="en-US" sz="1600" dirty="0" smtClean="0"/>
              <a:t>Record is encrypted with the session encryption key.</a:t>
            </a:r>
          </a:p>
          <a:p>
            <a:pPr>
              <a:defRPr/>
            </a:pPr>
            <a:r>
              <a:rPr lang="en-US" sz="2000" dirty="0" smtClean="0"/>
              <a:t>On the server, packet is decrypted and MAC is validated.</a:t>
            </a:r>
          </a:p>
          <a:p>
            <a:pPr>
              <a:defRPr/>
            </a:pPr>
            <a:r>
              <a:rPr lang="en-US" sz="2000" dirty="0" smtClean="0"/>
              <a:t>Much trickery can be done (see: padding oracles)</a:t>
            </a:r>
          </a:p>
          <a:p>
            <a:pPr>
              <a:defRPr/>
            </a:pPr>
            <a:r>
              <a:rPr lang="en-US" sz="2000" dirty="0" smtClean="0"/>
              <a:t>Things get </a:t>
            </a:r>
            <a:r>
              <a:rPr lang="en-US" sz="2000" b="1" dirty="0" smtClean="0"/>
              <a:t>much</a:t>
            </a:r>
            <a:r>
              <a:rPr lang="en-US" sz="2000" dirty="0" smtClean="0"/>
              <a:t> worse if MAC is not fully validated.</a:t>
            </a:r>
          </a:p>
          <a:p>
            <a:pPr>
              <a:defRPr/>
            </a:pPr>
            <a:r>
              <a:rPr lang="en-US" sz="2000" dirty="0" smtClean="0"/>
              <a:t>There are known TLS implementation bugs where MAC is not validated properly!</a:t>
            </a:r>
            <a:endParaRPr lang="en-US" sz="1600" dirty="0" smtClean="0"/>
          </a:p>
        </p:txBody>
      </p:sp>
      <p:sp>
        <p:nvSpPr>
          <p:cNvPr id="450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800" dirty="0" smtClean="0">
                <a:ea typeface="ＭＳ Ｐゴシック" pitchFamily="34" charset="-128"/>
                <a:cs typeface="CiscoSans" pitchFamily="34" charset="0"/>
              </a:rPr>
              <a:t>MAC bit validation.</a:t>
            </a:r>
            <a:endParaRPr altLang="en-US" sz="2800" dirty="0" smtClean="0">
              <a:ea typeface="ＭＳ Ｐゴシック" pitchFamily="34" charset="-128"/>
              <a:cs typeface="Cisco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169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7766" y="1758462"/>
            <a:ext cx="8345488" cy="2757536"/>
          </a:xfrm>
        </p:spPr>
        <p:txBody>
          <a:bodyPr/>
          <a:lstStyle/>
          <a:p>
            <a:pPr marL="57136" indent="0">
              <a:buNone/>
              <a:defRPr/>
            </a:pPr>
            <a:r>
              <a:rPr sz="4800" dirty="0" smtClean="0"/>
              <a:t>Things went a bit wrong.</a:t>
            </a:r>
            <a:endParaRPr sz="4800" dirty="0"/>
          </a:p>
        </p:txBody>
      </p:sp>
      <p:sp>
        <p:nvSpPr>
          <p:cNvPr id="450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ea typeface="ＭＳ Ｐゴシック" pitchFamily="34" charset="-128"/>
                <a:cs typeface="CiscoSans" pitchFamily="34" charset="0"/>
              </a:rPr>
              <a:t>This talk</a:t>
            </a:r>
          </a:p>
        </p:txBody>
      </p:sp>
    </p:spTree>
    <p:extLst>
      <p:ext uri="{BB962C8B-B14F-4D97-AF65-F5344CB8AC3E}">
        <p14:creationId xmlns:p14="http://schemas.microsoft.com/office/powerpoint/2010/main" val="40664899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7766" y="1105877"/>
            <a:ext cx="8345488" cy="3410121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Checking for this is a brute-force approach.</a:t>
            </a:r>
          </a:p>
          <a:p>
            <a:pPr>
              <a:defRPr/>
            </a:pPr>
            <a:r>
              <a:rPr lang="en-US" sz="2000" dirty="0" smtClean="0"/>
              <a:t>In TLSv1.1 and previous, the </a:t>
            </a:r>
            <a:r>
              <a:rPr lang="en-US" sz="2000" dirty="0" err="1" smtClean="0"/>
              <a:t>verify_data</a:t>
            </a:r>
            <a:r>
              <a:rPr lang="en-US" sz="2000" dirty="0" smtClean="0"/>
              <a:t> field was always 12 octets (96-bit) regardless of the actual MAC length.</a:t>
            </a:r>
          </a:p>
          <a:p>
            <a:pPr>
              <a:defRPr/>
            </a:pPr>
            <a:r>
              <a:rPr lang="en-US" sz="2000" dirty="0" smtClean="0"/>
              <a:t>In TLSv1.2 and later it defaults to 12 octets but may be overridden by the specific cipher suite.</a:t>
            </a:r>
            <a:endParaRPr lang="en-US" sz="1600" dirty="0"/>
          </a:p>
          <a:p>
            <a:pPr>
              <a:defRPr/>
            </a:pPr>
            <a:r>
              <a:rPr lang="en-US" sz="2000" dirty="0" smtClean="0"/>
              <a:t>For the number of bits in the MAC (96 times by default):</a:t>
            </a:r>
          </a:p>
          <a:p>
            <a:pPr lvl="1">
              <a:defRPr/>
            </a:pPr>
            <a:r>
              <a:rPr lang="en-US" sz="1600" dirty="0" smtClean="0"/>
              <a:t>Open a connection and complete the TLS handshake.</a:t>
            </a:r>
          </a:p>
          <a:p>
            <a:pPr lvl="1">
              <a:defRPr/>
            </a:pPr>
            <a:r>
              <a:rPr lang="en-US" sz="1600" dirty="0" smtClean="0"/>
              <a:t>Compute a mask: 1&lt;&lt;n where n is the bit number 0..95 (or whatever your suite says)</a:t>
            </a:r>
          </a:p>
          <a:p>
            <a:pPr lvl="1">
              <a:defRPr/>
            </a:pPr>
            <a:r>
              <a:rPr lang="en-US" sz="1600" dirty="0" smtClean="0"/>
              <a:t>Generate a single data packet, but </a:t>
            </a:r>
            <a:r>
              <a:rPr lang="en-US" sz="1600" dirty="0" err="1" smtClean="0"/>
              <a:t>xor</a:t>
            </a:r>
            <a:r>
              <a:rPr lang="en-US" sz="1600" dirty="0" smtClean="0"/>
              <a:t> the </a:t>
            </a:r>
            <a:r>
              <a:rPr lang="en-US" sz="1600" dirty="0" err="1" smtClean="0"/>
              <a:t>verify_data</a:t>
            </a:r>
            <a:r>
              <a:rPr lang="en-US" sz="1600" dirty="0" smtClean="0"/>
              <a:t> with the mask (i.e. flip one bit)</a:t>
            </a:r>
          </a:p>
          <a:p>
            <a:pPr lvl="1">
              <a:defRPr/>
            </a:pPr>
            <a:r>
              <a:rPr lang="en-US" sz="1600" dirty="0" smtClean="0"/>
              <a:t>If the immediate response packet is not a fatal alert, the MAC check is broken.</a:t>
            </a:r>
          </a:p>
        </p:txBody>
      </p:sp>
      <p:sp>
        <p:nvSpPr>
          <p:cNvPr id="450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800" dirty="0" smtClean="0">
                <a:ea typeface="ＭＳ Ｐゴシック" pitchFamily="34" charset="-128"/>
                <a:cs typeface="CiscoSans" pitchFamily="34" charset="0"/>
              </a:rPr>
              <a:t>MAC bit validation.</a:t>
            </a:r>
            <a:endParaRPr altLang="en-US" sz="2800" dirty="0" smtClean="0">
              <a:ea typeface="ＭＳ Ｐゴシック" pitchFamily="34" charset="-128"/>
              <a:cs typeface="Cisco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4037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3031360"/>
          </a:xfrm>
        </p:spPr>
        <p:txBody>
          <a:bodyPr/>
          <a:lstStyle/>
          <a:p>
            <a:r>
              <a:rPr lang="en-US" dirty="0" smtClean="0"/>
              <a:t>Side note: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There are real bugs like this. This tool was inspired by one of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726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FontTx/>
              <a:buNone/>
            </a:pPr>
            <a:r>
              <a:rPr altLang="en-US" dirty="0" smtClean="0">
                <a:ea typeface="ＭＳ Ｐゴシック" pitchFamily="34" charset="-128"/>
                <a:cs typeface="CiscoSans" pitchFamily="34" charset="0"/>
              </a:rPr>
              <a:t>The result.</a:t>
            </a:r>
          </a:p>
        </p:txBody>
      </p:sp>
    </p:spTree>
    <p:extLst>
      <p:ext uri="{BB962C8B-B14F-4D97-AF65-F5344CB8AC3E}">
        <p14:creationId xmlns:p14="http://schemas.microsoft.com/office/powerpoint/2010/main" val="12544534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36" indent="0">
              <a:buFont typeface="Arial"/>
              <a:buNone/>
              <a:defRPr/>
            </a:pPr>
            <a:r>
              <a:rPr sz="4800" dirty="0" smtClean="0">
                <a:solidFill>
                  <a:schemeClr val="bg2"/>
                </a:solidFill>
              </a:rPr>
              <a:t>SSLXRAY</a:t>
            </a:r>
          </a:p>
          <a:p>
            <a:pPr marL="57136" indent="0">
              <a:buFont typeface="Arial"/>
              <a:buNone/>
              <a:defRPr/>
            </a:pPr>
            <a:r>
              <a:rPr lang="en-US" sz="4800" dirty="0" smtClean="0"/>
              <a:t>A modern SSL/TLS scanner.</a:t>
            </a:r>
            <a:endParaRPr sz="4800" dirty="0"/>
          </a:p>
        </p:txBody>
      </p:sp>
      <p:sp>
        <p:nvSpPr>
          <p:cNvPr id="450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ea typeface="ＭＳ Ｐゴシック" pitchFamily="34" charset="-128"/>
                <a:cs typeface="CiscoSans" pitchFamily="34" charset="0"/>
              </a:rPr>
              <a:t>The result</a:t>
            </a:r>
          </a:p>
        </p:txBody>
      </p:sp>
    </p:spTree>
    <p:extLst>
      <p:ext uri="{BB962C8B-B14F-4D97-AF65-F5344CB8AC3E}">
        <p14:creationId xmlns:p14="http://schemas.microsoft.com/office/powerpoint/2010/main" val="2811527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7766" y="1105877"/>
            <a:ext cx="8345488" cy="3410121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Internal alpha/beta for a couple of years at Portcullis, now Cisco.</a:t>
            </a:r>
          </a:p>
          <a:p>
            <a:pPr>
              <a:defRPr/>
            </a:pPr>
            <a:r>
              <a:rPr lang="en-US" sz="2000" dirty="0" smtClean="0"/>
              <a:t>Not yet published to the world.</a:t>
            </a:r>
          </a:p>
          <a:p>
            <a:pPr>
              <a:defRPr/>
            </a:pPr>
            <a:r>
              <a:rPr lang="en-US" sz="2000" dirty="0" smtClean="0"/>
              <a:t>Wanted to get it done before </a:t>
            </a:r>
            <a:r>
              <a:rPr lang="en-US" sz="2000" dirty="0" err="1" smtClean="0"/>
              <a:t>Securi-Tay</a:t>
            </a:r>
            <a:r>
              <a:rPr lang="en-US" sz="2000" dirty="0" smtClean="0"/>
              <a:t>, but fell ill.</a:t>
            </a:r>
          </a:p>
          <a:p>
            <a:pPr>
              <a:defRPr/>
            </a:pPr>
            <a:r>
              <a:rPr lang="en-US" sz="2000" dirty="0" smtClean="0"/>
              <a:t>Working on it!</a:t>
            </a:r>
          </a:p>
          <a:p>
            <a:pPr>
              <a:defRPr/>
            </a:pPr>
            <a:r>
              <a:rPr lang="en-US" sz="2000" dirty="0" smtClean="0"/>
              <a:t>Follow me </a:t>
            </a:r>
            <a:r>
              <a:rPr lang="en-US" sz="2000" dirty="0" smtClean="0">
                <a:solidFill>
                  <a:schemeClr val="bg2"/>
                </a:solidFill>
              </a:rPr>
              <a:t>@</a:t>
            </a:r>
            <a:r>
              <a:rPr lang="en-US" sz="2000" dirty="0" err="1" smtClean="0">
                <a:solidFill>
                  <a:schemeClr val="bg2"/>
                </a:solidFill>
              </a:rPr>
              <a:t>gsuberland</a:t>
            </a:r>
            <a:r>
              <a:rPr lang="en-US" sz="2000" dirty="0" smtClean="0"/>
              <a:t> and I’ll tweet when it’s ready.</a:t>
            </a:r>
            <a:endParaRPr lang="en-US" sz="1600" dirty="0" smtClean="0"/>
          </a:p>
        </p:txBody>
      </p:sp>
      <p:sp>
        <p:nvSpPr>
          <p:cNvPr id="450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800" dirty="0" err="1" smtClean="0">
                <a:ea typeface="ＭＳ Ｐゴシック" pitchFamily="34" charset="-128"/>
                <a:cs typeface="CiscoSans" pitchFamily="34" charset="0"/>
              </a:rPr>
              <a:t>sslxray</a:t>
            </a:r>
            <a:endParaRPr altLang="en-US" sz="2800" dirty="0" smtClean="0">
              <a:ea typeface="ＭＳ Ｐゴシック" pitchFamily="34" charset="-128"/>
              <a:cs typeface="Cisco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381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FontTx/>
              <a:buNone/>
            </a:pPr>
            <a:r>
              <a:rPr altLang="en-US" dirty="0" smtClean="0">
                <a:ea typeface="ＭＳ Ｐゴシック" pitchFamily="34" charset="-128"/>
                <a:cs typeface="CiscoSans" pitchFamily="34" charset="0"/>
              </a:rPr>
              <a:t>The future.</a:t>
            </a:r>
          </a:p>
        </p:txBody>
      </p:sp>
    </p:spTree>
    <p:extLst>
      <p:ext uri="{BB962C8B-B14F-4D97-AF65-F5344CB8AC3E}">
        <p14:creationId xmlns:p14="http://schemas.microsoft.com/office/powerpoint/2010/main" val="16981969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7766" y="1105877"/>
            <a:ext cx="8345488" cy="3410121"/>
          </a:xfrm>
        </p:spPr>
        <p:txBody>
          <a:bodyPr/>
          <a:lstStyle/>
          <a:p>
            <a:pPr>
              <a:defRPr/>
            </a:pPr>
            <a:r>
              <a:rPr lang="en-US" sz="1400" dirty="0" smtClean="0"/>
              <a:t>Proper SSLv2 support (</a:t>
            </a:r>
            <a:r>
              <a:rPr lang="en-US" sz="1400" dirty="0" err="1" smtClean="0"/>
              <a:t>tlslite</a:t>
            </a:r>
            <a:r>
              <a:rPr lang="en-US" sz="1400" dirty="0" smtClean="0"/>
              <a:t> doesn’t have SSLv2 support; hacking this in myself)</a:t>
            </a:r>
          </a:p>
          <a:p>
            <a:pPr>
              <a:defRPr/>
            </a:pPr>
            <a:r>
              <a:rPr lang="en-US" sz="1400" dirty="0" smtClean="0"/>
              <a:t>Client certificate support.</a:t>
            </a:r>
          </a:p>
          <a:p>
            <a:pPr>
              <a:defRPr/>
            </a:pPr>
            <a:r>
              <a:rPr lang="en-US" sz="1400" dirty="0" smtClean="0"/>
              <a:t>Padding bit validation attacks.</a:t>
            </a:r>
          </a:p>
          <a:p>
            <a:pPr>
              <a:defRPr/>
            </a:pPr>
            <a:r>
              <a:rPr lang="en-US" sz="1400" dirty="0" smtClean="0"/>
              <a:t>X509 certificate parsing and checks (e.g. expiry, RSA key size)</a:t>
            </a:r>
          </a:p>
          <a:p>
            <a:pPr>
              <a:defRPr/>
            </a:pPr>
            <a:r>
              <a:rPr lang="en-US" sz="1400" dirty="0" smtClean="0"/>
              <a:t>Broken / bad / known-weak certificate detection.</a:t>
            </a:r>
          </a:p>
          <a:p>
            <a:pPr>
              <a:defRPr/>
            </a:pPr>
            <a:r>
              <a:rPr lang="en-US" sz="1400" dirty="0" smtClean="0"/>
              <a:t>Superfluous chain checks.</a:t>
            </a:r>
          </a:p>
          <a:p>
            <a:pPr>
              <a:defRPr/>
            </a:pPr>
            <a:r>
              <a:rPr lang="en-US" sz="1400" dirty="0" smtClean="0"/>
              <a:t>Export grade DH prime detection.</a:t>
            </a:r>
          </a:p>
          <a:p>
            <a:pPr>
              <a:defRPr/>
            </a:pPr>
            <a:r>
              <a:rPr lang="en-US" sz="1400" dirty="0" smtClean="0"/>
              <a:t>Common ECDH group detection.</a:t>
            </a:r>
          </a:p>
          <a:p>
            <a:pPr>
              <a:defRPr/>
            </a:pPr>
            <a:r>
              <a:rPr lang="en-US" sz="1400" dirty="0" smtClean="0"/>
              <a:t>DSA certificate support.</a:t>
            </a:r>
          </a:p>
          <a:p>
            <a:pPr>
              <a:defRPr/>
            </a:pPr>
            <a:r>
              <a:rPr lang="en-US" sz="1400" dirty="0" smtClean="0"/>
              <a:t>Save scan traffic to </a:t>
            </a:r>
            <a:r>
              <a:rPr lang="en-US" sz="1400" dirty="0" err="1" smtClean="0"/>
              <a:t>pcap</a:t>
            </a:r>
            <a:r>
              <a:rPr lang="en-US" sz="1400" dirty="0"/>
              <a:t>.</a:t>
            </a:r>
            <a:endParaRPr lang="en-US" sz="1400" dirty="0" smtClean="0"/>
          </a:p>
          <a:p>
            <a:pPr>
              <a:defRPr/>
            </a:pPr>
            <a:endParaRPr lang="en-US" sz="1100" dirty="0" smtClean="0"/>
          </a:p>
        </p:txBody>
      </p:sp>
      <p:sp>
        <p:nvSpPr>
          <p:cNvPr id="450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800" dirty="0" smtClean="0">
                <a:ea typeface="ＭＳ Ｐゴシック" pitchFamily="34" charset="-128"/>
                <a:cs typeface="CiscoSans" pitchFamily="34" charset="0"/>
              </a:rPr>
              <a:t>The future</a:t>
            </a:r>
            <a:endParaRPr altLang="en-US" sz="2800" dirty="0" smtClean="0">
              <a:ea typeface="ＭＳ Ｐゴシック" pitchFamily="34" charset="-128"/>
              <a:cs typeface="Cisco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0256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FontTx/>
              <a:buNone/>
            </a:pPr>
            <a:r>
              <a:rPr altLang="en-US" dirty="0" smtClean="0">
                <a:ea typeface="ＭＳ Ｐゴシック" pitchFamily="34" charset="-128"/>
                <a:cs typeface="CiscoSans" pitchFamily="34" charset="0"/>
              </a:rPr>
              <a:t>The end. Questions?</a:t>
            </a:r>
          </a:p>
        </p:txBody>
      </p:sp>
    </p:spTree>
    <p:extLst>
      <p:ext uri="{BB962C8B-B14F-4D97-AF65-F5344CB8AC3E}">
        <p14:creationId xmlns:p14="http://schemas.microsoft.com/office/powerpoint/2010/main" val="31860510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8603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7766" y="1277815"/>
            <a:ext cx="8345488" cy="3238183"/>
          </a:xfrm>
        </p:spPr>
        <p:txBody>
          <a:bodyPr/>
          <a:lstStyle/>
          <a:p>
            <a:pPr>
              <a:defRPr/>
            </a:pPr>
            <a:r>
              <a:rPr sz="4000" dirty="0" err="1" smtClean="0"/>
              <a:t>Pentesters</a:t>
            </a:r>
            <a:r>
              <a:rPr sz="4000" dirty="0" smtClean="0"/>
              <a:t> need to test SSL.</a:t>
            </a:r>
          </a:p>
          <a:p>
            <a:pPr>
              <a:defRPr/>
            </a:pPr>
            <a:r>
              <a:rPr lang="en-US" sz="4000" dirty="0" smtClean="0"/>
              <a:t>Do we do enough?</a:t>
            </a:r>
          </a:p>
          <a:p>
            <a:pPr>
              <a:defRPr/>
            </a:pPr>
            <a:r>
              <a:rPr lang="en-US" sz="4000" dirty="0" smtClean="0"/>
              <a:t>What tools do we have?</a:t>
            </a:r>
          </a:p>
          <a:p>
            <a:pPr>
              <a:defRPr/>
            </a:pPr>
            <a:r>
              <a:rPr lang="en-US" sz="4000" dirty="0" smtClean="0"/>
              <a:t>Can we do better?</a:t>
            </a:r>
            <a:endParaRPr sz="4000" dirty="0" smtClean="0"/>
          </a:p>
        </p:txBody>
      </p:sp>
      <p:sp>
        <p:nvSpPr>
          <p:cNvPr id="450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ea typeface="ＭＳ Ｐゴシック" pitchFamily="34" charset="-128"/>
                <a:cs typeface="CiscoSans" pitchFamily="34" charset="0"/>
              </a:rPr>
              <a:t>This talk</a:t>
            </a:r>
          </a:p>
        </p:txBody>
      </p:sp>
    </p:spTree>
    <p:extLst>
      <p:ext uri="{BB962C8B-B14F-4D97-AF65-F5344CB8AC3E}">
        <p14:creationId xmlns:p14="http://schemas.microsoft.com/office/powerpoint/2010/main" val="27492180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2"/>
          <p:cNvSpPr>
            <a:spLocks noGrp="1"/>
          </p:cNvSpPr>
          <p:nvPr>
            <p:ph type="title"/>
          </p:nvPr>
        </p:nvSpPr>
        <p:spPr>
          <a:xfrm>
            <a:off x="438150" y="341313"/>
            <a:ext cx="8345488" cy="731837"/>
          </a:xfrm>
        </p:spPr>
        <p:txBody>
          <a:bodyPr/>
          <a:lstStyle/>
          <a:p>
            <a:r>
              <a:rPr dirty="0" smtClean="0">
                <a:latin typeface="Arial" charset="0"/>
              </a:rPr>
              <a:t>History</a:t>
            </a:r>
            <a:endParaRPr dirty="0">
              <a:latin typeface="Arial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142264340"/>
              </p:ext>
            </p:extLst>
          </p:nvPr>
        </p:nvGraphicFramePr>
        <p:xfrm>
          <a:off x="670761" y="460208"/>
          <a:ext cx="7874668" cy="4143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74510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7766" y="1277815"/>
            <a:ext cx="8345488" cy="3238183"/>
          </a:xfrm>
        </p:spPr>
        <p:txBody>
          <a:bodyPr/>
          <a:lstStyle/>
          <a:p>
            <a:pPr>
              <a:defRPr/>
            </a:pPr>
            <a:r>
              <a:rPr sz="2000" dirty="0" smtClean="0"/>
              <a:t>Many eyes principle only works when many </a:t>
            </a:r>
            <a:r>
              <a:rPr sz="2000" b="1" dirty="0" smtClean="0"/>
              <a:t>trained</a:t>
            </a:r>
            <a:r>
              <a:rPr sz="2000" dirty="0" smtClean="0"/>
              <a:t> eyes are actually looking.</a:t>
            </a:r>
          </a:p>
          <a:p>
            <a:pPr>
              <a:defRPr/>
            </a:pPr>
            <a:r>
              <a:rPr lang="en-US" sz="2000" dirty="0" smtClean="0"/>
              <a:t>Custom implementations will always exist due to niche requirements.</a:t>
            </a:r>
          </a:p>
          <a:p>
            <a:pPr>
              <a:defRPr/>
            </a:pPr>
            <a:r>
              <a:rPr sz="2000" dirty="0" smtClean="0"/>
              <a:t>Writing secure code is hard. Cryptography is complicated. Writing secure crypto code is practically impossible.</a:t>
            </a:r>
          </a:p>
          <a:p>
            <a:pPr>
              <a:defRPr/>
            </a:pPr>
            <a:r>
              <a:rPr lang="en-US" sz="2000" dirty="0" smtClean="0"/>
              <a:t>Protocol deficiencies and historical evolution complicate matters, especially with backward-compatibility requirements.</a:t>
            </a:r>
          </a:p>
          <a:p>
            <a:pPr>
              <a:defRPr/>
            </a:pPr>
            <a:r>
              <a:rPr lang="en-US" sz="2000" dirty="0" smtClean="0"/>
              <a:t>More code = more bugs applies to project count too: Windows TLS, OpenSSL, </a:t>
            </a:r>
            <a:r>
              <a:rPr lang="en-US" sz="2000" dirty="0" err="1" smtClean="0"/>
              <a:t>LibreSSL</a:t>
            </a:r>
            <a:r>
              <a:rPr lang="en-US" sz="2000" dirty="0" smtClean="0"/>
              <a:t>, </a:t>
            </a:r>
            <a:r>
              <a:rPr lang="en-US" sz="2000" dirty="0" err="1" smtClean="0"/>
              <a:t>PolarSSL</a:t>
            </a:r>
            <a:r>
              <a:rPr lang="en-US" sz="2000" dirty="0" smtClean="0"/>
              <a:t>, </a:t>
            </a:r>
            <a:r>
              <a:rPr lang="en-US" sz="2000" dirty="0" err="1" smtClean="0"/>
              <a:t>LibNSS</a:t>
            </a:r>
            <a:r>
              <a:rPr lang="en-US" sz="2000" dirty="0" smtClean="0"/>
              <a:t>, etc.</a:t>
            </a:r>
            <a:endParaRPr sz="2000" dirty="0" smtClean="0"/>
          </a:p>
        </p:txBody>
      </p:sp>
      <p:sp>
        <p:nvSpPr>
          <p:cNvPr id="450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ea typeface="ＭＳ Ｐゴシック" pitchFamily="34" charset="-128"/>
                <a:cs typeface="CiscoSans" pitchFamily="34" charset="0"/>
              </a:rPr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7297380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FontTx/>
              <a:buNone/>
            </a:pPr>
            <a:r>
              <a:rPr altLang="en-US" dirty="0" smtClean="0">
                <a:ea typeface="ＭＳ Ｐゴシック" pitchFamily="34" charset="-128"/>
                <a:cs typeface="CiscoSans" pitchFamily="34" charset="0"/>
              </a:rPr>
              <a:t>Current state of affairs.</a:t>
            </a:r>
          </a:p>
        </p:txBody>
      </p:sp>
    </p:spTree>
    <p:extLst>
      <p:ext uri="{BB962C8B-B14F-4D97-AF65-F5344CB8AC3E}">
        <p14:creationId xmlns:p14="http://schemas.microsoft.com/office/powerpoint/2010/main" val="35365967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sz="4800" dirty="0" smtClean="0"/>
              <a:t>Small number of tools.</a:t>
            </a:r>
          </a:p>
          <a:p>
            <a:pPr>
              <a:defRPr/>
            </a:pPr>
            <a:r>
              <a:rPr lang="en-US" sz="4800" dirty="0" smtClean="0"/>
              <a:t>Some crude approaches.</a:t>
            </a:r>
          </a:p>
          <a:p>
            <a:pPr>
              <a:defRPr/>
            </a:pPr>
            <a:r>
              <a:rPr lang="en-US" sz="4800" dirty="0" smtClean="0"/>
              <a:t>Some internet-only.</a:t>
            </a:r>
            <a:endParaRPr sz="4800" dirty="0"/>
          </a:p>
        </p:txBody>
      </p:sp>
      <p:sp>
        <p:nvSpPr>
          <p:cNvPr id="450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err="1" smtClean="0">
                <a:ea typeface="ＭＳ Ｐゴシック" pitchFamily="34" charset="-128"/>
                <a:cs typeface="CiscoSans" pitchFamily="34" charset="0"/>
              </a:rPr>
              <a:t>Pentesting</a:t>
            </a:r>
            <a:r>
              <a:rPr altLang="en-US" dirty="0" smtClean="0">
                <a:ea typeface="ＭＳ Ｐゴシック" pitchFamily="34" charset="-128"/>
                <a:cs typeface="CiscoSans" pitchFamily="34" charset="0"/>
              </a:rPr>
              <a:t> SSL/TLS</a:t>
            </a:r>
          </a:p>
        </p:txBody>
      </p:sp>
    </p:spTree>
    <p:extLst>
      <p:ext uri="{BB962C8B-B14F-4D97-AF65-F5344CB8AC3E}">
        <p14:creationId xmlns:p14="http://schemas.microsoft.com/office/powerpoint/2010/main" val="15820727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7766" y="1699846"/>
            <a:ext cx="8345488" cy="2816152"/>
          </a:xfrm>
        </p:spPr>
        <p:txBody>
          <a:bodyPr/>
          <a:lstStyle/>
          <a:p>
            <a:pPr marL="57136" indent="0">
              <a:buFont typeface="Arial"/>
              <a:buNone/>
              <a:defRPr/>
            </a:pPr>
            <a:r>
              <a:rPr sz="4800" i="1" dirty="0" err="1" smtClean="0">
                <a:solidFill>
                  <a:srgbClr val="58585B"/>
                </a:solidFill>
              </a:rPr>
              <a:t>sslscan</a:t>
            </a:r>
            <a:endParaRPr sz="4800" i="1" dirty="0"/>
          </a:p>
        </p:txBody>
      </p:sp>
      <p:sp>
        <p:nvSpPr>
          <p:cNvPr id="450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>
                <a:ea typeface="ＭＳ Ｐゴシック" pitchFamily="34" charset="-128"/>
                <a:cs typeface="CiscoSans" pitchFamily="34" charset="0"/>
              </a:rPr>
              <a:t>Tooling</a:t>
            </a:r>
          </a:p>
        </p:txBody>
      </p:sp>
    </p:spTree>
    <p:extLst>
      <p:ext uri="{BB962C8B-B14F-4D97-AF65-F5344CB8AC3E}">
        <p14:creationId xmlns:p14="http://schemas.microsoft.com/office/powerpoint/2010/main" val="3442922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theme 2016 16x9">
  <a:themeElements>
    <a:clrScheme name="Blue Theme 2016 Updated">
      <a:dk1>
        <a:srgbClr val="39393B"/>
      </a:dk1>
      <a:lt1>
        <a:srgbClr val="FFFFFF"/>
      </a:lt1>
      <a:dk2>
        <a:srgbClr val="555558"/>
      </a:dk2>
      <a:lt2>
        <a:srgbClr val="049CD4"/>
      </a:lt2>
      <a:accent1>
        <a:srgbClr val="014093"/>
      </a:accent1>
      <a:accent2>
        <a:srgbClr val="0498D1"/>
      </a:accent2>
      <a:accent3>
        <a:srgbClr val="CACCD2"/>
      </a:accent3>
      <a:accent4>
        <a:srgbClr val="ABC333"/>
      </a:accent4>
      <a:accent5>
        <a:srgbClr val="64BAE2"/>
      </a:accent5>
      <a:accent6>
        <a:srgbClr val="0B6B75"/>
      </a:accent6>
      <a:hlink>
        <a:srgbClr val="049BD3"/>
      </a:hlink>
      <a:folHlink>
        <a:srgbClr val="01449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DC503DE1-91F3-4E06-9D47-79C2309E909B}" vid="{C266BCD2-BF24-49DE-B4C0-2E591CE229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theme 2016 16x9</Template>
  <TotalTime>5197</TotalTime>
  <Words>1389</Words>
  <Application>Microsoft Office PowerPoint</Application>
  <PresentationFormat>On-screen Show (16:9)</PresentationFormat>
  <Paragraphs>202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ＭＳ Ｐゴシック</vt:lpstr>
      <vt:lpstr>Arial</vt:lpstr>
      <vt:lpstr>Broadway</vt:lpstr>
      <vt:lpstr>Calibri</vt:lpstr>
      <vt:lpstr>Ciscolight</vt:lpstr>
      <vt:lpstr>CiscoSans</vt:lpstr>
      <vt:lpstr>CiscoSans ExtraLight</vt:lpstr>
      <vt:lpstr>CiscoSans Thin</vt:lpstr>
      <vt:lpstr>Liberation Mono</vt:lpstr>
      <vt:lpstr>Blue theme 2016 16x9</vt:lpstr>
      <vt:lpstr>SSL/TLS Hipsterism</vt:lpstr>
      <vt:lpstr>Hello.</vt:lpstr>
      <vt:lpstr>This talk</vt:lpstr>
      <vt:lpstr>This talk</vt:lpstr>
      <vt:lpstr>History</vt:lpstr>
      <vt:lpstr>Problems</vt:lpstr>
      <vt:lpstr>Current state of affairs.</vt:lpstr>
      <vt:lpstr>Pentesting SSL/TLS</vt:lpstr>
      <vt:lpstr>Tooling</vt:lpstr>
      <vt:lpstr>Tooling</vt:lpstr>
      <vt:lpstr>Tooling</vt:lpstr>
      <vt:lpstr>Tooling</vt:lpstr>
      <vt:lpstr>Tooling: Summary</vt:lpstr>
      <vt:lpstr>Doing things better.</vt:lpstr>
      <vt:lpstr>Side note.</vt:lpstr>
      <vt:lpstr>Goals</vt:lpstr>
      <vt:lpstr>Solution</vt:lpstr>
      <vt:lpstr>An example:</vt:lpstr>
      <vt:lpstr>Initial Features</vt:lpstr>
      <vt:lpstr>Cipher suite detection</vt:lpstr>
      <vt:lpstr>Next Protocol Negotiation (NPN)</vt:lpstr>
      <vt:lpstr>Application Layer Protocol Negotiation (ALPN)</vt:lpstr>
      <vt:lpstr>TLS Fallback Signaling Cipher Suite Value (SCSV)</vt:lpstr>
      <vt:lpstr>TLS Fallback Signaling Cipher Suite Value (SCSV)</vt:lpstr>
      <vt:lpstr>TLS Fallback Signaling Cipher Suite Value (SCSV)</vt:lpstr>
      <vt:lpstr>ServerRandom Entropy</vt:lpstr>
      <vt:lpstr>ServerRandom Entropy</vt:lpstr>
      <vt:lpstr>Side note:  ServerRandom repetition is surprisingly common.</vt:lpstr>
      <vt:lpstr>MAC bit validation.</vt:lpstr>
      <vt:lpstr>MAC bit validation.</vt:lpstr>
      <vt:lpstr>Side note:  There are real bugs like this. This tool was inspired by one of them.</vt:lpstr>
      <vt:lpstr>The result.</vt:lpstr>
      <vt:lpstr>The result</vt:lpstr>
      <vt:lpstr>sslxray</vt:lpstr>
      <vt:lpstr>The future.</vt:lpstr>
      <vt:lpstr>The future</vt:lpstr>
      <vt:lpstr>The end. Questions?</vt:lpstr>
      <vt:lpstr>PowerPoint Presentation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SSL/TLS Hipsterism</dc:title>
  <dc:creator>Graham Sutherland (gsutherl)</dc:creator>
  <cp:lastModifiedBy>Tim Wadhwa-Brown (twadhwab)</cp:lastModifiedBy>
  <cp:revision>52</cp:revision>
  <dcterms:created xsi:type="dcterms:W3CDTF">2017-02-13T11:42:36Z</dcterms:created>
  <dcterms:modified xsi:type="dcterms:W3CDTF">2017-11-17T11:50:05Z</dcterms:modified>
</cp:coreProperties>
</file>