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Lato" panose="020B0604020202020204" charset="0"/>
      <p:regular r:id="rId10"/>
      <p:bold r:id="rId11"/>
      <p:italic r:id="rId12"/>
      <p:boldItalic r:id="rId13"/>
    </p:embeddedFont>
    <p:embeddedFont>
      <p:font typeface="Montserrat"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994611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6962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84fd32910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84fd32910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8375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28bdd064c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28bdd064c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6590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284fd32910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284fd32910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4437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284fd32910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284fd32910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2968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28bdd064c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28bdd064c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1117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284fd32910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284fd32910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0122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457000" y="1551675"/>
            <a:ext cx="5017500" cy="15789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s">
                <a:latin typeface="Times New Roman"/>
                <a:ea typeface="Times New Roman"/>
                <a:cs typeface="Times New Roman"/>
                <a:sym typeface="Times New Roman"/>
              </a:rPr>
              <a:t>Employee Database</a:t>
            </a:r>
            <a:endParaRPr>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s" sz="1700">
                <a:latin typeface="Times New Roman"/>
                <a:ea typeface="Times New Roman"/>
                <a:cs typeface="Times New Roman"/>
                <a:sym typeface="Times New Roman"/>
              </a:rPr>
              <a:t>in Python Programming Language</a:t>
            </a:r>
            <a:endParaRPr sz="1700">
              <a:latin typeface="Times New Roman"/>
              <a:ea typeface="Times New Roman"/>
              <a:cs typeface="Times New Roman"/>
              <a:sym typeface="Times New Roman"/>
            </a:endParaRPr>
          </a:p>
        </p:txBody>
      </p:sp>
      <p:sp>
        <p:nvSpPr>
          <p:cNvPr id="135" name="Google Shape;135;p13"/>
          <p:cNvSpPr txBox="1">
            <a:spLocks noGrp="1"/>
          </p:cNvSpPr>
          <p:nvPr>
            <p:ph type="subTitle" idx="1"/>
          </p:nvPr>
        </p:nvSpPr>
        <p:spPr>
          <a:xfrm>
            <a:off x="5065625" y="3778500"/>
            <a:ext cx="3756900" cy="761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852"/>
              <a:buNone/>
            </a:pPr>
            <a:r>
              <a:rPr lang="es" sz="1740" dirty="0">
                <a:latin typeface="Times New Roman"/>
                <a:ea typeface="Times New Roman"/>
                <a:cs typeface="Times New Roman"/>
                <a:sym typeface="Times New Roman"/>
              </a:rPr>
              <a:t>Francisco A. Carrero </a:t>
            </a:r>
            <a:r>
              <a:rPr lang="es" sz="1740" dirty="0" smtClean="0">
                <a:latin typeface="Times New Roman"/>
                <a:ea typeface="Times New Roman"/>
                <a:cs typeface="Times New Roman"/>
                <a:sym typeface="Times New Roman"/>
              </a:rPr>
              <a:t>Cordero</a:t>
            </a:r>
            <a:endParaRPr sz="1740" dirty="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388700" y="32080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3200">
                <a:latin typeface="Times New Roman"/>
                <a:ea typeface="Times New Roman"/>
                <a:cs typeface="Times New Roman"/>
                <a:sym typeface="Times New Roman"/>
              </a:rPr>
              <a:t>Descripción:</a:t>
            </a:r>
            <a:endParaRPr sz="3200">
              <a:latin typeface="Times New Roman"/>
              <a:ea typeface="Times New Roman"/>
              <a:cs typeface="Times New Roman"/>
              <a:sym typeface="Times New Roman"/>
            </a:endParaRPr>
          </a:p>
        </p:txBody>
      </p:sp>
      <p:sp>
        <p:nvSpPr>
          <p:cNvPr id="141" name="Google Shape;141;p14"/>
          <p:cNvSpPr txBox="1">
            <a:spLocks noGrp="1"/>
          </p:cNvSpPr>
          <p:nvPr>
            <p:ph type="body" idx="1"/>
          </p:nvPr>
        </p:nvSpPr>
        <p:spPr>
          <a:xfrm>
            <a:off x="1388700" y="1068775"/>
            <a:ext cx="7038900" cy="2891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688"/>
              <a:buNone/>
            </a:pPr>
            <a:r>
              <a:rPr lang="es" sz="1412"/>
              <a:t>Para el proyecto de esta clase, decidimos realizar una aplicación de escritorio en lenguaje de programación Python que almacene en una base de datos la siguiente información requerida de un empleado para una compañía:</a:t>
            </a:r>
            <a:endParaRPr sz="1412"/>
          </a:p>
          <a:p>
            <a:pPr marL="457200" lvl="0" indent="-318293" algn="l" rtl="0">
              <a:lnSpc>
                <a:spcPct val="150000"/>
              </a:lnSpc>
              <a:spcBef>
                <a:spcPts val="1200"/>
              </a:spcBef>
              <a:spcAft>
                <a:spcPts val="0"/>
              </a:spcAft>
              <a:buSzPts val="1413"/>
              <a:buChar char="●"/>
            </a:pPr>
            <a:r>
              <a:rPr lang="es" sz="1412"/>
              <a:t>Nombre del empleado</a:t>
            </a:r>
            <a:endParaRPr sz="1412"/>
          </a:p>
          <a:p>
            <a:pPr marL="457200" lvl="0" indent="-318293" algn="l" rtl="0">
              <a:lnSpc>
                <a:spcPct val="150000"/>
              </a:lnSpc>
              <a:spcBef>
                <a:spcPts val="0"/>
              </a:spcBef>
              <a:spcAft>
                <a:spcPts val="0"/>
              </a:spcAft>
              <a:buSzPts val="1413"/>
              <a:buChar char="●"/>
            </a:pPr>
            <a:r>
              <a:rPr lang="es" sz="1412"/>
              <a:t>Número de empleado</a:t>
            </a:r>
            <a:endParaRPr sz="1412"/>
          </a:p>
          <a:p>
            <a:pPr marL="457200" lvl="0" indent="-318293" algn="l" rtl="0">
              <a:lnSpc>
                <a:spcPct val="150000"/>
              </a:lnSpc>
              <a:spcBef>
                <a:spcPts val="0"/>
              </a:spcBef>
              <a:spcAft>
                <a:spcPts val="0"/>
              </a:spcAft>
              <a:buSzPts val="1413"/>
              <a:buChar char="●"/>
            </a:pPr>
            <a:r>
              <a:rPr lang="es" sz="1412"/>
              <a:t>Edad</a:t>
            </a:r>
            <a:endParaRPr sz="1412"/>
          </a:p>
          <a:p>
            <a:pPr marL="457200" lvl="0" indent="-318293" algn="l" rtl="0">
              <a:lnSpc>
                <a:spcPct val="150000"/>
              </a:lnSpc>
              <a:spcBef>
                <a:spcPts val="0"/>
              </a:spcBef>
              <a:spcAft>
                <a:spcPts val="0"/>
              </a:spcAft>
              <a:buSzPts val="1413"/>
              <a:buChar char="●"/>
            </a:pPr>
            <a:r>
              <a:rPr lang="es" sz="1412"/>
              <a:t>Sexo</a:t>
            </a:r>
            <a:endParaRPr sz="1412"/>
          </a:p>
          <a:p>
            <a:pPr marL="457200" lvl="0" indent="-318293" algn="l" rtl="0">
              <a:lnSpc>
                <a:spcPct val="150000"/>
              </a:lnSpc>
              <a:spcBef>
                <a:spcPts val="0"/>
              </a:spcBef>
              <a:spcAft>
                <a:spcPts val="0"/>
              </a:spcAft>
              <a:buSzPts val="1413"/>
              <a:buChar char="●"/>
            </a:pPr>
            <a:r>
              <a:rPr lang="es" sz="1412"/>
              <a:t>Número de Seguro Social </a:t>
            </a:r>
            <a:endParaRPr sz="1412"/>
          </a:p>
          <a:p>
            <a:pPr marL="457200" lvl="0" indent="-318293" algn="l" rtl="0">
              <a:lnSpc>
                <a:spcPct val="150000"/>
              </a:lnSpc>
              <a:spcBef>
                <a:spcPts val="0"/>
              </a:spcBef>
              <a:spcAft>
                <a:spcPts val="0"/>
              </a:spcAft>
              <a:buSzPts val="1413"/>
              <a:buChar char="●"/>
            </a:pPr>
            <a:r>
              <a:rPr lang="es" sz="1412"/>
              <a:t>Fecha Nacimiento</a:t>
            </a:r>
            <a:endParaRPr sz="1412"/>
          </a:p>
          <a:p>
            <a:pPr marL="457200" lvl="0" indent="-318293" algn="l" rtl="0">
              <a:lnSpc>
                <a:spcPct val="150000"/>
              </a:lnSpc>
              <a:spcBef>
                <a:spcPts val="0"/>
              </a:spcBef>
              <a:spcAft>
                <a:spcPts val="0"/>
              </a:spcAft>
              <a:buSzPts val="1413"/>
              <a:buChar char="●"/>
            </a:pPr>
            <a:r>
              <a:rPr lang="es" sz="1412"/>
              <a:t>Numero de telefono (celular)</a:t>
            </a:r>
            <a:endParaRPr sz="1412"/>
          </a:p>
          <a:p>
            <a:pPr marL="457200" lvl="0" indent="-318293" algn="l" rtl="0">
              <a:lnSpc>
                <a:spcPct val="150000"/>
              </a:lnSpc>
              <a:spcBef>
                <a:spcPts val="0"/>
              </a:spcBef>
              <a:spcAft>
                <a:spcPts val="0"/>
              </a:spcAft>
              <a:buSzPts val="1413"/>
              <a:buChar char="●"/>
            </a:pPr>
            <a:r>
              <a:rPr lang="es" sz="1412"/>
              <a:t>Sueldo por hora</a:t>
            </a:r>
            <a:endParaRPr sz="1412"/>
          </a:p>
          <a:p>
            <a:pPr marL="0" lvl="0" indent="0" algn="l" rtl="0">
              <a:lnSpc>
                <a:spcPct val="95000"/>
              </a:lnSpc>
              <a:spcBef>
                <a:spcPts val="1200"/>
              </a:spcBef>
              <a:spcAft>
                <a:spcPts val="1200"/>
              </a:spcAft>
              <a:buSzPts val="688"/>
              <a:buNone/>
            </a:pPr>
            <a:endParaRPr sz="812"/>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Diseño:</a:t>
            </a:r>
            <a:endParaRPr/>
          </a:p>
        </p:txBody>
      </p:sp>
      <p:sp>
        <p:nvSpPr>
          <p:cNvPr id="147" name="Google Shape;147;p15"/>
          <p:cNvSpPr txBox="1">
            <a:spLocks noGrp="1"/>
          </p:cNvSpPr>
          <p:nvPr>
            <p:ph type="body" idx="1"/>
          </p:nvPr>
        </p:nvSpPr>
        <p:spPr>
          <a:xfrm>
            <a:off x="1297502" y="1307846"/>
            <a:ext cx="7038900" cy="31161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s" sz="1500"/>
              <a:t>Primeramente queríamos que nuestro programa tuviera una interfaz gráfica de usuario, así que comenzamos a buscar varias opciones.</a:t>
            </a:r>
            <a:endParaRPr sz="1500"/>
          </a:p>
          <a:p>
            <a:pPr marL="457200" lvl="0" indent="-323850" algn="l" rtl="0">
              <a:spcBef>
                <a:spcPts val="0"/>
              </a:spcBef>
              <a:spcAft>
                <a:spcPts val="0"/>
              </a:spcAft>
              <a:buSzPts val="1500"/>
              <a:buChar char="●"/>
            </a:pPr>
            <a:r>
              <a:rPr lang="es" sz="1500"/>
              <a:t>Para desarrollar la aplicación la mejor manera que encontramos  fue crear clases para utilizar varias funciones dentro de ellas y poder importarlas de un archivo a otro.</a:t>
            </a:r>
            <a:endParaRPr sz="1500"/>
          </a:p>
          <a:p>
            <a:pPr marL="457200" lvl="0" indent="-323850" algn="l" rtl="0">
              <a:spcBef>
                <a:spcPts val="0"/>
              </a:spcBef>
              <a:spcAft>
                <a:spcPts val="0"/>
              </a:spcAft>
              <a:buSzPts val="1500"/>
              <a:buChar char="●"/>
            </a:pPr>
            <a:r>
              <a:rPr lang="es" sz="1500"/>
              <a:t>Creamos dos clases para realizar el programa.  La primera la nombramos “Window” y en la misma se encuentran las funciones para crear la interfaz gráfica de usuario.</a:t>
            </a:r>
            <a:endParaRPr sz="1500"/>
          </a:p>
          <a:p>
            <a:pPr marL="457200" lvl="0" indent="-323850" algn="l" rtl="0">
              <a:spcBef>
                <a:spcPts val="0"/>
              </a:spcBef>
              <a:spcAft>
                <a:spcPts val="0"/>
              </a:spcAft>
              <a:buSzPts val="1500"/>
              <a:buChar char="●"/>
            </a:pPr>
            <a:r>
              <a:rPr lang="es" sz="1500"/>
              <a:t>La segunda clase llamada “Employees” contiene una función que conecta el programa junto a la base de datos y a su vez lee e insertar los mismos.</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825925" y="27352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3200">
                <a:latin typeface="Times New Roman"/>
                <a:ea typeface="Times New Roman"/>
                <a:cs typeface="Times New Roman"/>
                <a:sym typeface="Times New Roman"/>
              </a:rPr>
              <a:t>Diseño: </a:t>
            </a:r>
            <a:endParaRPr sz="3200">
              <a:latin typeface="Times New Roman"/>
              <a:ea typeface="Times New Roman"/>
              <a:cs typeface="Times New Roman"/>
              <a:sym typeface="Times New Roman"/>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4" name="Google Shape;154;p16"/>
          <p:cNvPicPr preferRelativeResize="0"/>
          <p:nvPr/>
        </p:nvPicPr>
        <p:blipFill>
          <a:blip r:embed="rId3">
            <a:alphaModFix/>
          </a:blip>
          <a:stretch>
            <a:fillRect/>
          </a:stretch>
        </p:blipFill>
        <p:spPr>
          <a:xfrm>
            <a:off x="825925" y="1019900"/>
            <a:ext cx="7652499" cy="4006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3200">
                <a:latin typeface="Times New Roman"/>
                <a:ea typeface="Times New Roman"/>
                <a:cs typeface="Times New Roman"/>
                <a:sym typeface="Times New Roman"/>
              </a:rPr>
              <a:t>Herramientas de implementación:</a:t>
            </a:r>
            <a:endParaRPr sz="3200">
              <a:latin typeface="Times New Roman"/>
              <a:ea typeface="Times New Roman"/>
              <a:cs typeface="Times New Roman"/>
              <a:sym typeface="Times New Roman"/>
            </a:endParaRPr>
          </a:p>
        </p:txBody>
      </p:sp>
      <p:sp>
        <p:nvSpPr>
          <p:cNvPr id="160" name="Google Shape;160;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lnSpcReduction="10000"/>
          </a:bodyPr>
          <a:lstStyle/>
          <a:p>
            <a:pPr marL="457200" lvl="0" indent="-330200" algn="l" rtl="0">
              <a:spcBef>
                <a:spcPts val="0"/>
              </a:spcBef>
              <a:spcAft>
                <a:spcPts val="0"/>
              </a:spcAft>
              <a:buSzPts val="1600"/>
              <a:buChar char="●"/>
            </a:pPr>
            <a:r>
              <a:rPr lang="es" sz="1600"/>
              <a:t>Para este trabajo utilizamos  el IDE VSCode y la  librería “Tkinter” para desarrollar la interfaz gráfica de usuario ya que la misma está disponible en la instalación por defecto de Python. </a:t>
            </a:r>
            <a:endParaRPr sz="1600"/>
          </a:p>
          <a:p>
            <a:pPr marL="457200" lvl="0" indent="-330200" algn="l" rtl="0">
              <a:spcBef>
                <a:spcPts val="0"/>
              </a:spcBef>
              <a:spcAft>
                <a:spcPts val="0"/>
              </a:spcAft>
              <a:buSzPts val="1600"/>
              <a:buChar char="●"/>
            </a:pPr>
            <a:r>
              <a:rPr lang="es" sz="1600"/>
              <a:t>También tuvimos que descargar MySQL para crear la base de datos en donde se estarían  guardando la información requerida de los empleados de la compañía.</a:t>
            </a:r>
            <a:endParaRPr sz="1600"/>
          </a:p>
          <a:p>
            <a:pPr marL="457200" lvl="0" indent="-330200" algn="l" rtl="0">
              <a:spcBef>
                <a:spcPts val="0"/>
              </a:spcBef>
              <a:spcAft>
                <a:spcPts val="0"/>
              </a:spcAft>
              <a:buSzPts val="1600"/>
              <a:buChar char="●"/>
            </a:pPr>
            <a:r>
              <a:rPr lang="es" sz="1600"/>
              <a:t>En adición bajamos el programa HeidiSQL el cual es una herramienta para manipular bases de datos de manera más fácil.</a:t>
            </a:r>
            <a:endParaRPr sz="1600"/>
          </a:p>
          <a:p>
            <a:pPr marL="457200" lvl="0" indent="-330200" algn="l" rtl="0">
              <a:spcBef>
                <a:spcPts val="0"/>
              </a:spcBef>
              <a:spcAft>
                <a:spcPts val="0"/>
              </a:spcAft>
              <a:buSzPts val="1600"/>
              <a:buChar char="●"/>
            </a:pPr>
            <a:r>
              <a:rPr lang="es" sz="1600"/>
              <a:t>Además hubo que instalar un conector para hacer la coneccion de la aplicación a la base de datos.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Situaciones:</a:t>
            </a:r>
            <a:endParaRPr/>
          </a:p>
        </p:txBody>
      </p:sp>
      <p:sp>
        <p:nvSpPr>
          <p:cNvPr id="166" name="Google Shape;166;p18"/>
          <p:cNvSpPr txBox="1">
            <a:spLocks noGrp="1"/>
          </p:cNvSpPr>
          <p:nvPr>
            <p:ph type="body" idx="1"/>
          </p:nvPr>
        </p:nvSpPr>
        <p:spPr>
          <a:xfrm>
            <a:off x="1297500" y="1307850"/>
            <a:ext cx="7038900" cy="31710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s" sz="1600"/>
              <a:t>Uno de las situaciones  lo fue el tener que descargar varias aplicaciones para crear la base de datos.</a:t>
            </a:r>
            <a:endParaRPr sz="1600"/>
          </a:p>
          <a:p>
            <a:pPr marL="457200" lvl="0" indent="-330200" algn="l" rtl="0">
              <a:spcBef>
                <a:spcPts val="0"/>
              </a:spcBef>
              <a:spcAft>
                <a:spcPts val="0"/>
              </a:spcAft>
              <a:buSzPts val="1600"/>
              <a:buChar char="●"/>
            </a:pPr>
            <a:r>
              <a:rPr lang="es" sz="1600"/>
              <a:t>Lograr la coneccion entre el programa y la base de datos ya que tuvimos que probar con varios conectores.</a:t>
            </a:r>
            <a:endParaRPr sz="1600"/>
          </a:p>
          <a:p>
            <a:pPr marL="457200" lvl="0" indent="-330200" algn="l" rtl="0">
              <a:spcBef>
                <a:spcPts val="0"/>
              </a:spcBef>
              <a:spcAft>
                <a:spcPts val="0"/>
              </a:spcAft>
              <a:buSzPts val="1600"/>
              <a:buChar char="●"/>
            </a:pPr>
            <a:r>
              <a:rPr lang="es" sz="1600"/>
              <a:t>Lograr implementar la interfaz gráfica de usuario junto con la base de datos.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297500" y="3754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3200">
                <a:latin typeface="Times New Roman"/>
                <a:ea typeface="Times New Roman"/>
                <a:cs typeface="Times New Roman"/>
                <a:sym typeface="Times New Roman"/>
              </a:rPr>
              <a:t>Conclusión:</a:t>
            </a:r>
            <a:endParaRPr sz="3200">
              <a:latin typeface="Times New Roman"/>
              <a:ea typeface="Times New Roman"/>
              <a:cs typeface="Times New Roman"/>
              <a:sym typeface="Times New Roman"/>
            </a:endParaRPr>
          </a:p>
          <a:p>
            <a:pPr marL="0" lvl="0" indent="0" algn="l" rtl="0">
              <a:spcBef>
                <a:spcPts val="0"/>
              </a:spcBef>
              <a:spcAft>
                <a:spcPts val="0"/>
              </a:spcAft>
              <a:buNone/>
            </a:pPr>
            <a:endParaRPr sz="3200">
              <a:latin typeface="Times New Roman"/>
              <a:ea typeface="Times New Roman"/>
              <a:cs typeface="Times New Roman"/>
              <a:sym typeface="Times New Roman"/>
            </a:endParaRPr>
          </a:p>
        </p:txBody>
      </p:sp>
      <p:sp>
        <p:nvSpPr>
          <p:cNvPr id="172" name="Google Shape;172;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85000" lnSpcReduction="20000"/>
          </a:bodyPr>
          <a:lstStyle/>
          <a:p>
            <a:pPr marL="457200" lvl="0" indent="-315397" algn="l" rtl="0">
              <a:lnSpc>
                <a:spcPct val="150000"/>
              </a:lnSpc>
              <a:spcBef>
                <a:spcPts val="0"/>
              </a:spcBef>
              <a:spcAft>
                <a:spcPts val="0"/>
              </a:spcAft>
              <a:buSzPct val="100000"/>
              <a:buChar char="●"/>
            </a:pPr>
            <a:r>
              <a:rPr lang="es" sz="1608"/>
              <a:t>La idea de esta aplicación de escritorio es dirigida a la facilitación del manejo y el acceso a la información de los empleados de una compañía en general.</a:t>
            </a:r>
            <a:endParaRPr sz="1608"/>
          </a:p>
          <a:p>
            <a:pPr marL="457200" lvl="0" indent="-315397" algn="l" rtl="0">
              <a:lnSpc>
                <a:spcPct val="150000"/>
              </a:lnSpc>
              <a:spcBef>
                <a:spcPts val="0"/>
              </a:spcBef>
              <a:spcAft>
                <a:spcPts val="0"/>
              </a:spcAft>
              <a:buSzPct val="100000"/>
              <a:buChar char="●"/>
            </a:pPr>
            <a:r>
              <a:rPr lang="es" sz="1608"/>
              <a:t> Hasta el momento, les presentamos las  funciones primordiales de esta aplicación que está encaminada a tener mayores funcionamientos y actualizaciones con el mismo propósito. </a:t>
            </a:r>
            <a:endParaRPr sz="1608"/>
          </a:p>
          <a:p>
            <a:pPr marL="457200" lvl="0" indent="-315397" algn="l" rtl="0">
              <a:lnSpc>
                <a:spcPct val="150000"/>
              </a:lnSpc>
              <a:spcBef>
                <a:spcPts val="0"/>
              </a:spcBef>
              <a:spcAft>
                <a:spcPts val="0"/>
              </a:spcAft>
              <a:buSzPct val="100000"/>
              <a:buChar char="●"/>
            </a:pPr>
            <a:r>
              <a:rPr lang="es" sz="1608"/>
              <a:t>Entre los próximos funcionamientos que pueden estar destinados a la aplicación está el poder borrar la base de datos, imprimir, modificar data específica, etc.  </a:t>
            </a:r>
            <a:endParaRPr sz="1608"/>
          </a:p>
          <a:p>
            <a:pPr marL="0" lvl="0" indent="0" algn="l" rtl="0">
              <a:spcBef>
                <a:spcPts val="1200"/>
              </a:spcBef>
              <a:spcAft>
                <a:spcPts val="0"/>
              </a:spcAft>
              <a:buNone/>
            </a:pPr>
            <a:endParaRPr/>
          </a:p>
          <a:p>
            <a:pPr marL="0" lvl="0" indent="0" algn="l" rtl="0">
              <a:spcBef>
                <a:spcPts val="1200"/>
              </a:spcBef>
              <a:spcAft>
                <a:spcPts val="1200"/>
              </a:spcAft>
              <a:buNone/>
            </a:pPr>
            <a:r>
              <a:rPr lang="es"/>
              <a:t> </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431</Words>
  <Application>Microsoft Office PowerPoint</Application>
  <PresentationFormat>On-screen Show (16:9)</PresentationFormat>
  <Paragraphs>34</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Lato</vt:lpstr>
      <vt:lpstr>Times New Roman</vt:lpstr>
      <vt:lpstr>Montserrat</vt:lpstr>
      <vt:lpstr>Arial</vt:lpstr>
      <vt:lpstr>Focus</vt:lpstr>
      <vt:lpstr>Employee Database in Python Programming Language</vt:lpstr>
      <vt:lpstr>Descripción:</vt:lpstr>
      <vt:lpstr>Diseño:</vt:lpstr>
      <vt:lpstr>Diseño: </vt:lpstr>
      <vt:lpstr>Herramientas de implementación:</vt:lpstr>
      <vt:lpstr>Situaciones:</vt:lpstr>
      <vt:lpstr>Conclusión: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Database in Python Programming Language</dc:title>
  <cp:lastModifiedBy>Home</cp:lastModifiedBy>
  <cp:revision>1</cp:revision>
  <dcterms:modified xsi:type="dcterms:W3CDTF">2022-12-05T23:18:26Z</dcterms:modified>
</cp:coreProperties>
</file>