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0"/>
  </p:notesMasterIdLst>
  <p:handoutMasterIdLst>
    <p:handoutMasterId r:id="rId11"/>
  </p:handoutMasterIdLst>
  <p:sldIdLst>
    <p:sldId id="305" r:id="rId2"/>
    <p:sldId id="5307" r:id="rId3"/>
    <p:sldId id="5323" r:id="rId4"/>
    <p:sldId id="5308" r:id="rId5"/>
    <p:sldId id="5327" r:id="rId6"/>
    <p:sldId id="5324" r:id="rId7"/>
    <p:sldId id="5325" r:id="rId8"/>
    <p:sldId id="5326" r:id="rId9"/>
  </p:sldIdLst>
  <p:sldSz cx="9144000" cy="5143500" type="screen16x9"/>
  <p:notesSz cx="6858000" cy="9144000"/>
  <p:custDataLst>
    <p:tags r:id="rId1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23"/>
            <p14:sldId id="5308"/>
            <p14:sldId id="5327"/>
            <p14:sldId id="5324"/>
            <p14:sldId id="5325"/>
            <p14:sldId id="5326"/>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2" autoAdjust="0"/>
    <p:restoredTop sz="96469" autoAdjust="0"/>
  </p:normalViewPr>
  <p:slideViewPr>
    <p:cSldViewPr snapToGrid="0" snapToObjects="1" showGuides="1">
      <p:cViewPr varScale="1">
        <p:scale>
          <a:sx n="154" d="100"/>
          <a:sy n="154" d="100"/>
        </p:scale>
        <p:origin x="216" y="464"/>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6/12/23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6/12/23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May 2023</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443736" cy="369332"/>
          </a:xfrm>
          <a:prstGeom prst="rect">
            <a:avLst/>
          </a:prstGeom>
          <a:noFill/>
        </p:spPr>
        <p:txBody>
          <a:bodyPr wrap="square" rtlCol="0">
            <a:spAutoFit/>
          </a:bodyPr>
          <a:lstStyle/>
          <a:p>
            <a:r>
              <a:rPr lang="en-US" dirty="0">
                <a:latin typeface="+mn-lt"/>
              </a:rPr>
              <a:t>RAD SDLC Work-Flow Model for Lab for SD-WAN Automation for MSPs – LTRAPP-3000</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SD-WAN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an AZ by the Instructor and a git branch. The Instructor will add each participant to the git org, and the Participant will receive an email invitation they will accept. Students must already have a 4096 bit RSA Key associated with their </a:t>
            </a:r>
            <a:r>
              <a:rPr lang="en-US" sz="1000" dirty="0" err="1">
                <a:latin typeface="+mn-lt"/>
              </a:rPr>
              <a:t>github</a:t>
            </a:r>
            <a:r>
              <a:rPr lang="en-US" sz="1000" dirty="0">
                <a:latin typeface="+mn-lt"/>
              </a:rPr>
              <a:t> account</a:t>
            </a:r>
          </a:p>
          <a:p>
            <a:pPr marL="628650" lvl="1" indent="-171450">
              <a:buFont typeface="Wingdings" pitchFamily="2" charset="2"/>
              <a:buChar char="ü"/>
            </a:pPr>
            <a:r>
              <a:rPr lang="en-US" sz="1000" dirty="0">
                <a:latin typeface="+mn-lt"/>
              </a:rPr>
              <a:t>If the Participant does not have a git account, the Instructor will give you a temporary git account and </a:t>
            </a:r>
            <a:r>
              <a:rPr lang="en-US" sz="1000" dirty="0" err="1">
                <a:latin typeface="+mn-lt"/>
              </a:rPr>
              <a:t>ssh</a:t>
            </a:r>
            <a:r>
              <a:rPr lang="en-US" sz="1000" dirty="0">
                <a:latin typeface="+mn-lt"/>
              </a:rPr>
              <a:t>-key to use to push your code</a:t>
            </a:r>
          </a:p>
          <a:p>
            <a:pPr marL="628650" lvl="1" indent="-171450">
              <a:buFont typeface="Wingdings" pitchFamily="2" charset="2"/>
              <a:buChar char="ü"/>
            </a:pPr>
            <a:r>
              <a:rPr lang="en-US" sz="1000" dirty="0">
                <a:latin typeface="+mn-lt"/>
              </a:rPr>
              <a:t>Start the Lab by cloning the lab repo and checking out a branch from the current release branch</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http://prod-ci.devops-ontap.com:8080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 and then logon to the SD-WAN </a:t>
            </a:r>
            <a:r>
              <a:rPr lang="en-US" sz="1000" dirty="0" err="1">
                <a:latin typeface="+mn-lt"/>
              </a:rPr>
              <a:t>gui</a:t>
            </a:r>
            <a:r>
              <a:rPr lang="en-US" sz="1000" dirty="0">
                <a:latin typeface="+mn-lt"/>
              </a:rPr>
              <a:t> to complete the configuration steps that are decoupled from the API and CLI.</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630300" y="1842965"/>
            <a:ext cx="1088736" cy="444322"/>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10403" y="1399177"/>
            <a:ext cx="1258101" cy="143367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4"/>
          <a:stretch>
            <a:fillRect/>
          </a:stretch>
        </p:blipFill>
        <p:spPr>
          <a:xfrm>
            <a:off x="4224280" y="417083"/>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5"/>
          <a:stretch>
            <a:fillRect/>
          </a:stretch>
        </p:blipFill>
        <p:spPr>
          <a:xfrm>
            <a:off x="2813936" y="1603964"/>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6"/>
          <a:stretch>
            <a:fillRect/>
          </a:stretch>
        </p:blipFill>
        <p:spPr>
          <a:xfrm>
            <a:off x="3702711" y="3061156"/>
            <a:ext cx="492988" cy="595983"/>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fontScale="90000"/>
          </a:bodyPr>
          <a:lstStyle/>
          <a:p>
            <a:br>
              <a:rPr lang="en-US" dirty="0"/>
            </a:br>
            <a:r>
              <a:rPr lang="en-US" dirty="0"/>
              <a:t>RAD SDLC Work-flow</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7"/>
          <a:stretch>
            <a:fillRect/>
          </a:stretch>
        </p:blipFill>
        <p:spPr>
          <a:xfrm>
            <a:off x="1773492" y="258064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p:cNvCxnSpPr>
          <p:nvPr/>
        </p:nvCxnSpPr>
        <p:spPr>
          <a:xfrm flipH="1" flipV="1">
            <a:off x="1893727" y="2065186"/>
            <a:ext cx="870416" cy="21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a:off x="1312926" y="2580640"/>
            <a:ext cx="0" cy="5773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3645998" y="998200"/>
            <a:ext cx="482840" cy="6341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a:stCxn id="9" idx="1"/>
          </p:cNvCxnSpPr>
          <p:nvPr/>
        </p:nvCxnSpPr>
        <p:spPr>
          <a:xfrm flipH="1" flipV="1">
            <a:off x="3887418" y="2116016"/>
            <a:ext cx="92298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flipV="1">
            <a:off x="5942930" y="2032308"/>
            <a:ext cx="1158290" cy="7036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3702711" y="2617213"/>
            <a:ext cx="256168" cy="3518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7474580" y="2487705"/>
            <a:ext cx="0" cy="14746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pic>
        <p:nvPicPr>
          <p:cNvPr id="14" name="Picture 13">
            <a:extLst>
              <a:ext uri="{FF2B5EF4-FFF2-40B4-BE49-F238E27FC236}">
                <a16:creationId xmlns:a16="http://schemas.microsoft.com/office/drawing/2014/main" id="{D6E705F0-3E81-E2DF-CF55-A80668AC5A69}"/>
              </a:ext>
            </a:extLst>
          </p:cNvPr>
          <p:cNvPicPr>
            <a:picLocks noChangeAspect="1"/>
          </p:cNvPicPr>
          <p:nvPr/>
        </p:nvPicPr>
        <p:blipFill>
          <a:blip r:embed="rId9"/>
          <a:stretch>
            <a:fillRect/>
          </a:stretch>
        </p:blipFill>
        <p:spPr>
          <a:xfrm>
            <a:off x="7042412" y="2334415"/>
            <a:ext cx="878841" cy="878841"/>
          </a:xfrm>
          <a:prstGeom prst="rect">
            <a:avLst/>
          </a:prstGeom>
        </p:spPr>
      </p:pic>
      <p:cxnSp>
        <p:nvCxnSpPr>
          <p:cNvPr id="52" name="Straight Arrow Connector 51">
            <a:extLst>
              <a:ext uri="{FF2B5EF4-FFF2-40B4-BE49-F238E27FC236}">
                <a16:creationId xmlns:a16="http://schemas.microsoft.com/office/drawing/2014/main" id="{AEE2EE52-B571-FC1D-F4AC-8F7C1330C1EA}"/>
              </a:ext>
            </a:extLst>
          </p:cNvPr>
          <p:cNvCxnSpPr>
            <a:cxnSpLocks/>
          </p:cNvCxnSpPr>
          <p:nvPr/>
        </p:nvCxnSpPr>
        <p:spPr>
          <a:xfrm flipV="1">
            <a:off x="2764143" y="2456591"/>
            <a:ext cx="244221" cy="16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96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8E67A8-1305-B1C2-DC87-2808C4937F78}"/>
              </a:ext>
            </a:extLst>
          </p:cNvPr>
          <p:cNvSpPr>
            <a:spLocks noGrp="1"/>
          </p:cNvSpPr>
          <p:nvPr>
            <p:ph type="body" sz="quarter" idx="10"/>
          </p:nvPr>
        </p:nvSpPr>
        <p:spPr>
          <a:xfrm>
            <a:off x="462301" y="990023"/>
            <a:ext cx="8277344" cy="3389312"/>
          </a:xfrm>
        </p:spPr>
        <p:txBody>
          <a:bodyPr/>
          <a:lstStyle/>
          <a:p>
            <a:r>
              <a:rPr lang="en-US" sz="1400" dirty="0"/>
              <a:t>Single single sign-On to all Cisco any and all other OS and Applications</a:t>
            </a:r>
          </a:p>
          <a:p>
            <a:r>
              <a:rPr lang="en-US" sz="1400" dirty="0"/>
              <a:t>Technology used as wedge to make people work differently – using agile rapid iteration. Developing small ’chunks’ or tasks of code across developers and teams and testing the code immediately</a:t>
            </a:r>
          </a:p>
          <a:p>
            <a:r>
              <a:rPr lang="en-US" sz="1400" dirty="0"/>
              <a:t>Open source and highly performant and inexpensive. Ephemeral build containers are garbage collected immediately and use only the minimal resources required.</a:t>
            </a:r>
          </a:p>
          <a:p>
            <a:r>
              <a:rPr lang="en-US" sz="1400" dirty="0"/>
              <a:t>Solution is non-opinionated and close to primitives making it highly flexible and quick to adopt. Uses any OS and any code languages. Uses OCI compliant build containers</a:t>
            </a:r>
          </a:p>
          <a:p>
            <a:r>
              <a:rPr lang="en-US" sz="1400" dirty="0"/>
              <a:t>Operators do not need to learn any opinionated tools like HCL(Terraform), Groovy(Jenkins) etc. </a:t>
            </a:r>
          </a:p>
          <a:p>
            <a:r>
              <a:rPr lang="en-US" sz="1400" dirty="0"/>
              <a:t>No dependencies on plugins(Jenkins) or providers(Terraform)</a:t>
            </a:r>
          </a:p>
          <a:p>
            <a:r>
              <a:rPr lang="en-US" sz="1400" dirty="0"/>
              <a:t>Easy to administer and scale as it runs on Kubernetes and stable helm charts available</a:t>
            </a:r>
          </a:p>
          <a:p>
            <a:r>
              <a:rPr lang="en-US" sz="1400" dirty="0"/>
              <a:t>Integrates with all common single sign on solutions – </a:t>
            </a:r>
          </a:p>
          <a:p>
            <a:r>
              <a:rPr lang="en-US" sz="1400" dirty="0"/>
              <a:t>Allows for secure antifactory of variables, config files </a:t>
            </a:r>
          </a:p>
          <a:p>
            <a:pPr marL="57150" indent="0">
              <a:buNone/>
            </a:pPr>
            <a:endParaRPr lang="en-US" sz="1400" dirty="0"/>
          </a:p>
        </p:txBody>
      </p:sp>
      <p:sp>
        <p:nvSpPr>
          <p:cNvPr id="3" name="Title 2">
            <a:extLst>
              <a:ext uri="{FF2B5EF4-FFF2-40B4-BE49-F238E27FC236}">
                <a16:creationId xmlns:a16="http://schemas.microsoft.com/office/drawing/2014/main" id="{DE4E3163-E3AB-F6DD-4189-5FA706778C91}"/>
              </a:ext>
            </a:extLst>
          </p:cNvPr>
          <p:cNvSpPr>
            <a:spLocks noGrp="1"/>
          </p:cNvSpPr>
          <p:nvPr>
            <p:ph type="title"/>
          </p:nvPr>
        </p:nvSpPr>
        <p:spPr>
          <a:xfrm>
            <a:off x="428229" y="258186"/>
            <a:ext cx="8345488" cy="731837"/>
          </a:xfrm>
        </p:spPr>
        <p:txBody>
          <a:bodyPr/>
          <a:lstStyle/>
          <a:p>
            <a:r>
              <a:rPr lang="en-US" dirty="0"/>
              <a:t>Benefits</a:t>
            </a:r>
          </a:p>
        </p:txBody>
      </p:sp>
    </p:spTree>
    <p:extLst>
      <p:ext uri="{BB962C8B-B14F-4D97-AF65-F5344CB8AC3E}">
        <p14:creationId xmlns:p14="http://schemas.microsoft.com/office/powerpoint/2010/main" val="302289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5ECC09-351B-9C02-6753-37EDA72D05B2}"/>
              </a:ext>
            </a:extLst>
          </p:cNvPr>
          <p:cNvSpPr>
            <a:spLocks noGrp="1"/>
          </p:cNvSpPr>
          <p:nvPr>
            <p:ph type="body" sz="quarter" idx="10"/>
          </p:nvPr>
        </p:nvSpPr>
        <p:spPr>
          <a:xfrm>
            <a:off x="462301" y="1201737"/>
            <a:ext cx="8414070" cy="3712233"/>
          </a:xfrm>
        </p:spPr>
        <p:txBody>
          <a:bodyPr/>
          <a:lstStyle/>
          <a:p>
            <a:r>
              <a:rPr lang="en-US" dirty="0"/>
              <a:t>Manual steps which may be automated via API in next release</a:t>
            </a:r>
          </a:p>
          <a:p>
            <a:pPr lvl="1"/>
            <a:r>
              <a:rPr lang="en-US" dirty="0"/>
              <a:t>Reset GUI password on all </a:t>
            </a:r>
            <a:r>
              <a:rPr lang="en-US" dirty="0" err="1"/>
              <a:t>vmanage</a:t>
            </a:r>
            <a:r>
              <a:rPr lang="en-US" dirty="0"/>
              <a:t> instances</a:t>
            </a:r>
          </a:p>
          <a:p>
            <a:pPr lvl="1"/>
            <a:r>
              <a:rPr lang="en-US" dirty="0"/>
              <a:t>Change to multi-tenancy node on first </a:t>
            </a:r>
            <a:r>
              <a:rPr lang="en-US" dirty="0" err="1"/>
              <a:t>vmanage</a:t>
            </a:r>
            <a:r>
              <a:rPr lang="en-US" dirty="0"/>
              <a:t> instance and reboot</a:t>
            </a:r>
          </a:p>
          <a:p>
            <a:pPr lvl="1"/>
            <a:r>
              <a:rPr lang="en-US" dirty="0"/>
              <a:t>Set the cluster </a:t>
            </a:r>
            <a:r>
              <a:rPr lang="en-US" dirty="0" err="1"/>
              <a:t>ip</a:t>
            </a:r>
            <a:r>
              <a:rPr lang="en-US" dirty="0"/>
              <a:t> on the first </a:t>
            </a:r>
            <a:r>
              <a:rPr lang="en-US" dirty="0" err="1"/>
              <a:t>vmanage</a:t>
            </a:r>
            <a:r>
              <a:rPr lang="en-US" dirty="0"/>
              <a:t> node and reboot</a:t>
            </a:r>
          </a:p>
          <a:p>
            <a:pPr lvl="1"/>
            <a:r>
              <a:rPr lang="en-US" dirty="0"/>
              <a:t>Add in each </a:t>
            </a:r>
            <a:r>
              <a:rPr lang="en-US" dirty="0" err="1"/>
              <a:t>vmanage</a:t>
            </a:r>
            <a:r>
              <a:rPr lang="en-US" dirty="0"/>
              <a:t> cluster </a:t>
            </a:r>
            <a:r>
              <a:rPr lang="en-US" dirty="0" err="1"/>
              <a:t>ip</a:t>
            </a:r>
            <a:r>
              <a:rPr lang="en-US" dirty="0"/>
              <a:t> to primary node GUI in the cluster administration pane and reboot. </a:t>
            </a:r>
          </a:p>
          <a:p>
            <a:pPr lvl="1"/>
            <a:r>
              <a:rPr lang="en-US" dirty="0"/>
              <a:t>Each reboot can take between 10-20 minutes, therefore, it does not make sense to try to perform these steps programmatically because, even when polling the services on the machines, the API frequently does not respond until many minutes after the </a:t>
            </a:r>
            <a:r>
              <a:rPr lang="en-US" dirty="0" err="1"/>
              <a:t>nms</a:t>
            </a:r>
            <a:r>
              <a:rPr lang="en-US" dirty="0"/>
              <a:t> application services and web services are responding.</a:t>
            </a:r>
          </a:p>
          <a:p>
            <a:pPr lvl="1"/>
            <a:r>
              <a:rPr lang="en-US" dirty="0"/>
              <a:t>At a later date, automation of these steps will be attempted using service monitoring and an API webhook, however for now they are manual.</a:t>
            </a:r>
          </a:p>
          <a:p>
            <a:pPr lvl="2"/>
            <a:endParaRPr lang="en-US" dirty="0"/>
          </a:p>
        </p:txBody>
      </p:sp>
      <p:sp>
        <p:nvSpPr>
          <p:cNvPr id="3" name="Title 2">
            <a:extLst>
              <a:ext uri="{FF2B5EF4-FFF2-40B4-BE49-F238E27FC236}">
                <a16:creationId xmlns:a16="http://schemas.microsoft.com/office/drawing/2014/main" id="{8A6A2E35-7C7C-5A52-E971-77C0762BD229}"/>
              </a:ext>
            </a:extLst>
          </p:cNvPr>
          <p:cNvSpPr>
            <a:spLocks noGrp="1"/>
          </p:cNvSpPr>
          <p:nvPr>
            <p:ph type="title"/>
          </p:nvPr>
        </p:nvSpPr>
        <p:spPr/>
        <p:txBody>
          <a:bodyPr/>
          <a:lstStyle/>
          <a:p>
            <a:r>
              <a:rPr lang="en-US" dirty="0"/>
              <a:t>SD-WAN Multi-tenancy cluster</a:t>
            </a:r>
            <a:br>
              <a:rPr lang="en-US" dirty="0"/>
            </a:br>
            <a:r>
              <a:rPr lang="en-US" dirty="0"/>
              <a:t>automated – Day 0,1,2 and ½ Day 3</a:t>
            </a:r>
          </a:p>
        </p:txBody>
      </p:sp>
    </p:spTree>
    <p:extLst>
      <p:ext uri="{BB962C8B-B14F-4D97-AF65-F5344CB8AC3E}">
        <p14:creationId xmlns:p14="http://schemas.microsoft.com/office/powerpoint/2010/main" val="70625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0008DC-7815-3FE0-B5C7-631FFF03F5D0}"/>
              </a:ext>
            </a:extLst>
          </p:cNvPr>
          <p:cNvSpPr>
            <a:spLocks noGrp="1"/>
          </p:cNvSpPr>
          <p:nvPr>
            <p:ph type="body" sz="quarter" idx="10"/>
          </p:nvPr>
        </p:nvSpPr>
        <p:spPr/>
        <p:txBody>
          <a:bodyPr/>
          <a:lstStyle/>
          <a:p>
            <a:r>
              <a:rPr lang="en-US" dirty="0"/>
              <a:t>MSPs will all have an Enterprise CA and as such will need to generate a root-</a:t>
            </a:r>
            <a:r>
              <a:rPr lang="en-US" dirty="0" err="1"/>
              <a:t>ca.pem</a:t>
            </a:r>
            <a:r>
              <a:rPr lang="en-US" dirty="0"/>
              <a:t>, and process the CSRs for all nodes in the cluster.</a:t>
            </a:r>
          </a:p>
          <a:p>
            <a:r>
              <a:rPr lang="en-US" dirty="0"/>
              <a:t>To test out this process, you can install the root-ca on the 1rst </a:t>
            </a:r>
            <a:r>
              <a:rPr lang="en-US" dirty="0" err="1"/>
              <a:t>vmanage</a:t>
            </a:r>
            <a:r>
              <a:rPr lang="en-US" dirty="0"/>
              <a:t> node. Follow the steps in the </a:t>
            </a:r>
            <a:r>
              <a:rPr lang="en-US" dirty="0" err="1"/>
              <a:t>devops-ontap</a:t>
            </a:r>
            <a:r>
              <a:rPr lang="en-US" dirty="0"/>
              <a:t>/</a:t>
            </a:r>
            <a:r>
              <a:rPr lang="en-US" dirty="0" err="1"/>
              <a:t>sdwan</a:t>
            </a:r>
            <a:r>
              <a:rPr lang="en-US" dirty="0"/>
              <a:t>/enterprise-cert-</a:t>
            </a:r>
            <a:r>
              <a:rPr lang="en-US" dirty="0" err="1"/>
              <a:t>steps.md</a:t>
            </a:r>
            <a:r>
              <a:rPr lang="en-US" dirty="0"/>
              <a:t>. Remember to install the CA chain on all instances as well as Edge Devices.</a:t>
            </a:r>
          </a:p>
          <a:p>
            <a:pPr marL="57150" indent="0">
              <a:buNone/>
            </a:pPr>
            <a:r>
              <a:rPr lang="en-US" dirty="0"/>
              <a:t>Portions of this process may be handled via API however, are incredibly complex and it may be easier to do this manually to start to understand the process.</a:t>
            </a:r>
          </a:p>
          <a:p>
            <a:pPr marL="57150" indent="0">
              <a:buNone/>
            </a:pPr>
            <a:r>
              <a:rPr lang="en-US" dirty="0"/>
              <a:t>Note: the process for edges is different from </a:t>
            </a:r>
            <a:r>
              <a:rPr lang="en-US" dirty="0" err="1"/>
              <a:t>vmanage</a:t>
            </a:r>
            <a:r>
              <a:rPr lang="en-US" dirty="0"/>
              <a:t>, </a:t>
            </a:r>
            <a:r>
              <a:rPr lang="en-US" dirty="0" err="1"/>
              <a:t>vbond</a:t>
            </a:r>
            <a:r>
              <a:rPr lang="en-US" dirty="0"/>
              <a:t>, and </a:t>
            </a:r>
            <a:r>
              <a:rPr lang="en-US" dirty="0" err="1"/>
              <a:t>vsmart</a:t>
            </a:r>
            <a:r>
              <a:rPr lang="en-US" dirty="0"/>
              <a:t>.</a:t>
            </a:r>
          </a:p>
        </p:txBody>
      </p:sp>
      <p:sp>
        <p:nvSpPr>
          <p:cNvPr id="3" name="Title 2">
            <a:extLst>
              <a:ext uri="{FF2B5EF4-FFF2-40B4-BE49-F238E27FC236}">
                <a16:creationId xmlns:a16="http://schemas.microsoft.com/office/drawing/2014/main" id="{BD207A1C-D84A-253D-DD06-969674279872}"/>
              </a:ext>
            </a:extLst>
          </p:cNvPr>
          <p:cNvSpPr>
            <a:spLocks noGrp="1"/>
          </p:cNvSpPr>
          <p:nvPr>
            <p:ph type="title"/>
          </p:nvPr>
        </p:nvSpPr>
        <p:spPr/>
        <p:txBody>
          <a:bodyPr/>
          <a:lstStyle/>
          <a:p>
            <a:r>
              <a:rPr lang="en-US" dirty="0"/>
              <a:t>Enterprise CA</a:t>
            </a:r>
          </a:p>
        </p:txBody>
      </p:sp>
    </p:spTree>
    <p:extLst>
      <p:ext uri="{BB962C8B-B14F-4D97-AF65-F5344CB8AC3E}">
        <p14:creationId xmlns:p14="http://schemas.microsoft.com/office/powerpoint/2010/main" val="291799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558473-9F7D-8AD1-0B62-2B142056920A}"/>
              </a:ext>
            </a:extLst>
          </p:cNvPr>
          <p:cNvSpPr>
            <a:spLocks noGrp="1"/>
          </p:cNvSpPr>
          <p:nvPr>
            <p:ph type="body" sz="quarter" idx="10"/>
          </p:nvPr>
        </p:nvSpPr>
        <p:spPr/>
        <p:txBody>
          <a:bodyPr/>
          <a:lstStyle/>
          <a:p>
            <a:r>
              <a:rPr lang="en-US" dirty="0"/>
              <a:t>For Edge devices,  follow the steps to ensure you have imported the license file to the Tenant first, and then have registered the OTP and virtual serial of a device in the license file via the command line from the device. </a:t>
            </a:r>
          </a:p>
          <a:p>
            <a:r>
              <a:rPr lang="en-US" dirty="0"/>
              <a:t>You will need to track usage in a spread sheet externally to know which licenses for virtual devices have been allocated.</a:t>
            </a:r>
          </a:p>
          <a:p>
            <a:r>
              <a:rPr lang="en-US" dirty="0"/>
              <a:t>Install the CA Chain on the Edge Device</a:t>
            </a:r>
          </a:p>
          <a:p>
            <a:r>
              <a:rPr lang="en-US" dirty="0"/>
              <a:t>AFTER, registering the OTP and serial number listed for one virtual device of same type as displayed in the Tenant’s device list, you may then request a CSR for the edge device. </a:t>
            </a:r>
          </a:p>
          <a:p>
            <a:r>
              <a:rPr lang="en-US" dirty="0"/>
              <a:t>Install the cert and verify the device shows as having an installed valid certificate </a:t>
            </a:r>
          </a:p>
          <a:p>
            <a:pPr marL="57150" indent="0">
              <a:buNone/>
            </a:pPr>
            <a:endParaRPr lang="en-US" dirty="0"/>
          </a:p>
          <a:p>
            <a:endParaRPr lang="en-US" dirty="0"/>
          </a:p>
        </p:txBody>
      </p:sp>
      <p:sp>
        <p:nvSpPr>
          <p:cNvPr id="3" name="Title 2">
            <a:extLst>
              <a:ext uri="{FF2B5EF4-FFF2-40B4-BE49-F238E27FC236}">
                <a16:creationId xmlns:a16="http://schemas.microsoft.com/office/drawing/2014/main" id="{667A82ED-1235-5594-C181-077287355552}"/>
              </a:ext>
            </a:extLst>
          </p:cNvPr>
          <p:cNvSpPr>
            <a:spLocks noGrp="1"/>
          </p:cNvSpPr>
          <p:nvPr>
            <p:ph type="title"/>
          </p:nvPr>
        </p:nvSpPr>
        <p:spPr/>
        <p:txBody>
          <a:bodyPr/>
          <a:lstStyle/>
          <a:p>
            <a:r>
              <a:rPr lang="en-US" dirty="0"/>
              <a:t>Edge Devices, Licenses and Certificates</a:t>
            </a:r>
          </a:p>
        </p:txBody>
      </p:sp>
    </p:spTree>
    <p:extLst>
      <p:ext uri="{BB962C8B-B14F-4D97-AF65-F5344CB8AC3E}">
        <p14:creationId xmlns:p14="http://schemas.microsoft.com/office/powerpoint/2010/main" val="665005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12347</TotalTime>
  <Words>980</Words>
  <Application>Microsoft Macintosh PowerPoint</Application>
  <PresentationFormat>On-screen Show (16:9)</PresentationFormat>
  <Paragraphs>62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RAD SDLC Workflow</vt:lpstr>
      <vt:lpstr> RAD SDLC Work-flow</vt:lpstr>
      <vt:lpstr>Benefits</vt:lpstr>
      <vt:lpstr>SD-WAN Multi-tenancy cluster automated – Day 0,1,2 and ½ Day 3</vt:lpstr>
      <vt:lpstr>Enterprise CA</vt:lpstr>
      <vt:lpstr>Edge Devices, Licenses and Certificates</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1043</cp:revision>
  <cp:lastPrinted>2016-04-29T20:31:14Z</cp:lastPrinted>
  <dcterms:created xsi:type="dcterms:W3CDTF">2014-07-09T19:55:36Z</dcterms:created>
  <dcterms:modified xsi:type="dcterms:W3CDTF">2023-06-13T15:01:19Z</dcterms:modified>
</cp:coreProperties>
</file>