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handoutMasterIdLst>
    <p:handoutMasterId r:id="rId31"/>
  </p:handoutMasterIdLst>
  <p:sldIdLst>
    <p:sldId id="256" r:id="rId2"/>
    <p:sldId id="259" r:id="rId3"/>
    <p:sldId id="276" r:id="rId4"/>
    <p:sldId id="277" r:id="rId5"/>
    <p:sldId id="279" r:id="rId6"/>
    <p:sldId id="280" r:id="rId7"/>
    <p:sldId id="281" r:id="rId8"/>
    <p:sldId id="263" r:id="rId9"/>
    <p:sldId id="282" r:id="rId10"/>
    <p:sldId id="257" r:id="rId11"/>
    <p:sldId id="284" r:id="rId12"/>
    <p:sldId id="289" r:id="rId13"/>
    <p:sldId id="292" r:id="rId14"/>
    <p:sldId id="290" r:id="rId15"/>
    <p:sldId id="293" r:id="rId16"/>
    <p:sldId id="296" r:id="rId17"/>
    <p:sldId id="297" r:id="rId18"/>
    <p:sldId id="298" r:id="rId19"/>
    <p:sldId id="291" r:id="rId20"/>
    <p:sldId id="294" r:id="rId21"/>
    <p:sldId id="283" r:id="rId22"/>
    <p:sldId id="262" r:id="rId23"/>
    <p:sldId id="285" r:id="rId24"/>
    <p:sldId id="271" r:id="rId25"/>
    <p:sldId id="261" r:id="rId26"/>
    <p:sldId id="286" r:id="rId27"/>
    <p:sldId id="287"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94694"/>
  </p:normalViewPr>
  <p:slideViewPr>
    <p:cSldViewPr snapToGrid="0">
      <p:cViewPr varScale="1">
        <p:scale>
          <a:sx n="121" d="100"/>
          <a:sy n="121" d="100"/>
        </p:scale>
        <p:origin x="1104" y="176"/>
      </p:cViewPr>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FED653-7B04-10D2-E4A6-2263D70DA5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5ECE207-889F-8632-6D2A-8AD54604EE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E1B244-5E4C-0348-8382-0755ACCC0FC2}" type="datetimeFigureOut">
              <a:rPr lang="en-US" smtClean="0"/>
              <a:t>6/11/24</a:t>
            </a:fld>
            <a:endParaRPr lang="en-US"/>
          </a:p>
        </p:txBody>
      </p:sp>
      <p:sp>
        <p:nvSpPr>
          <p:cNvPr id="4" name="Footer Placeholder 3">
            <a:extLst>
              <a:ext uri="{FF2B5EF4-FFF2-40B4-BE49-F238E27FC236}">
                <a16:creationId xmlns:a16="http://schemas.microsoft.com/office/drawing/2014/main" id="{87E84D65-5CF2-3D60-0095-FB9E5CA9A2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F07FE45-69D5-47F0-CB58-9C8C855233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93B907-8E21-2E40-BD50-476C4EADAD1A}" type="slidenum">
              <a:rPr lang="en-US" smtClean="0"/>
              <a:t>‹#›</a:t>
            </a:fld>
            <a:endParaRPr lang="en-US"/>
          </a:p>
        </p:txBody>
      </p:sp>
    </p:spTree>
    <p:extLst>
      <p:ext uri="{BB962C8B-B14F-4D97-AF65-F5344CB8AC3E}">
        <p14:creationId xmlns:p14="http://schemas.microsoft.com/office/powerpoint/2010/main" val="2521498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5F858-0C5D-344D-90AD-DBEE19136069}" type="datetimeFigureOut">
              <a:rPr lang="en-US" smtClean="0"/>
              <a:t>6/11/24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90377-9AB7-BE4E-B5A4-7BC5E2C22E46}" type="slidenum">
              <a:rPr lang="en-US" smtClean="0"/>
              <a:t>‹#›</a:t>
            </a:fld>
            <a:endParaRPr lang="en-US"/>
          </a:p>
        </p:txBody>
      </p:sp>
    </p:spTree>
    <p:extLst>
      <p:ext uri="{BB962C8B-B14F-4D97-AF65-F5344CB8AC3E}">
        <p14:creationId xmlns:p14="http://schemas.microsoft.com/office/powerpoint/2010/main" val="165067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9</a:t>
            </a:fld>
            <a:endParaRPr lang="en-US"/>
          </a:p>
        </p:txBody>
      </p:sp>
    </p:spTree>
    <p:extLst>
      <p:ext uri="{BB962C8B-B14F-4D97-AF65-F5344CB8AC3E}">
        <p14:creationId xmlns:p14="http://schemas.microsoft.com/office/powerpoint/2010/main" val="3890642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21</a:t>
            </a:fld>
            <a:endParaRPr lang="en-US"/>
          </a:p>
        </p:txBody>
      </p:sp>
    </p:spTree>
    <p:extLst>
      <p:ext uri="{BB962C8B-B14F-4D97-AF65-F5344CB8AC3E}">
        <p14:creationId xmlns:p14="http://schemas.microsoft.com/office/powerpoint/2010/main" val="75435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24</a:t>
            </a:fld>
            <a:endParaRPr lang="en-US"/>
          </a:p>
        </p:txBody>
      </p:sp>
    </p:spTree>
    <p:extLst>
      <p:ext uri="{BB962C8B-B14F-4D97-AF65-F5344CB8AC3E}">
        <p14:creationId xmlns:p14="http://schemas.microsoft.com/office/powerpoint/2010/main" val="3355368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26</a:t>
            </a:fld>
            <a:endParaRPr lang="en-US"/>
          </a:p>
        </p:txBody>
      </p:sp>
    </p:spTree>
    <p:extLst>
      <p:ext uri="{BB962C8B-B14F-4D97-AF65-F5344CB8AC3E}">
        <p14:creationId xmlns:p14="http://schemas.microsoft.com/office/powerpoint/2010/main" val="3497501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1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6/11/24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pic>
        <p:nvPicPr>
          <p:cNvPr id="1026" name="Picture 2">
            <a:extLst>
              <a:ext uri="{FF2B5EF4-FFF2-40B4-BE49-F238E27FC236}">
                <a16:creationId xmlns:a16="http://schemas.microsoft.com/office/drawing/2014/main" id="{EA3D5B31-949E-1755-B8D1-151320FDD10E}"/>
              </a:ext>
            </a:extLst>
          </p:cNvPr>
          <p:cNvPicPr>
            <a:picLocks noChangeAspect="1" noChangeArrowheads="1"/>
          </p:cNvPicPr>
          <p:nvPr userDrawn="1"/>
        </p:nvPicPr>
        <p:blipFill>
          <a:blip r:embed="rId20">
            <a:alphaModFix amt="17000"/>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FB6B304-1FAF-5155-043D-06CD45EF35C0}"/>
              </a:ext>
            </a:extLst>
          </p:cNvPr>
          <p:cNvPicPr>
            <a:picLocks noChangeAspect="1" noChangeArrowheads="1"/>
          </p:cNvPicPr>
          <p:nvPr userDrawn="1"/>
        </p:nvPicPr>
        <p:blipFill>
          <a:blip r:embed="rId21">
            <a:lum bright="70000" contrast="-70000"/>
            <a:extLst>
              <a:ext uri="{28A0092B-C50C-407E-A947-70E740481C1C}">
                <a14:useLocalDpi xmlns:a14="http://schemas.microsoft.com/office/drawing/2010/main" val="0"/>
              </a:ext>
            </a:extLst>
          </a:blip>
          <a:srcRect/>
          <a:stretch>
            <a:fillRect/>
          </a:stretch>
        </p:blipFill>
        <p:spPr bwMode="auto">
          <a:xfrm>
            <a:off x="9803397" y="6310672"/>
            <a:ext cx="2379785" cy="585427"/>
          </a:xfrm>
          <a:prstGeom prst="rect">
            <a:avLst/>
          </a:prstGeom>
          <a:noFill/>
        </p:spPr>
      </p:pic>
      <p:pic>
        <p:nvPicPr>
          <p:cNvPr id="8" name="Picture 7" descr="A white letters on a black background&#10;&#10;Description automatically generated">
            <a:extLst>
              <a:ext uri="{FF2B5EF4-FFF2-40B4-BE49-F238E27FC236}">
                <a16:creationId xmlns:a16="http://schemas.microsoft.com/office/drawing/2014/main" id="{0518475B-8E29-CA4F-C124-5B56750133DA}"/>
              </a:ext>
            </a:extLst>
          </p:cNvPr>
          <p:cNvPicPr>
            <a:picLocks noChangeAspect="1"/>
          </p:cNvPicPr>
          <p:nvPr userDrawn="1"/>
        </p:nvPicPr>
        <p:blipFill>
          <a:blip r:embed="rId22"/>
          <a:stretch>
            <a:fillRect/>
          </a:stretch>
        </p:blipFill>
        <p:spPr>
          <a:xfrm>
            <a:off x="98232" y="6302046"/>
            <a:ext cx="1684445" cy="483498"/>
          </a:xfrm>
          <a:prstGeom prst="rect">
            <a:avLst/>
          </a:prstGeom>
        </p:spPr>
      </p:pic>
      <p:sp>
        <p:nvSpPr>
          <p:cNvPr id="9" name="TextBox 8">
            <a:extLst>
              <a:ext uri="{FF2B5EF4-FFF2-40B4-BE49-F238E27FC236}">
                <a16:creationId xmlns:a16="http://schemas.microsoft.com/office/drawing/2014/main" id="{9122C3E6-6B97-B8CA-0A14-EBF5318978E3}"/>
              </a:ext>
            </a:extLst>
          </p:cNvPr>
          <p:cNvSpPr txBox="1"/>
          <p:nvPr userDrawn="1">
            <p:extLst>
              <p:ext uri="{1162E1C5-73C7-4A58-AE30-91384D911F3F}">
                <p184:classification xmlns:p184="http://schemas.microsoft.com/office/powerpoint/2018/4/main" val="ftr"/>
              </p:ext>
            </p:extLst>
          </p:nvPr>
        </p:nvSpPr>
        <p:spPr>
          <a:xfrm>
            <a:off x="63500" y="6779260"/>
            <a:ext cx="6350" cy="15240"/>
          </a:xfrm>
          <a:prstGeom prst="rect">
            <a:avLst/>
          </a:prstGeom>
        </p:spPr>
        <p:txBody>
          <a:bodyPr horzOverflow="overflow" lIns="0" tIns="0" rIns="0" bIns="0">
            <a:spAutoFit/>
          </a:bodyPr>
          <a:lstStyle/>
          <a:p>
            <a:pPr algn="l"/>
            <a:r>
              <a:rPr lang="en-US" sz="100">
                <a:solidFill>
                  <a:srgbClr val="000000"/>
                </a:solidFill>
                <a:latin typeface="Calibri" panose="020F0502020204030204" pitchFamily="34" charset="0"/>
                <a:cs typeface="Calibri" panose="020F0502020204030204" pitchFamily="34" charset="0"/>
              </a:rPr>
              <a:t>-</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31738-coder-clipart"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de.wikipedia.org/wiki/Blue_Screen_(Fehlermeldung)"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courses.lumenlearning.com/wm-abnormalpsych/chapter/panic-disorder/" TargetMode="External"/><Relationship Id="rId7" Type="http://schemas.openxmlformats.org/officeDocument/2006/relationships/hyperlink" Target="https://creativecommons.org/licenses/by-sa/3.0/" TargetMode="External"/><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hyperlink" Target="https://picpedia.org/handwriting/p/panic.html" TargetMode="External"/><Relationship Id="rId5" Type="http://schemas.openxmlformats.org/officeDocument/2006/relationships/image" Target="../media/image11.jpg"/><Relationship Id="rId4" Type="http://schemas.openxmlformats.org/officeDocument/2006/relationships/hyperlink" Target="https://creativecommons.org/licenses/by/3.0/" TargetMode="External"/><Relationship Id="rId9" Type="http://schemas.openxmlformats.org/officeDocument/2006/relationships/hyperlink" Target="https://pixabay.com/en/panic-big-eyes-crooked-arm-139361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drin.info/gitgithub-how-to-contribute-to-an-open-source-project-on-github.html"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teldig.com/2012/08/video-revisa-la-celebracion-de-la-nasa-tras-la-llegada-de-curiosity/" TargetMode="External"/><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extLst>
              <a:ext uri="{BEBA8EAE-BF5A-486C-A8C5-ECC9F3942E4B}">
                <a14:imgProps xmlns:a14="http://schemas.microsoft.com/office/drawing/2010/main">
                  <a14:imgLayer r:embed="rId3">
                    <a14:imgEffect>
                      <a14:artisticCutout/>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4392-9B9D-277E-E062-FA0A4FAF0BAB}"/>
              </a:ext>
            </a:extLst>
          </p:cNvPr>
          <p:cNvSpPr>
            <a:spLocks noGrp="1"/>
          </p:cNvSpPr>
          <p:nvPr>
            <p:ph type="ctrTitle"/>
          </p:nvPr>
        </p:nvSpPr>
        <p:spPr/>
        <p:txBody>
          <a:bodyPr/>
          <a:lstStyle/>
          <a:p>
            <a:r>
              <a:rPr lang="en-US" dirty="0"/>
              <a:t>Intro to Git and </a:t>
            </a:r>
            <a:r>
              <a:rPr lang="en-US" dirty="0" err="1"/>
              <a:t>github</a:t>
            </a:r>
            <a:endParaRPr lang="en-US" dirty="0"/>
          </a:p>
        </p:txBody>
      </p:sp>
      <p:sp>
        <p:nvSpPr>
          <p:cNvPr id="3" name="Subtitle 2">
            <a:extLst>
              <a:ext uri="{FF2B5EF4-FFF2-40B4-BE49-F238E27FC236}">
                <a16:creationId xmlns:a16="http://schemas.microsoft.com/office/drawing/2014/main" id="{8A6D65DE-7808-8B5A-3BFD-BD058D33C1B7}"/>
              </a:ext>
            </a:extLst>
          </p:cNvPr>
          <p:cNvSpPr>
            <a:spLocks noGrp="1"/>
          </p:cNvSpPr>
          <p:nvPr>
            <p:ph type="subTitle" idx="1"/>
          </p:nvPr>
        </p:nvSpPr>
        <p:spPr/>
        <p:txBody>
          <a:bodyPr/>
          <a:lstStyle/>
          <a:p>
            <a:r>
              <a:rPr lang="en-US" dirty="0"/>
              <a:t>Dr. </a:t>
            </a:r>
            <a:r>
              <a:rPr lang="en-US" dirty="0" err="1"/>
              <a:t>aaron</a:t>
            </a:r>
            <a:r>
              <a:rPr lang="en-US" dirty="0"/>
              <a:t> </a:t>
            </a:r>
            <a:r>
              <a:rPr lang="en-US" dirty="0" err="1"/>
              <a:t>hamachi</a:t>
            </a:r>
            <a:endParaRPr lang="en-US" dirty="0"/>
          </a:p>
        </p:txBody>
      </p:sp>
    </p:spTree>
    <p:extLst>
      <p:ext uri="{BB962C8B-B14F-4D97-AF65-F5344CB8AC3E}">
        <p14:creationId xmlns:p14="http://schemas.microsoft.com/office/powerpoint/2010/main" val="3032026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Git manages files on your computer so that when you make changes, you can </a:t>
            </a:r>
            <a:r>
              <a:rPr lang="en-US" sz="2800" dirty="0">
                <a:highlight>
                  <a:srgbClr val="00FF00"/>
                </a:highlight>
              </a:rPr>
              <a:t>compare old and new versions</a:t>
            </a:r>
            <a:r>
              <a:rPr lang="en-US" sz="2800" dirty="0"/>
              <a:t> of files. This aspect of file management is called </a:t>
            </a:r>
            <a:r>
              <a:rPr lang="en-US" sz="2800" dirty="0">
                <a:highlight>
                  <a:srgbClr val="00FF00"/>
                </a:highlight>
              </a:rPr>
              <a:t>Version Control</a:t>
            </a:r>
            <a:r>
              <a:rPr lang="en-US" sz="2800" dirty="0"/>
              <a:t>.</a:t>
            </a:r>
          </a:p>
          <a:p>
            <a:endParaRPr lang="en-US" sz="2800" dirty="0"/>
          </a:p>
          <a:p>
            <a:r>
              <a:rPr lang="en-US" sz="2800" dirty="0"/>
              <a:t>GitHub also enables you to </a:t>
            </a:r>
            <a:r>
              <a:rPr lang="en-US" sz="2800" dirty="0">
                <a:highlight>
                  <a:srgbClr val="00FF00"/>
                </a:highlight>
              </a:rPr>
              <a:t>coordinate work with others</a:t>
            </a:r>
            <a:r>
              <a:rPr lang="en-US" sz="2800" dirty="0"/>
              <a:t> on new versions of files.</a:t>
            </a:r>
          </a:p>
        </p:txBody>
      </p:sp>
    </p:spTree>
    <p:extLst>
      <p:ext uri="{BB962C8B-B14F-4D97-AF65-F5344CB8AC3E}">
        <p14:creationId xmlns:p14="http://schemas.microsoft.com/office/powerpoint/2010/main" val="218115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Understand what problems Version Control Systems help us solve.</a:t>
            </a:r>
          </a:p>
          <a:p>
            <a:r>
              <a:rPr lang="en-US" sz="2800" dirty="0"/>
              <a:t>Learn and practice your first Git workflows.</a:t>
            </a:r>
          </a:p>
          <a:p>
            <a:pPr lvl="2"/>
            <a:r>
              <a:rPr lang="en-US" sz="2800" b="1" dirty="0"/>
              <a:t>Clone</a:t>
            </a:r>
            <a:r>
              <a:rPr lang="en-US" sz="2800" dirty="0"/>
              <a:t> our sample code in the browser development environment.</a:t>
            </a:r>
          </a:p>
          <a:p>
            <a:pPr lvl="2"/>
            <a:r>
              <a:rPr lang="en-US" sz="2800" dirty="0"/>
              <a:t>Create a "safe place" for you to make and </a:t>
            </a:r>
            <a:r>
              <a:rPr lang="en-US" sz="2800" b="1" dirty="0"/>
              <a:t>commit</a:t>
            </a:r>
            <a:r>
              <a:rPr lang="en-US" sz="2800" dirty="0"/>
              <a:t> your changes.</a:t>
            </a:r>
          </a:p>
          <a:p>
            <a:pPr lvl="2"/>
            <a:r>
              <a:rPr lang="en-US" sz="2800" dirty="0"/>
              <a:t>Learn how </a:t>
            </a:r>
            <a:r>
              <a:rPr lang="en-US" sz="2800" b="1" dirty="0"/>
              <a:t>to incrementally save</a:t>
            </a:r>
            <a:r>
              <a:rPr lang="en-US" sz="2800" dirty="0"/>
              <a:t> your code changes.</a:t>
            </a:r>
          </a:p>
        </p:txBody>
      </p:sp>
    </p:spTree>
    <p:extLst>
      <p:ext uri="{BB962C8B-B14F-4D97-AF65-F5344CB8AC3E}">
        <p14:creationId xmlns:p14="http://schemas.microsoft.com/office/powerpoint/2010/main" val="274003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cxnSp>
        <p:nvCxnSpPr>
          <p:cNvPr id="5" name="Straight Connector 4">
            <a:extLst>
              <a:ext uri="{FF2B5EF4-FFF2-40B4-BE49-F238E27FC236}">
                <a16:creationId xmlns:a16="http://schemas.microsoft.com/office/drawing/2014/main" id="{DDC169A6-5B8D-C0E9-B7D1-38473FE092B1}"/>
              </a:ext>
            </a:extLst>
          </p:cNvPr>
          <p:cNvCxnSpPr>
            <a:cxnSpLocks/>
          </p:cNvCxnSpPr>
          <p:nvPr/>
        </p:nvCxnSpPr>
        <p:spPr>
          <a:xfrm>
            <a:off x="0" y="3531476"/>
            <a:ext cx="349994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89F5CE-7063-EFE5-F3FB-F58DD7EF67FF}"/>
              </a:ext>
            </a:extLst>
          </p:cNvPr>
          <p:cNvCxnSpPr>
            <a:cxnSpLocks/>
          </p:cNvCxnSpPr>
          <p:nvPr/>
        </p:nvCxnSpPr>
        <p:spPr>
          <a:xfrm>
            <a:off x="3510455" y="3520966"/>
            <a:ext cx="1250731" cy="127116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8D1A81-E6C7-FF51-25A5-D7D4A537FEC9}"/>
              </a:ext>
            </a:extLst>
          </p:cNvPr>
          <p:cNvCxnSpPr>
            <a:cxnSpLocks/>
          </p:cNvCxnSpPr>
          <p:nvPr/>
        </p:nvCxnSpPr>
        <p:spPr>
          <a:xfrm flipV="1">
            <a:off x="4761186" y="4771697"/>
            <a:ext cx="2234580" cy="204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E1D11F9-6DFC-539F-038F-7E000F4C2FC4}"/>
              </a:ext>
            </a:extLst>
          </p:cNvPr>
          <p:cNvCxnSpPr>
            <a:cxnSpLocks/>
          </p:cNvCxnSpPr>
          <p:nvPr/>
        </p:nvCxnSpPr>
        <p:spPr>
          <a:xfrm flipH="1">
            <a:off x="7026165" y="3531476"/>
            <a:ext cx="1103588" cy="12504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B7E776-1F8F-F614-7890-05635CC69D45}"/>
              </a:ext>
            </a:extLst>
          </p:cNvPr>
          <p:cNvCxnSpPr>
            <a:cxnSpLocks/>
          </p:cNvCxnSpPr>
          <p:nvPr/>
        </p:nvCxnSpPr>
        <p:spPr>
          <a:xfrm>
            <a:off x="8160152" y="3531476"/>
            <a:ext cx="40318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ight Arrow 17">
            <a:extLst>
              <a:ext uri="{FF2B5EF4-FFF2-40B4-BE49-F238E27FC236}">
                <a16:creationId xmlns:a16="http://schemas.microsoft.com/office/drawing/2014/main" id="{DAB7B8C2-C3E8-9AE0-29F2-EC2914F59E87}"/>
              </a:ext>
            </a:extLst>
          </p:cNvPr>
          <p:cNvSpPr/>
          <p:nvPr/>
        </p:nvSpPr>
        <p:spPr>
          <a:xfrm>
            <a:off x="3026590" y="3143724"/>
            <a:ext cx="758489" cy="775503"/>
          </a:xfrm>
          <a:prstGeom prst="righ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8E069D2-078A-4895-8B3F-8995995F5599}"/>
              </a:ext>
            </a:extLst>
          </p:cNvPr>
          <p:cNvSpPr txBox="1"/>
          <p:nvPr/>
        </p:nvSpPr>
        <p:spPr>
          <a:xfrm>
            <a:off x="359756" y="2116196"/>
            <a:ext cx="2220416" cy="646331"/>
          </a:xfrm>
          <a:prstGeom prst="rect">
            <a:avLst/>
          </a:prstGeom>
          <a:noFill/>
        </p:spPr>
        <p:txBody>
          <a:bodyPr wrap="none" rtlCol="0">
            <a:spAutoFit/>
          </a:bodyPr>
          <a:lstStyle/>
          <a:p>
            <a:r>
              <a:rPr lang="en-US" dirty="0"/>
              <a:t>Remote Branch: Main</a:t>
            </a:r>
          </a:p>
          <a:p>
            <a:r>
              <a:rPr lang="en-US" dirty="0"/>
              <a:t>(</a:t>
            </a:r>
            <a:r>
              <a:rPr lang="en-US" dirty="0" err="1"/>
              <a:t>github</a:t>
            </a:r>
            <a:r>
              <a:rPr lang="en-US" dirty="0"/>
              <a:t>)</a:t>
            </a:r>
          </a:p>
        </p:txBody>
      </p:sp>
      <p:sp>
        <p:nvSpPr>
          <p:cNvPr id="20" name="TextBox 19">
            <a:extLst>
              <a:ext uri="{FF2B5EF4-FFF2-40B4-BE49-F238E27FC236}">
                <a16:creationId xmlns:a16="http://schemas.microsoft.com/office/drawing/2014/main" id="{5E6AEBD4-3EAE-423F-AD74-41374669FA0B}"/>
              </a:ext>
            </a:extLst>
          </p:cNvPr>
          <p:cNvSpPr txBox="1"/>
          <p:nvPr/>
        </p:nvSpPr>
        <p:spPr>
          <a:xfrm>
            <a:off x="766497" y="5033404"/>
            <a:ext cx="1966949" cy="646331"/>
          </a:xfrm>
          <a:prstGeom prst="rect">
            <a:avLst/>
          </a:prstGeom>
          <a:noFill/>
        </p:spPr>
        <p:txBody>
          <a:bodyPr wrap="none" rtlCol="0">
            <a:spAutoFit/>
          </a:bodyPr>
          <a:lstStyle/>
          <a:p>
            <a:r>
              <a:rPr lang="en-US" dirty="0"/>
              <a:t>Local Branch: Main</a:t>
            </a:r>
          </a:p>
          <a:p>
            <a:r>
              <a:rPr lang="en-US" dirty="0"/>
              <a:t>(git)</a:t>
            </a:r>
          </a:p>
        </p:txBody>
      </p:sp>
      <p:sp>
        <p:nvSpPr>
          <p:cNvPr id="21" name="TextBox 20">
            <a:extLst>
              <a:ext uri="{FF2B5EF4-FFF2-40B4-BE49-F238E27FC236}">
                <a16:creationId xmlns:a16="http://schemas.microsoft.com/office/drawing/2014/main" id="{7CD13215-08C7-56F9-3D72-2E33F205627B}"/>
              </a:ext>
            </a:extLst>
          </p:cNvPr>
          <p:cNvSpPr txBox="1"/>
          <p:nvPr/>
        </p:nvSpPr>
        <p:spPr>
          <a:xfrm>
            <a:off x="3906657" y="1537034"/>
            <a:ext cx="2763834" cy="369332"/>
          </a:xfrm>
          <a:prstGeom prst="rect">
            <a:avLst/>
          </a:prstGeom>
          <a:noFill/>
        </p:spPr>
        <p:txBody>
          <a:bodyPr wrap="none" rtlCol="0">
            <a:spAutoFit/>
          </a:bodyPr>
          <a:lstStyle/>
          <a:p>
            <a:r>
              <a:rPr lang="en-US" dirty="0"/>
              <a:t>Full Directory/File structure</a:t>
            </a:r>
          </a:p>
        </p:txBody>
      </p:sp>
      <p:sp>
        <p:nvSpPr>
          <p:cNvPr id="28" name="TextBox 27">
            <a:extLst>
              <a:ext uri="{FF2B5EF4-FFF2-40B4-BE49-F238E27FC236}">
                <a16:creationId xmlns:a16="http://schemas.microsoft.com/office/drawing/2014/main" id="{4A13DF7E-446E-24B0-8B97-7711ADB1AF45}"/>
              </a:ext>
            </a:extLst>
          </p:cNvPr>
          <p:cNvSpPr txBox="1"/>
          <p:nvPr/>
        </p:nvSpPr>
        <p:spPr>
          <a:xfrm>
            <a:off x="4450143" y="2938293"/>
            <a:ext cx="1529265" cy="923330"/>
          </a:xfrm>
          <a:prstGeom prst="rect">
            <a:avLst/>
          </a:prstGeom>
          <a:noFill/>
        </p:spPr>
        <p:txBody>
          <a:bodyPr wrap="none" rtlCol="0">
            <a:spAutoFit/>
          </a:bodyPr>
          <a:lstStyle/>
          <a:p>
            <a:r>
              <a:rPr lang="en-US" dirty="0"/>
              <a:t>You make</a:t>
            </a:r>
          </a:p>
          <a:p>
            <a:r>
              <a:rPr lang="en-US" dirty="0"/>
              <a:t>Some changes</a:t>
            </a:r>
          </a:p>
          <a:p>
            <a:r>
              <a:rPr lang="en-US" dirty="0"/>
              <a:t>locally</a:t>
            </a:r>
          </a:p>
        </p:txBody>
      </p:sp>
      <p:sp>
        <p:nvSpPr>
          <p:cNvPr id="29" name="TextBox 28">
            <a:extLst>
              <a:ext uri="{FF2B5EF4-FFF2-40B4-BE49-F238E27FC236}">
                <a16:creationId xmlns:a16="http://schemas.microsoft.com/office/drawing/2014/main" id="{A0EBA75D-16E1-152F-892F-2E60ABC0ADA6}"/>
              </a:ext>
            </a:extLst>
          </p:cNvPr>
          <p:cNvSpPr txBox="1"/>
          <p:nvPr/>
        </p:nvSpPr>
        <p:spPr>
          <a:xfrm>
            <a:off x="4233798" y="5171904"/>
            <a:ext cx="1054776" cy="369332"/>
          </a:xfrm>
          <a:prstGeom prst="rect">
            <a:avLst/>
          </a:prstGeom>
          <a:noFill/>
        </p:spPr>
        <p:txBody>
          <a:bodyPr wrap="none" rtlCol="0">
            <a:spAutoFit/>
          </a:bodyPr>
          <a:lstStyle/>
          <a:p>
            <a:r>
              <a:rPr lang="en-US" dirty="0"/>
              <a:t>Change 3</a:t>
            </a:r>
          </a:p>
        </p:txBody>
      </p:sp>
      <p:sp>
        <p:nvSpPr>
          <p:cNvPr id="32" name="TextBox 31">
            <a:extLst>
              <a:ext uri="{FF2B5EF4-FFF2-40B4-BE49-F238E27FC236}">
                <a16:creationId xmlns:a16="http://schemas.microsoft.com/office/drawing/2014/main" id="{3E87B143-75C7-8BAB-94D2-4F524E470A94}"/>
              </a:ext>
            </a:extLst>
          </p:cNvPr>
          <p:cNvSpPr txBox="1"/>
          <p:nvPr/>
        </p:nvSpPr>
        <p:spPr>
          <a:xfrm>
            <a:off x="5568612" y="5180646"/>
            <a:ext cx="1054776" cy="369332"/>
          </a:xfrm>
          <a:prstGeom prst="rect">
            <a:avLst/>
          </a:prstGeom>
          <a:noFill/>
        </p:spPr>
        <p:txBody>
          <a:bodyPr wrap="none" rtlCol="0">
            <a:spAutoFit/>
          </a:bodyPr>
          <a:lstStyle/>
          <a:p>
            <a:r>
              <a:rPr lang="en-US" dirty="0"/>
              <a:t>Change 4</a:t>
            </a:r>
          </a:p>
        </p:txBody>
      </p:sp>
      <p:sp>
        <p:nvSpPr>
          <p:cNvPr id="33" name="TextBox 32">
            <a:extLst>
              <a:ext uri="{FF2B5EF4-FFF2-40B4-BE49-F238E27FC236}">
                <a16:creationId xmlns:a16="http://schemas.microsoft.com/office/drawing/2014/main" id="{D2191F57-0FAE-365E-3AAB-568962689329}"/>
              </a:ext>
            </a:extLst>
          </p:cNvPr>
          <p:cNvSpPr txBox="1"/>
          <p:nvPr/>
        </p:nvSpPr>
        <p:spPr>
          <a:xfrm>
            <a:off x="7928954" y="4240226"/>
            <a:ext cx="2045753" cy="369332"/>
          </a:xfrm>
          <a:prstGeom prst="rect">
            <a:avLst/>
          </a:prstGeom>
          <a:noFill/>
        </p:spPr>
        <p:txBody>
          <a:bodyPr wrap="none" rtlCol="0">
            <a:spAutoFit/>
          </a:bodyPr>
          <a:lstStyle/>
          <a:p>
            <a:r>
              <a:rPr lang="en-US" dirty="0"/>
              <a:t>git push origin main</a:t>
            </a:r>
          </a:p>
        </p:txBody>
      </p:sp>
      <p:sp>
        <p:nvSpPr>
          <p:cNvPr id="34" name="TextBox 33">
            <a:extLst>
              <a:ext uri="{FF2B5EF4-FFF2-40B4-BE49-F238E27FC236}">
                <a16:creationId xmlns:a16="http://schemas.microsoft.com/office/drawing/2014/main" id="{4CE63987-A098-EF50-5A4E-268D5F4B1F7C}"/>
              </a:ext>
            </a:extLst>
          </p:cNvPr>
          <p:cNvSpPr txBox="1"/>
          <p:nvPr/>
        </p:nvSpPr>
        <p:spPr>
          <a:xfrm>
            <a:off x="8729419" y="2690336"/>
            <a:ext cx="1054776" cy="369332"/>
          </a:xfrm>
          <a:prstGeom prst="rect">
            <a:avLst/>
          </a:prstGeom>
          <a:noFill/>
        </p:spPr>
        <p:txBody>
          <a:bodyPr wrap="none" rtlCol="0">
            <a:spAutoFit/>
          </a:bodyPr>
          <a:lstStyle/>
          <a:p>
            <a:r>
              <a:rPr lang="en-US" dirty="0"/>
              <a:t>Change 1</a:t>
            </a:r>
          </a:p>
        </p:txBody>
      </p:sp>
      <p:sp>
        <p:nvSpPr>
          <p:cNvPr id="35" name="TextBox 34">
            <a:extLst>
              <a:ext uri="{FF2B5EF4-FFF2-40B4-BE49-F238E27FC236}">
                <a16:creationId xmlns:a16="http://schemas.microsoft.com/office/drawing/2014/main" id="{D29E9D67-3AF4-4D68-0E25-EA7AD86B0A03}"/>
              </a:ext>
            </a:extLst>
          </p:cNvPr>
          <p:cNvSpPr txBox="1"/>
          <p:nvPr/>
        </p:nvSpPr>
        <p:spPr>
          <a:xfrm>
            <a:off x="9898812" y="2690336"/>
            <a:ext cx="1054776" cy="369332"/>
          </a:xfrm>
          <a:prstGeom prst="rect">
            <a:avLst/>
          </a:prstGeom>
          <a:noFill/>
        </p:spPr>
        <p:txBody>
          <a:bodyPr wrap="none" rtlCol="0">
            <a:spAutoFit/>
          </a:bodyPr>
          <a:lstStyle/>
          <a:p>
            <a:r>
              <a:rPr lang="en-US" dirty="0"/>
              <a:t>Change 2</a:t>
            </a:r>
          </a:p>
        </p:txBody>
      </p:sp>
      <p:sp>
        <p:nvSpPr>
          <p:cNvPr id="36" name="TextBox 35">
            <a:extLst>
              <a:ext uri="{FF2B5EF4-FFF2-40B4-BE49-F238E27FC236}">
                <a16:creationId xmlns:a16="http://schemas.microsoft.com/office/drawing/2014/main" id="{15D75E0B-E10D-7A8E-0701-C2A09D083676}"/>
              </a:ext>
            </a:extLst>
          </p:cNvPr>
          <p:cNvSpPr txBox="1"/>
          <p:nvPr/>
        </p:nvSpPr>
        <p:spPr>
          <a:xfrm>
            <a:off x="8729419" y="3059668"/>
            <a:ext cx="1054776" cy="369332"/>
          </a:xfrm>
          <a:prstGeom prst="rect">
            <a:avLst/>
          </a:prstGeom>
          <a:noFill/>
        </p:spPr>
        <p:txBody>
          <a:bodyPr wrap="none" rtlCol="0">
            <a:spAutoFit/>
          </a:bodyPr>
          <a:lstStyle/>
          <a:p>
            <a:r>
              <a:rPr lang="en-US" dirty="0"/>
              <a:t>Change 3</a:t>
            </a:r>
          </a:p>
        </p:txBody>
      </p:sp>
      <p:sp>
        <p:nvSpPr>
          <p:cNvPr id="37" name="TextBox 36">
            <a:extLst>
              <a:ext uri="{FF2B5EF4-FFF2-40B4-BE49-F238E27FC236}">
                <a16:creationId xmlns:a16="http://schemas.microsoft.com/office/drawing/2014/main" id="{7D02E2DB-F979-068C-E4CB-979E69CDACF4}"/>
              </a:ext>
            </a:extLst>
          </p:cNvPr>
          <p:cNvSpPr txBox="1"/>
          <p:nvPr/>
        </p:nvSpPr>
        <p:spPr>
          <a:xfrm>
            <a:off x="9910908" y="3059668"/>
            <a:ext cx="1054776" cy="369332"/>
          </a:xfrm>
          <a:prstGeom prst="rect">
            <a:avLst/>
          </a:prstGeom>
          <a:noFill/>
        </p:spPr>
        <p:txBody>
          <a:bodyPr wrap="none" rtlCol="0">
            <a:spAutoFit/>
          </a:bodyPr>
          <a:lstStyle/>
          <a:p>
            <a:r>
              <a:rPr lang="en-US" dirty="0"/>
              <a:t>Change 4</a:t>
            </a:r>
          </a:p>
        </p:txBody>
      </p:sp>
      <p:sp>
        <p:nvSpPr>
          <p:cNvPr id="38" name="TextBox 37">
            <a:extLst>
              <a:ext uri="{FF2B5EF4-FFF2-40B4-BE49-F238E27FC236}">
                <a16:creationId xmlns:a16="http://schemas.microsoft.com/office/drawing/2014/main" id="{7172F404-53B9-D216-5191-D167003BF897}"/>
              </a:ext>
            </a:extLst>
          </p:cNvPr>
          <p:cNvSpPr txBox="1"/>
          <p:nvPr/>
        </p:nvSpPr>
        <p:spPr>
          <a:xfrm>
            <a:off x="137357" y="2970215"/>
            <a:ext cx="1054776" cy="369332"/>
          </a:xfrm>
          <a:prstGeom prst="rect">
            <a:avLst/>
          </a:prstGeom>
          <a:noFill/>
        </p:spPr>
        <p:txBody>
          <a:bodyPr wrap="none" rtlCol="0">
            <a:spAutoFit/>
          </a:bodyPr>
          <a:lstStyle/>
          <a:p>
            <a:r>
              <a:rPr lang="en-US" dirty="0"/>
              <a:t>Change 1</a:t>
            </a:r>
          </a:p>
        </p:txBody>
      </p:sp>
      <p:sp>
        <p:nvSpPr>
          <p:cNvPr id="39" name="TextBox 38">
            <a:extLst>
              <a:ext uri="{FF2B5EF4-FFF2-40B4-BE49-F238E27FC236}">
                <a16:creationId xmlns:a16="http://schemas.microsoft.com/office/drawing/2014/main" id="{33824D29-BF64-426C-C023-2D3936994C2C}"/>
              </a:ext>
            </a:extLst>
          </p:cNvPr>
          <p:cNvSpPr txBox="1"/>
          <p:nvPr/>
        </p:nvSpPr>
        <p:spPr>
          <a:xfrm>
            <a:off x="1306750" y="2970215"/>
            <a:ext cx="1054776" cy="369332"/>
          </a:xfrm>
          <a:prstGeom prst="rect">
            <a:avLst/>
          </a:prstGeom>
          <a:noFill/>
        </p:spPr>
        <p:txBody>
          <a:bodyPr wrap="none" rtlCol="0">
            <a:spAutoFit/>
          </a:bodyPr>
          <a:lstStyle/>
          <a:p>
            <a:r>
              <a:rPr lang="en-US" dirty="0"/>
              <a:t>Change 2</a:t>
            </a:r>
          </a:p>
        </p:txBody>
      </p:sp>
    </p:spTree>
    <p:extLst>
      <p:ext uri="{BB962C8B-B14F-4D97-AF65-F5344CB8AC3E}">
        <p14:creationId xmlns:p14="http://schemas.microsoft.com/office/powerpoint/2010/main" val="422234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0-#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grpId="1" nodeType="clickEffect">
                                  <p:stCondLst>
                                    <p:cond delay="0"/>
                                  </p:stCondLst>
                                  <p:childTnLst>
                                    <p:animRot by="2700000">
                                      <p:cBhvr>
                                        <p:cTn id="15" dur="500" fill="hold"/>
                                        <p:tgtEl>
                                          <p:spTgt spid="18"/>
                                        </p:tgtEl>
                                        <p:attrNameLst>
                                          <p:attrName>r</p:attrName>
                                        </p:attrNameLst>
                                      </p:cBhvr>
                                    </p:animRot>
                                  </p:childTnLst>
                                </p:cTn>
                              </p:par>
                              <p:par>
                                <p:cTn id="16" presetID="9"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dissolve">
                                      <p:cBhvr>
                                        <p:cTn id="18" dur="500"/>
                                        <p:tgtEl>
                                          <p:spTgt spid="3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childTnLst>
                          </p:cTn>
                        </p:par>
                        <p:par>
                          <p:cTn id="22" fill="hold">
                            <p:stCondLst>
                              <p:cond delay="500"/>
                            </p:stCondLst>
                            <p:childTnLst>
                              <p:par>
                                <p:cTn id="23" presetID="2" presetClass="entr" presetSubtype="1"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0-#ppt_h/2"/>
                                          </p:val>
                                        </p:tav>
                                        <p:tav tm="100000">
                                          <p:val>
                                            <p:strVal val="#ppt_y"/>
                                          </p:val>
                                        </p:tav>
                                      </p:tavLst>
                                    </p:anim>
                                  </p:childTnLst>
                                </p:cTn>
                              </p:par>
                              <p:par>
                                <p:cTn id="27" presetID="9"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par>
                          <p:cTn id="33" fill="hold">
                            <p:stCondLst>
                              <p:cond delay="1000"/>
                            </p:stCondLst>
                            <p:childTnLst>
                              <p:par>
                                <p:cTn id="34" presetID="42" presetClass="path" presetSubtype="0" accel="50000" decel="50000" fill="hold" grpId="3" nodeType="afterEffect">
                                  <p:stCondLst>
                                    <p:cond delay="0"/>
                                  </p:stCondLst>
                                  <p:childTnLst>
                                    <p:animMotion origin="layout" path="M 3.33333E-6 -4.07407E-6 L 0.10052 0.18403 " pathEditMode="relative" rAng="0" ptsTypes="AA">
                                      <p:cBhvr>
                                        <p:cTn id="35" dur="1000" fill="hold"/>
                                        <p:tgtEl>
                                          <p:spTgt spid="18"/>
                                        </p:tgtEl>
                                        <p:attrNameLst>
                                          <p:attrName>ppt_x</p:attrName>
                                          <p:attrName>ppt_y</p:attrName>
                                        </p:attrNameLst>
                                      </p:cBhvr>
                                      <p:rCtr x="5026" y="9051"/>
                                    </p:animMotion>
                                  </p:childTnLst>
                                </p:cTn>
                              </p:par>
                              <p:par>
                                <p:cTn id="36" presetID="9" presetClass="entr" presetSubtype="0" fill="hold" grpId="1"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grpId="2" nodeType="clickEffect">
                                  <p:stCondLst>
                                    <p:cond delay="0"/>
                                  </p:stCondLst>
                                  <p:childTnLst>
                                    <p:animRot by="-2700000">
                                      <p:cBhvr>
                                        <p:cTn id="42" dur="500" fill="hold"/>
                                        <p:tgtEl>
                                          <p:spTgt spid="18"/>
                                        </p:tgtEl>
                                        <p:attrNameLst>
                                          <p:attrName>r</p:attrName>
                                        </p:attrNameLst>
                                      </p:cBhvr>
                                    </p:animRot>
                                  </p:childTnLst>
                                </p:cTn>
                              </p:par>
                              <p:par>
                                <p:cTn id="43" presetID="9"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dissolv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4" nodeType="clickEffect">
                                  <p:stCondLst>
                                    <p:cond delay="0"/>
                                  </p:stCondLst>
                                  <p:childTnLst>
                                    <p:animMotion origin="layout" path="M 0.10052 0.18403 L 0.297 0.18704 " pathEditMode="relative" rAng="0" ptsTypes="AA">
                                      <p:cBhvr>
                                        <p:cTn id="49" dur="1000" fill="hold"/>
                                        <p:tgtEl>
                                          <p:spTgt spid="18"/>
                                        </p:tgtEl>
                                        <p:attrNameLst>
                                          <p:attrName>ppt_x</p:attrName>
                                          <p:attrName>ppt_y</p:attrName>
                                        </p:attrNameLst>
                                      </p:cBhvr>
                                      <p:rCtr x="9818" y="139"/>
                                    </p:animMotion>
                                  </p:childTnLst>
                                </p:cTn>
                              </p:par>
                            </p:childTnLst>
                          </p:cTn>
                        </p:par>
                      </p:childTnLst>
                    </p:cTn>
                  </p:par>
                  <p:par>
                    <p:cTn id="50" fill="hold">
                      <p:stCondLst>
                        <p:cond delay="indefinite"/>
                      </p:stCondLst>
                      <p:childTnLst>
                        <p:par>
                          <p:cTn id="51" fill="hold">
                            <p:stCondLst>
                              <p:cond delay="0"/>
                            </p:stCondLst>
                            <p:childTnLst>
                              <p:par>
                                <p:cTn id="52" presetID="8" presetClass="emph" presetSubtype="0" fill="hold" grpId="5" nodeType="clickEffect">
                                  <p:stCondLst>
                                    <p:cond delay="0"/>
                                  </p:stCondLst>
                                  <p:childTnLst>
                                    <p:animRot by="-2700000">
                                      <p:cBhvr>
                                        <p:cTn id="53" dur="500" fill="hold"/>
                                        <p:tgtEl>
                                          <p:spTgt spid="18"/>
                                        </p:tgtEl>
                                        <p:attrNameLst>
                                          <p:attrName>r</p:attrName>
                                        </p:attrNameLst>
                                      </p:cBhvr>
                                    </p:animRo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dissolve">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6" nodeType="clickEffect">
                                  <p:stCondLst>
                                    <p:cond delay="0"/>
                                  </p:stCondLst>
                                  <p:childTnLst>
                                    <p:animMotion origin="layout" path="M 0.297 0.18704 L 0.3875 -0.00138 " pathEditMode="relative" rAng="0" ptsTypes="AA">
                                      <p:cBhvr>
                                        <p:cTn id="65" dur="2000" fill="hold"/>
                                        <p:tgtEl>
                                          <p:spTgt spid="18"/>
                                        </p:tgtEl>
                                        <p:attrNameLst>
                                          <p:attrName>ppt_x</p:attrName>
                                          <p:attrName>ppt_y</p:attrName>
                                        </p:attrNameLst>
                                      </p:cBhvr>
                                      <p:rCtr x="4518" y="-9421"/>
                                    </p:animMotion>
                                  </p:childTnLst>
                                </p:cTn>
                              </p:par>
                            </p:childTnLst>
                          </p:cTn>
                        </p:par>
                      </p:childTnLst>
                    </p:cTn>
                  </p:par>
                  <p:par>
                    <p:cTn id="66" fill="hold">
                      <p:stCondLst>
                        <p:cond delay="indefinite"/>
                      </p:stCondLst>
                      <p:childTnLst>
                        <p:par>
                          <p:cTn id="67" fill="hold">
                            <p:stCondLst>
                              <p:cond delay="0"/>
                            </p:stCondLst>
                            <p:childTnLst>
                              <p:par>
                                <p:cTn id="68" presetID="8" presetClass="emph" presetSubtype="0" fill="hold" grpId="7" nodeType="clickEffect">
                                  <p:stCondLst>
                                    <p:cond delay="0"/>
                                  </p:stCondLst>
                                  <p:childTnLst>
                                    <p:animRot by="2700000">
                                      <p:cBhvr>
                                        <p:cTn id="69" dur="500" fill="hold"/>
                                        <p:tgtEl>
                                          <p:spTgt spid="18"/>
                                        </p:tgtEl>
                                        <p:attrNameLst>
                                          <p:attrName>r</p:attrName>
                                        </p:attrNameLst>
                                      </p:cBhvr>
                                    </p:animRo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8" nodeType="clickEffect">
                                  <p:stCondLst>
                                    <p:cond delay="0"/>
                                  </p:stCondLst>
                                  <p:childTnLst>
                                    <p:animMotion origin="layout" path="M 0.3875 -0.00138 L 0.68841 -0.00138 " pathEditMode="relative" rAng="0" ptsTypes="AA">
                                      <p:cBhvr>
                                        <p:cTn id="85" dur="2000" fill="hold"/>
                                        <p:tgtEl>
                                          <p:spTgt spid="18"/>
                                        </p:tgtEl>
                                        <p:attrNameLst>
                                          <p:attrName>ppt_x</p:attrName>
                                          <p:attrName>ppt_y</p:attrName>
                                        </p:attrNameLst>
                                      </p:cBhvr>
                                      <p:rCtr x="15039" y="0"/>
                                    </p:animMotion>
                                  </p:childTnLst>
                                </p:cTn>
                              </p:par>
                              <p:par>
                                <p:cTn id="86" presetID="9" presetClass="entr" presetSubtype="0" fill="hold"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dissolve">
                                      <p:cBhvr>
                                        <p:cTn id="8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18" grpId="3" animBg="1"/>
      <p:bldP spid="18" grpId="4" animBg="1"/>
      <p:bldP spid="18" grpId="5" animBg="1"/>
      <p:bldP spid="18" grpId="6" animBg="1"/>
      <p:bldP spid="18" grpId="7" animBg="1"/>
      <p:bldP spid="18" grpId="8" animBg="1"/>
      <p:bldP spid="28" grpId="0"/>
      <p:bldP spid="29" grpId="1"/>
      <p:bldP spid="32" grpId="0"/>
      <p:bldP spid="33" grpId="0"/>
      <p:bldP spid="34" grpId="0"/>
      <p:bldP spid="35" grpId="0"/>
      <p:bldP spid="36" grpId="0"/>
      <p:bldP spid="37" grpId="0"/>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795454"/>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06859"/>
            <a:ext cx="10131425" cy="3884341"/>
          </a:xfrm>
        </p:spPr>
        <p:txBody>
          <a:bodyPr>
            <a:noAutofit/>
          </a:bodyPr>
          <a:lstStyle/>
          <a:p>
            <a:r>
              <a:rPr lang="en-US" sz="2800" dirty="0"/>
              <a:t>Git is organized by 3 </a:t>
            </a:r>
            <a:r>
              <a:rPr lang="en-US" sz="2800" dirty="0">
                <a:highlight>
                  <a:srgbClr val="00FF00"/>
                </a:highlight>
              </a:rPr>
              <a:t>states</a:t>
            </a:r>
            <a:r>
              <a:rPr lang="en-US" sz="2800" dirty="0"/>
              <a:t> and 3 </a:t>
            </a:r>
            <a:r>
              <a:rPr lang="en-US" sz="2800" dirty="0">
                <a:highlight>
                  <a:srgbClr val="00FF00"/>
                </a:highlight>
              </a:rPr>
              <a:t>stages</a:t>
            </a:r>
          </a:p>
          <a:p>
            <a:r>
              <a:rPr lang="en-US" sz="2800" dirty="0"/>
              <a:t>The three </a:t>
            </a:r>
            <a:r>
              <a:rPr lang="en-US" sz="2800" dirty="0">
                <a:highlight>
                  <a:srgbClr val="00FF00"/>
                </a:highlight>
              </a:rPr>
              <a:t>stages</a:t>
            </a:r>
            <a:r>
              <a:rPr lang="en-US" sz="2800" dirty="0"/>
              <a:t> are:</a:t>
            </a:r>
          </a:p>
          <a:p>
            <a:pPr lvl="1"/>
            <a:r>
              <a:rPr lang="en-US" sz="2600" dirty="0"/>
              <a:t>Repository (the .git directory)</a:t>
            </a:r>
          </a:p>
          <a:p>
            <a:pPr lvl="1"/>
            <a:r>
              <a:rPr lang="en-US" sz="2600" dirty="0"/>
              <a:t>Working directory</a:t>
            </a:r>
          </a:p>
          <a:p>
            <a:pPr lvl="1"/>
            <a:r>
              <a:rPr lang="en-US" sz="2600" dirty="0"/>
              <a:t>Staging area</a:t>
            </a:r>
          </a:p>
          <a:p>
            <a:r>
              <a:rPr lang="en-US" sz="2800" dirty="0"/>
              <a:t>The three </a:t>
            </a:r>
            <a:r>
              <a:rPr lang="en-US" sz="2800" dirty="0">
                <a:highlight>
                  <a:srgbClr val="00FF00"/>
                </a:highlight>
              </a:rPr>
              <a:t>states</a:t>
            </a:r>
            <a:r>
              <a:rPr lang="en-US" sz="2800" dirty="0"/>
              <a:t> are:</a:t>
            </a:r>
          </a:p>
          <a:p>
            <a:pPr lvl="1"/>
            <a:r>
              <a:rPr lang="en-US" sz="2600" dirty="0"/>
              <a:t>Committed</a:t>
            </a:r>
          </a:p>
          <a:p>
            <a:pPr lvl="1"/>
            <a:r>
              <a:rPr lang="en-US" sz="2600" dirty="0"/>
              <a:t>Modified</a:t>
            </a:r>
          </a:p>
          <a:p>
            <a:pPr lvl="1"/>
            <a:r>
              <a:rPr lang="en-US" sz="2600" dirty="0"/>
              <a:t>Staged</a:t>
            </a:r>
          </a:p>
        </p:txBody>
      </p:sp>
      <p:pic>
        <p:nvPicPr>
          <p:cNvPr id="8" name="Picture 2">
            <a:extLst>
              <a:ext uri="{FF2B5EF4-FFF2-40B4-BE49-F238E27FC236}">
                <a16:creationId xmlns:a16="http://schemas.microsoft.com/office/drawing/2014/main" id="{83A32623-2EC5-A102-5334-58CB1DCE4CBF}"/>
              </a:ext>
            </a:extLst>
          </p:cNvPr>
          <p:cNvPicPr>
            <a:picLocks noChangeAspect="1" noChangeArrowheads="1"/>
          </p:cNvPicPr>
          <p:nvPr/>
        </p:nvPicPr>
        <p:blipFill>
          <a:blip r:embed="rId2"/>
          <a:srcRect/>
          <a:stretch>
            <a:fillRect/>
          </a:stretch>
        </p:blipFill>
        <p:spPr bwMode="auto">
          <a:xfrm>
            <a:off x="5537785" y="2065867"/>
            <a:ext cx="6567537" cy="4323782"/>
          </a:xfrm>
          <a:prstGeom prst="rect">
            <a:avLst/>
          </a:prstGeom>
          <a:noFill/>
          <a:ln w="9525">
            <a:noFill/>
            <a:miter lim="800000"/>
            <a:headEnd/>
            <a:tailEnd/>
          </a:ln>
        </p:spPr>
      </p:pic>
    </p:spTree>
    <p:extLst>
      <p:ext uri="{BB962C8B-B14F-4D97-AF65-F5344CB8AC3E}">
        <p14:creationId xmlns:p14="http://schemas.microsoft.com/office/powerpoint/2010/main" val="146760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400" dirty="0"/>
              <a:t>Git has two types of repositories: local and remote.</a:t>
            </a:r>
          </a:p>
          <a:p>
            <a:r>
              <a:rPr lang="en-US" sz="2400" dirty="0"/>
              <a:t>A local repository is stored on the file system of a client machine, which is the same one on which the git commands are being executed.</a:t>
            </a:r>
          </a:p>
          <a:p>
            <a:r>
              <a:rPr lang="en-US" sz="2400" dirty="0"/>
              <a:t>A remote repository is stored somewhere other than the client machine, usually a server or repository hosting service (</a:t>
            </a:r>
            <a:r>
              <a:rPr lang="en-US" sz="2400" dirty="0" err="1"/>
              <a:t>github</a:t>
            </a:r>
            <a:r>
              <a:rPr lang="en-US" sz="2400" dirty="0"/>
              <a:t>). </a:t>
            </a:r>
          </a:p>
          <a:p>
            <a:r>
              <a:rPr lang="en-US" sz="2400" dirty="0"/>
              <a:t>After the local repository is cloned from the remote repository or the remote repository is created from the local repository, the two repositories are independent of each other until the content changes are applied to the other branch through a manual Git command execution.</a:t>
            </a:r>
          </a:p>
        </p:txBody>
      </p:sp>
    </p:spTree>
    <p:extLst>
      <p:ext uri="{BB962C8B-B14F-4D97-AF65-F5344CB8AC3E}">
        <p14:creationId xmlns:p14="http://schemas.microsoft.com/office/powerpoint/2010/main" val="44416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67505"/>
            <a:ext cx="10131425" cy="3823696"/>
          </a:xfrm>
        </p:spPr>
        <p:txBody>
          <a:bodyPr>
            <a:noAutofit/>
          </a:bodyPr>
          <a:lstStyle/>
          <a:p>
            <a:r>
              <a:rPr lang="en-US" sz="2400" dirty="0"/>
              <a:t>Branching enables users </a:t>
            </a:r>
            <a:r>
              <a:rPr lang="en-US" sz="2000" dirty="0"/>
              <a:t>to</a:t>
            </a:r>
            <a:r>
              <a:rPr lang="en-US" sz="2400" dirty="0"/>
              <a:t> work on code independently without affecting the main code in the repository. When a repository is created, the code is automatically put on a branch called Main.</a:t>
            </a:r>
          </a:p>
          <a:p>
            <a:r>
              <a:rPr lang="en-US" sz="2400" dirty="0"/>
              <a:t>Branches can be local or remote, and they can </a:t>
            </a:r>
            <a:br>
              <a:rPr lang="en-US" sz="2400" dirty="0"/>
            </a:br>
            <a:r>
              <a:rPr lang="en-US" sz="2400" dirty="0"/>
              <a:t>be deleted and have their own history, staging</a:t>
            </a:r>
            <a:br>
              <a:rPr lang="en-US" sz="2400" dirty="0"/>
            </a:br>
            <a:r>
              <a:rPr lang="en-US" sz="2400" dirty="0"/>
              <a:t>area, and working directory.</a:t>
            </a:r>
          </a:p>
          <a:p>
            <a:r>
              <a:rPr lang="en-US" sz="2400" dirty="0"/>
              <a:t>When a user goes from one branch to another, the code in their working directory and the files in the staging area change accordingly, </a:t>
            </a:r>
            <a:br>
              <a:rPr lang="en-US" sz="2400" dirty="0"/>
            </a:br>
            <a:r>
              <a:rPr lang="en-US" sz="2400" dirty="0"/>
              <a:t>but the repository (.git) directories</a:t>
            </a:r>
            <a:br>
              <a:rPr lang="en-US" sz="2400" dirty="0"/>
            </a:br>
            <a:r>
              <a:rPr lang="en-US" sz="2400" dirty="0"/>
              <a:t>remain unchanged. </a:t>
            </a:r>
          </a:p>
          <a:p>
            <a:endParaRPr lang="en-US" sz="2400" dirty="0"/>
          </a:p>
          <a:p>
            <a:endParaRPr lang="en-US" sz="2400" dirty="0"/>
          </a:p>
        </p:txBody>
      </p:sp>
      <p:pic>
        <p:nvPicPr>
          <p:cNvPr id="4" name="Picture 2">
            <a:extLst>
              <a:ext uri="{FF2B5EF4-FFF2-40B4-BE49-F238E27FC236}">
                <a16:creationId xmlns:a16="http://schemas.microsoft.com/office/drawing/2014/main" id="{541EB668-E4E9-42C4-8B70-7A38E7BBAD85}"/>
              </a:ext>
            </a:extLst>
          </p:cNvPr>
          <p:cNvPicPr>
            <a:picLocks noChangeAspect="1" noChangeArrowheads="1"/>
          </p:cNvPicPr>
          <p:nvPr/>
        </p:nvPicPr>
        <p:blipFill>
          <a:blip r:embed="rId2"/>
          <a:srcRect/>
          <a:stretch>
            <a:fillRect/>
          </a:stretch>
        </p:blipFill>
        <p:spPr bwMode="auto">
          <a:xfrm>
            <a:off x="6821130" y="2169822"/>
            <a:ext cx="5066306" cy="1709531"/>
          </a:xfrm>
          <a:prstGeom prst="rect">
            <a:avLst/>
          </a:prstGeom>
          <a:noFill/>
          <a:ln w="9525">
            <a:solidFill>
              <a:schemeClr val="tx2">
                <a:lumMod val="40000"/>
                <a:lumOff val="60000"/>
              </a:schemeClr>
            </a:solidFill>
            <a:miter lim="800000"/>
            <a:headEnd/>
            <a:tailEnd/>
          </a:ln>
        </p:spPr>
      </p:pic>
      <p:pic>
        <p:nvPicPr>
          <p:cNvPr id="5" name="Picture 2">
            <a:extLst>
              <a:ext uri="{FF2B5EF4-FFF2-40B4-BE49-F238E27FC236}">
                <a16:creationId xmlns:a16="http://schemas.microsoft.com/office/drawing/2014/main" id="{711190EF-8A50-B7D1-3277-026F5F2A1F80}"/>
              </a:ext>
            </a:extLst>
          </p:cNvPr>
          <p:cNvPicPr>
            <a:picLocks noChangeAspect="1" noChangeArrowheads="1"/>
          </p:cNvPicPr>
          <p:nvPr/>
        </p:nvPicPr>
        <p:blipFill rotWithShape="1">
          <a:blip r:embed="rId3"/>
          <a:srcRect l="2501" t="5013" r="1683" b="5858"/>
          <a:stretch/>
        </p:blipFill>
        <p:spPr bwMode="auto">
          <a:xfrm>
            <a:off x="6532211" y="4789086"/>
            <a:ext cx="5355225" cy="1357903"/>
          </a:xfrm>
          <a:prstGeom prst="rect">
            <a:avLst/>
          </a:prstGeom>
          <a:noFill/>
          <a:ln w="3175">
            <a:solidFill>
              <a:schemeClr val="tx2">
                <a:lumMod val="40000"/>
                <a:lumOff val="60000"/>
              </a:schemeClr>
            </a:solidFill>
            <a:miter lim="800000"/>
            <a:headEnd/>
            <a:tailEnd/>
          </a:ln>
        </p:spPr>
      </p:pic>
    </p:spTree>
    <p:extLst>
      <p:ext uri="{BB962C8B-B14F-4D97-AF65-F5344CB8AC3E}">
        <p14:creationId xmlns:p14="http://schemas.microsoft.com/office/powerpoint/2010/main" val="358931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67505"/>
            <a:ext cx="10131425" cy="3823696"/>
          </a:xfrm>
        </p:spPr>
        <p:txBody>
          <a:bodyPr>
            <a:noAutofit/>
          </a:bodyPr>
          <a:lstStyle/>
          <a:p>
            <a:pPr marL="0" indent="0">
              <a:buNone/>
            </a:pPr>
            <a:r>
              <a:rPr lang="en-US" sz="2400" dirty="0"/>
              <a:t>Merging Branches</a:t>
            </a:r>
          </a:p>
          <a:p>
            <a:endParaRPr lang="en-US" sz="2400" dirty="0"/>
          </a:p>
          <a:p>
            <a:r>
              <a:rPr lang="en-US" sz="2400" dirty="0"/>
              <a:t>Branches diverge from one another when</a:t>
            </a:r>
            <a:br>
              <a:rPr lang="en-US" sz="2400" dirty="0"/>
            </a:br>
            <a:r>
              <a:rPr lang="en-US" sz="2400" dirty="0"/>
              <a:t>they are modified after they are created.</a:t>
            </a:r>
          </a:p>
          <a:p>
            <a:r>
              <a:rPr lang="en-US" sz="2400" dirty="0"/>
              <a:t>When Git merges the branch, it takes the</a:t>
            </a:r>
            <a:br>
              <a:rPr lang="en-US" sz="2400" dirty="0"/>
            </a:br>
            <a:r>
              <a:rPr lang="en-US" sz="2400" dirty="0"/>
              <a:t>changes/commits from the source branch</a:t>
            </a:r>
            <a:br>
              <a:rPr lang="en-US" sz="2400" dirty="0"/>
            </a:br>
            <a:r>
              <a:rPr lang="en-US" sz="2400" dirty="0"/>
              <a:t>and applies it to the target branch. </a:t>
            </a:r>
          </a:p>
          <a:p>
            <a:r>
              <a:rPr lang="en-US" sz="2400" dirty="0"/>
              <a:t>During a merge, only the target branch is modified. </a:t>
            </a:r>
          </a:p>
          <a:p>
            <a:r>
              <a:rPr lang="en-US" sz="2400" dirty="0"/>
              <a:t>The source branch is untouched and remains the same.</a:t>
            </a:r>
            <a:br>
              <a:rPr lang="en-US" sz="2400" dirty="0"/>
            </a:br>
            <a:endParaRPr lang="en-US" sz="2400" dirty="0"/>
          </a:p>
          <a:p>
            <a:endParaRPr lang="en-US" sz="2400" dirty="0"/>
          </a:p>
          <a:p>
            <a:endParaRPr lang="en-US" sz="2400" dirty="0"/>
          </a:p>
        </p:txBody>
      </p:sp>
      <p:pic>
        <p:nvPicPr>
          <p:cNvPr id="6" name="Picture 2">
            <a:extLst>
              <a:ext uri="{FF2B5EF4-FFF2-40B4-BE49-F238E27FC236}">
                <a16:creationId xmlns:a16="http://schemas.microsoft.com/office/drawing/2014/main" id="{826864A7-D566-C54D-DA00-74AC4FD96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388" y="350174"/>
            <a:ext cx="5727794" cy="390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747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705897" y="609601"/>
            <a:ext cx="10131425" cy="5151455"/>
          </a:xfrm>
        </p:spPr>
        <p:txBody>
          <a:bodyPr>
            <a:noAutofit/>
          </a:bodyPr>
          <a:lstStyle/>
          <a:p>
            <a:endParaRPr lang="en-US" sz="2400" dirty="0"/>
          </a:p>
          <a:p>
            <a:pPr marL="109538" indent="0">
              <a:lnSpc>
                <a:spcPct val="95000"/>
              </a:lnSpc>
              <a:spcBef>
                <a:spcPts val="300"/>
              </a:spcBef>
              <a:buSzPct val="100000"/>
              <a:buNone/>
            </a:pPr>
            <a:r>
              <a:rPr lang="en-IN" altLang="en-US" sz="2400" b="1" dirty="0">
                <a:ea typeface="Microsoft YaHei"/>
                <a:cs typeface="CiscoSans" charset="0"/>
              </a:rPr>
              <a:t>Fast-Forward Merge</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A fast-forward merge is when the Git algorithm is able to apply the changes/commits from the source branch(es) to the target branch automatically and without any conflicts.</a:t>
            </a:r>
          </a:p>
          <a:p>
            <a:pPr marL="109538" indent="0">
              <a:lnSpc>
                <a:spcPct val="50000"/>
              </a:lnSpc>
              <a:spcBef>
                <a:spcPts val="300"/>
              </a:spcBef>
              <a:spcAft>
                <a:spcPts val="300"/>
              </a:spcAft>
              <a:buClrTx/>
              <a:buSzPct val="100000"/>
              <a:buNone/>
            </a:pPr>
            <a:endParaRPr lang="en-IN" altLang="en-US" sz="2400" dirty="0">
              <a:ea typeface="Microsoft YaHei"/>
              <a:cs typeface="Arial"/>
            </a:endParaRPr>
          </a:p>
          <a:p>
            <a:pPr marL="109538" indent="0">
              <a:lnSpc>
                <a:spcPct val="95000"/>
              </a:lnSpc>
              <a:spcBef>
                <a:spcPts val="300"/>
              </a:spcBef>
              <a:buClrTx/>
              <a:buSzPct val="100000"/>
              <a:buNone/>
            </a:pPr>
            <a:r>
              <a:rPr lang="en-IN" altLang="en-US" sz="2400" b="1" dirty="0">
                <a:ea typeface="Microsoft YaHei"/>
                <a:cs typeface="Arial"/>
              </a:rPr>
              <a:t>Merge Conflicts</a:t>
            </a:r>
          </a:p>
          <a:p>
            <a:pPr marL="395288" indent="-285750">
              <a:lnSpc>
                <a:spcPct val="95000"/>
              </a:lnSpc>
              <a:spcBef>
                <a:spcPts val="300"/>
              </a:spcBef>
              <a:buClrTx/>
              <a:buSzPct val="100000"/>
              <a:buFont typeface="Arial" panose="020B0604020202020204" pitchFamily="34" charset="0"/>
              <a:buChar char="•"/>
            </a:pPr>
            <a:r>
              <a:rPr lang="en-IN" sz="2400" dirty="0"/>
              <a:t>A merge conflict is when Git is not able to perform a fast-forward merge because it does not know how to automatically apply the changes from the branches together for the file(s).</a:t>
            </a:r>
          </a:p>
          <a:p>
            <a:endParaRPr lang="en-US" sz="2400" dirty="0"/>
          </a:p>
          <a:p>
            <a:endParaRPr lang="en-US" sz="2400" dirty="0"/>
          </a:p>
        </p:txBody>
      </p:sp>
      <p:pic>
        <p:nvPicPr>
          <p:cNvPr id="4" name="Picture 2">
            <a:extLst>
              <a:ext uri="{FF2B5EF4-FFF2-40B4-BE49-F238E27FC236}">
                <a16:creationId xmlns:a16="http://schemas.microsoft.com/office/drawing/2014/main" id="{3C6B3C8E-A4F5-9551-0EAF-CC2F93A64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212" y="4751518"/>
            <a:ext cx="71532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6974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 Merge conflicts</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756139" y="934845"/>
            <a:ext cx="10131425" cy="3480080"/>
          </a:xfrm>
        </p:spPr>
        <p:txBody>
          <a:bodyPr>
            <a:noAutofit/>
          </a:bodyPr>
          <a:lstStyle/>
          <a:p>
            <a:endParaRPr lang="en-US" sz="2400" dirty="0"/>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Don’t panic!</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Click either Accept </a:t>
            </a:r>
            <a:r>
              <a:rPr lang="en-IN" altLang="en-US" sz="2400" dirty="0">
                <a:highlight>
                  <a:srgbClr val="00FF00"/>
                </a:highlight>
                <a:ea typeface="Microsoft YaHei"/>
                <a:cs typeface="Arial"/>
              </a:rPr>
              <a:t>Current Change</a:t>
            </a:r>
            <a:r>
              <a:rPr lang="en-IN" altLang="en-US" sz="2400" dirty="0">
                <a:ea typeface="Microsoft YaHei"/>
                <a:cs typeface="Arial"/>
              </a:rPr>
              <a:t>, or Accept </a:t>
            </a:r>
            <a:r>
              <a:rPr lang="en-IN" altLang="en-US" sz="2400" dirty="0">
                <a:highlight>
                  <a:srgbClr val="00FF00"/>
                </a:highlight>
                <a:ea typeface="Microsoft YaHei"/>
                <a:cs typeface="Arial"/>
              </a:rPr>
              <a:t>Incoming Change</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Or manually fix -- example: </a:t>
            </a:r>
          </a:p>
          <a:p>
            <a:pPr marL="744538" lvl="1" indent="-177800">
              <a:lnSpc>
                <a:spcPct val="95000"/>
              </a:lnSpc>
              <a:spcBef>
                <a:spcPts val="300"/>
              </a:spcBef>
              <a:buClrTx/>
              <a:buFont typeface="Arial" pitchFamily="34" charset="0"/>
              <a:buChar char="•"/>
            </a:pPr>
            <a:r>
              <a:rPr lang="en-IN" altLang="en-US" sz="2200" dirty="0">
                <a:ea typeface="Microsoft YaHei"/>
                <a:cs typeface="Arial"/>
              </a:rPr>
              <a:t>Manually delete line 1, 3, 4, and 5 to accept Current</a:t>
            </a:r>
          </a:p>
          <a:p>
            <a:pPr marL="744538" lvl="1" indent="-177800">
              <a:lnSpc>
                <a:spcPct val="95000"/>
              </a:lnSpc>
              <a:spcBef>
                <a:spcPts val="300"/>
              </a:spcBef>
              <a:buClrTx/>
              <a:buFont typeface="Arial" pitchFamily="34" charset="0"/>
              <a:buChar char="•"/>
            </a:pPr>
            <a:r>
              <a:rPr lang="en-IN" altLang="en-US" sz="2200" dirty="0">
                <a:ea typeface="Microsoft YaHei"/>
                <a:cs typeface="Arial"/>
              </a:rPr>
              <a:t>Delete lines 1, 2, 3, and 5 to accept Incoming</a:t>
            </a:r>
          </a:p>
          <a:p>
            <a:endParaRPr lang="en-US" sz="2400" dirty="0"/>
          </a:p>
          <a:p>
            <a:endParaRPr lang="en-US" sz="2400" dirty="0"/>
          </a:p>
        </p:txBody>
      </p:sp>
      <p:pic>
        <p:nvPicPr>
          <p:cNvPr id="11" name="Picture 10" descr="A screen shot of a computer&#10;&#10;Description automatically generated">
            <a:extLst>
              <a:ext uri="{FF2B5EF4-FFF2-40B4-BE49-F238E27FC236}">
                <a16:creationId xmlns:a16="http://schemas.microsoft.com/office/drawing/2014/main" id="{A1E8E061-AD42-6294-2775-10A735989E5D}"/>
              </a:ext>
            </a:extLst>
          </p:cNvPr>
          <p:cNvPicPr>
            <a:picLocks noChangeAspect="1"/>
          </p:cNvPicPr>
          <p:nvPr/>
        </p:nvPicPr>
        <p:blipFill>
          <a:blip r:embed="rId2"/>
          <a:stretch>
            <a:fillRect/>
          </a:stretch>
        </p:blipFill>
        <p:spPr>
          <a:xfrm>
            <a:off x="1935651" y="3712244"/>
            <a:ext cx="7772400" cy="2536155"/>
          </a:xfrm>
          <a:prstGeom prst="rect">
            <a:avLst/>
          </a:prstGeom>
        </p:spPr>
      </p:pic>
    </p:spTree>
    <p:extLst>
      <p:ext uri="{BB962C8B-B14F-4D97-AF65-F5344CB8AC3E}">
        <p14:creationId xmlns:p14="http://schemas.microsoft.com/office/powerpoint/2010/main" val="69315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Connect your Git instance with GitHub</a:t>
            </a:r>
          </a:p>
          <a:p>
            <a:pPr lvl="1"/>
            <a:r>
              <a:rPr lang="en-US" sz="2600" dirty="0"/>
              <a:t>GitHub Desktop (AIO GUI)</a:t>
            </a:r>
          </a:p>
          <a:p>
            <a:pPr lvl="1"/>
            <a:r>
              <a:rPr lang="en-US" sz="2600" dirty="0"/>
              <a:t>Authenticating methods (CLI):</a:t>
            </a:r>
          </a:p>
          <a:p>
            <a:pPr lvl="2"/>
            <a:r>
              <a:rPr lang="en-US" sz="2400" dirty="0"/>
              <a:t>Personal Access Token (easiest)</a:t>
            </a:r>
          </a:p>
          <a:p>
            <a:pPr lvl="2"/>
            <a:r>
              <a:rPr lang="en-US" sz="2400" dirty="0"/>
              <a:t>SSH Key</a:t>
            </a:r>
          </a:p>
          <a:p>
            <a:pPr lvl="2"/>
            <a:r>
              <a:rPr lang="en-US" sz="2400" dirty="0"/>
              <a:t>Fine-Grained Token (Beta)</a:t>
            </a:r>
          </a:p>
          <a:p>
            <a:pPr lvl="2"/>
            <a:r>
              <a:rPr lang="en-US" sz="2400" dirty="0"/>
              <a:t>(demo?)</a:t>
            </a:r>
          </a:p>
          <a:p>
            <a:pPr lvl="2"/>
            <a:endParaRPr lang="en-US" sz="2400" dirty="0"/>
          </a:p>
        </p:txBody>
      </p:sp>
    </p:spTree>
    <p:extLst>
      <p:ext uri="{BB962C8B-B14F-4D97-AF65-F5344CB8AC3E}">
        <p14:creationId xmlns:p14="http://schemas.microsoft.com/office/powerpoint/2010/main" val="268822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8" name="Content Placeholder 7" descr="Cartoon of a person in a suit and tie&#10;&#10;Description automatically generated">
            <a:extLst>
              <a:ext uri="{FF2B5EF4-FFF2-40B4-BE49-F238E27FC236}">
                <a16:creationId xmlns:a16="http://schemas.microsoft.com/office/drawing/2014/main" id="{5F701E78-084B-C453-D0FD-A86DEA42AA1B}"/>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983342" y="2141538"/>
            <a:ext cx="4400779" cy="3649662"/>
          </a:xfrm>
        </p:spPr>
      </p:pic>
      <p:sp>
        <p:nvSpPr>
          <p:cNvPr id="4" name="Content Placeholder 3">
            <a:extLst>
              <a:ext uri="{FF2B5EF4-FFF2-40B4-BE49-F238E27FC236}">
                <a16:creationId xmlns:a16="http://schemas.microsoft.com/office/drawing/2014/main" id="{D8D3EF9E-06F3-4831-6DD8-9320E64A0200}"/>
              </a:ext>
            </a:extLst>
          </p:cNvPr>
          <p:cNvSpPr>
            <a:spLocks noGrp="1"/>
          </p:cNvSpPr>
          <p:nvPr>
            <p:ph sz="half" idx="2"/>
          </p:nvPr>
        </p:nvSpPr>
        <p:spPr>
          <a:xfrm>
            <a:off x="5821895" y="2142067"/>
            <a:ext cx="5674780" cy="3649133"/>
          </a:xfrm>
        </p:spPr>
        <p:txBody>
          <a:bodyPr>
            <a:normAutofit/>
          </a:bodyPr>
          <a:lstStyle/>
          <a:p>
            <a:r>
              <a:rPr lang="en-US" sz="2400" dirty="0"/>
              <a:t>Coding on work laptop ready to teach a class in an hour</a:t>
            </a:r>
          </a:p>
          <a:p>
            <a:r>
              <a:rPr lang="en-US" sz="2400" dirty="0"/>
              <a:t>Working just fine!</a:t>
            </a:r>
          </a:p>
        </p:txBody>
      </p:sp>
      <p:sp>
        <p:nvSpPr>
          <p:cNvPr id="9" name="TextBox 8">
            <a:extLst>
              <a:ext uri="{FF2B5EF4-FFF2-40B4-BE49-F238E27FC236}">
                <a16:creationId xmlns:a16="http://schemas.microsoft.com/office/drawing/2014/main" id="{89A07D97-62E7-54D9-C75C-E1BC87F5C2D6}"/>
              </a:ext>
            </a:extLst>
          </p:cNvPr>
          <p:cNvSpPr txBox="1"/>
          <p:nvPr/>
        </p:nvSpPr>
        <p:spPr>
          <a:xfrm>
            <a:off x="983342" y="5791200"/>
            <a:ext cx="4400779" cy="230832"/>
          </a:xfrm>
          <a:prstGeom prst="rect">
            <a:avLst/>
          </a:prstGeom>
          <a:noFill/>
        </p:spPr>
        <p:txBody>
          <a:bodyPr wrap="square" rtlCol="0">
            <a:spAutoFit/>
          </a:bodyPr>
          <a:lstStyle/>
          <a:p>
            <a:r>
              <a:rPr lang="en-US" sz="900">
                <a:hlinkClick r:id="rId3" tooltip="https://freepngimg.com/png/31738-coder-clipart"/>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163853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Personal Access Token:</a:t>
            </a:r>
          </a:p>
          <a:p>
            <a:pPr lvl="1"/>
            <a:r>
              <a:rPr lang="en-US" sz="2200" dirty="0"/>
              <a:t>Go to </a:t>
            </a:r>
            <a:r>
              <a:rPr lang="en-US" sz="2200" dirty="0" err="1"/>
              <a:t>GitHub.com</a:t>
            </a:r>
            <a:r>
              <a:rPr lang="en-US" sz="2200" dirty="0"/>
              <a:t> and click your avatar &gt; settings</a:t>
            </a:r>
          </a:p>
          <a:p>
            <a:pPr lvl="1"/>
            <a:r>
              <a:rPr lang="en-US" sz="2200" dirty="0"/>
              <a:t>On the left, go to Developer Settings</a:t>
            </a:r>
          </a:p>
          <a:p>
            <a:pPr lvl="1"/>
            <a:r>
              <a:rPr lang="en-US" sz="2200" dirty="0"/>
              <a:t>Click Personal access tokens &gt; Tokens (classic) &gt; Generate new token</a:t>
            </a:r>
          </a:p>
          <a:p>
            <a:pPr lvl="1"/>
            <a:r>
              <a:rPr lang="en-US" sz="2200" dirty="0"/>
              <a:t>Make a note, set an expiration, and select repo under Scopes</a:t>
            </a:r>
          </a:p>
          <a:p>
            <a:pPr lvl="1"/>
            <a:r>
              <a:rPr lang="en-US" sz="2200" dirty="0"/>
              <a:t>At the bottom: Generate token</a:t>
            </a:r>
          </a:p>
          <a:p>
            <a:pPr lvl="1"/>
            <a:r>
              <a:rPr lang="en-US" sz="2200" dirty="0"/>
              <a:t>Copy the token and use as your password when prompted</a:t>
            </a:r>
          </a:p>
          <a:p>
            <a:pPr lvl="2"/>
            <a:r>
              <a:rPr lang="en-US" sz="2000" dirty="0"/>
              <a:t>Vault the token (put it in a safe place)…i.e. NOT your public GitHub repo </a:t>
            </a:r>
            <a:r>
              <a:rPr lang="en-US" sz="2000" dirty="0">
                <a:sym typeface="Wingdings" pitchFamily="2" charset="2"/>
              </a:rPr>
              <a:t></a:t>
            </a:r>
          </a:p>
          <a:p>
            <a:pPr lvl="1"/>
            <a:r>
              <a:rPr lang="en-US" sz="2200" dirty="0">
                <a:sym typeface="Wingdings" pitchFamily="2" charset="2"/>
              </a:rPr>
              <a:t>Demo?</a:t>
            </a:r>
            <a:endParaRPr lang="en-US" sz="2200" dirty="0"/>
          </a:p>
          <a:p>
            <a:pPr lvl="2"/>
            <a:endParaRPr lang="en-US" sz="2400" dirty="0"/>
          </a:p>
        </p:txBody>
      </p:sp>
    </p:spTree>
    <p:extLst>
      <p:ext uri="{BB962C8B-B14F-4D97-AF65-F5344CB8AC3E}">
        <p14:creationId xmlns:p14="http://schemas.microsoft.com/office/powerpoint/2010/main" val="2299118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Getting familiar with the Cisco </a:t>
            </a:r>
            <a:r>
              <a:rPr lang="en-US" dirty="0" err="1"/>
              <a:t>DevNet</a:t>
            </a:r>
            <a:r>
              <a:rPr lang="en-US" dirty="0"/>
              <a:t> Learning Lab environment</a:t>
            </a:r>
          </a:p>
        </p:txBody>
      </p:sp>
    </p:spTree>
    <p:extLst>
      <p:ext uri="{BB962C8B-B14F-4D97-AF65-F5344CB8AC3E}">
        <p14:creationId xmlns:p14="http://schemas.microsoft.com/office/powerpoint/2010/main" val="4183814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
            <a:extLst>
              <a:ext uri="{FF2B5EF4-FFF2-40B4-BE49-F238E27FC236}">
                <a16:creationId xmlns:a16="http://schemas.microsoft.com/office/drawing/2014/main" id="{63EDF064-F751-97B6-81AE-ECC330F2E541}"/>
              </a:ext>
            </a:extLst>
          </p:cNvPr>
          <p:cNvSpPr txBox="1">
            <a:spLocks/>
          </p:cNvSpPr>
          <p:nvPr/>
        </p:nvSpPr>
        <p:spPr bwMode="auto">
          <a:xfrm>
            <a:off x="1178719" y="4930480"/>
            <a:ext cx="9834562" cy="1196290"/>
          </a:xfrm>
          <a:prstGeom prst="rect">
            <a:avLst/>
          </a:prstGeom>
          <a:noFill/>
        </p:spPr>
        <p:txBody>
          <a:bodyPr wrap="square" lIns="91440" tIns="45720" rIns="91440" bIns="45720" numCol="1" anchor="ctr" anchorCtr="0" compatLnSpc="1">
            <a:prstTxWarp prst="textNoShape">
              <a:avLst/>
            </a:prstTxWarp>
            <a:spAutoFit/>
          </a:bodyPr>
          <a:lstStyle>
            <a:lvl1pPr marL="0" indent="0" algn="ctr" defTabSz="684213" rtl="0" eaLnBrk="1" fontAlgn="base" hangingPunct="1">
              <a:lnSpc>
                <a:spcPts val="2900"/>
              </a:lnSpc>
              <a:spcBef>
                <a:spcPts val="0"/>
              </a:spcBef>
              <a:spcAft>
                <a:spcPct val="0"/>
              </a:spcAft>
              <a:buClr>
                <a:schemeClr val="tx2"/>
              </a:buClr>
              <a:buSzPct val="90000"/>
              <a:buFont typeface="Arial" charset="0"/>
              <a:buNone/>
              <a:defRPr lang="en-US" sz="2400" i="0" kern="1200">
                <a:solidFill>
                  <a:schemeClr val="bg1"/>
                </a:solidFill>
                <a:latin typeface="+mj-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r>
              <a:rPr lang="en-US" b="1" dirty="0">
                <a:solidFill>
                  <a:schemeClr val="tx1"/>
                </a:solidFill>
              </a:rPr>
              <a:t>Table of Contents                        Instructions                                           Code IDE</a:t>
            </a:r>
          </a:p>
          <a:p>
            <a:endParaRPr lang="en-US" dirty="0">
              <a:solidFill>
                <a:schemeClr val="accent3"/>
              </a:solidFill>
            </a:endParaRPr>
          </a:p>
          <a:p>
            <a:r>
              <a:rPr lang="en-US" b="1" dirty="0">
                <a:solidFill>
                  <a:schemeClr val="accent3"/>
                </a:solidFill>
              </a:rPr>
              <a:t>Main parts of Learning Lab environment</a:t>
            </a:r>
          </a:p>
        </p:txBody>
      </p:sp>
      <p:pic>
        <p:nvPicPr>
          <p:cNvPr id="23" name="Picture 22">
            <a:extLst>
              <a:ext uri="{FF2B5EF4-FFF2-40B4-BE49-F238E27FC236}">
                <a16:creationId xmlns:a16="http://schemas.microsoft.com/office/drawing/2014/main" id="{436E0724-A846-D843-EB83-D53A0527503D}"/>
              </a:ext>
            </a:extLst>
          </p:cNvPr>
          <p:cNvPicPr>
            <a:picLocks noChangeAspect="1"/>
          </p:cNvPicPr>
          <p:nvPr/>
        </p:nvPicPr>
        <p:blipFill>
          <a:blip r:embed="rId2"/>
          <a:stretch>
            <a:fillRect/>
          </a:stretch>
        </p:blipFill>
        <p:spPr>
          <a:xfrm>
            <a:off x="940409" y="424692"/>
            <a:ext cx="10072872" cy="4246482"/>
          </a:xfrm>
          <a:prstGeom prst="rect">
            <a:avLst/>
          </a:prstGeom>
        </p:spPr>
      </p:pic>
    </p:spTree>
    <p:extLst>
      <p:ext uri="{BB962C8B-B14F-4D97-AF65-F5344CB8AC3E}">
        <p14:creationId xmlns:p14="http://schemas.microsoft.com/office/powerpoint/2010/main" val="891803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ABD3B520-6948-AF60-03BF-9C49D4EADC58}"/>
              </a:ext>
            </a:extLst>
          </p:cNvPr>
          <p:cNvSpPr txBox="1">
            <a:spLocks/>
          </p:cNvSpPr>
          <p:nvPr/>
        </p:nvSpPr>
        <p:spPr>
          <a:xfrm>
            <a:off x="1267382" y="5832339"/>
            <a:ext cx="10723318" cy="66371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solidFill>
                  <a:schemeClr val="accent3"/>
                </a:solidFill>
              </a:rPr>
              <a:t>Lab walk-through     </a:t>
            </a:r>
            <a:r>
              <a:rPr lang="en-US" sz="2800" dirty="0">
                <a:solidFill>
                  <a:schemeClr val="bg2"/>
                </a:solidFill>
              </a:rPr>
              <a:t>File System and Editor    </a:t>
            </a:r>
            <a:r>
              <a:rPr lang="en-US" sz="2800" dirty="0">
                <a:solidFill>
                  <a:schemeClr val="accent2">
                    <a:lumMod val="20000"/>
                    <a:lumOff val="80000"/>
                  </a:schemeClr>
                </a:solidFill>
              </a:rPr>
              <a:t>Interactive terminal</a:t>
            </a:r>
          </a:p>
          <a:p>
            <a:endParaRPr lang="en-US" sz="2800" dirty="0">
              <a:solidFill>
                <a:schemeClr val="bg2"/>
              </a:solidFill>
            </a:endParaRPr>
          </a:p>
        </p:txBody>
      </p:sp>
      <p:pic>
        <p:nvPicPr>
          <p:cNvPr id="3" name="Picture 2">
            <a:extLst>
              <a:ext uri="{FF2B5EF4-FFF2-40B4-BE49-F238E27FC236}">
                <a16:creationId xmlns:a16="http://schemas.microsoft.com/office/drawing/2014/main" id="{95F924EF-EDBB-C0FA-8B05-95BC17CF53F9}"/>
              </a:ext>
            </a:extLst>
          </p:cNvPr>
          <p:cNvPicPr>
            <a:picLocks noChangeAspect="1"/>
          </p:cNvPicPr>
          <p:nvPr/>
        </p:nvPicPr>
        <p:blipFill>
          <a:blip r:embed="rId2"/>
          <a:stretch>
            <a:fillRect/>
          </a:stretch>
        </p:blipFill>
        <p:spPr>
          <a:xfrm>
            <a:off x="1428426" y="142230"/>
            <a:ext cx="9620574" cy="5551182"/>
          </a:xfrm>
          <a:prstGeom prst="rect">
            <a:avLst/>
          </a:prstGeom>
        </p:spPr>
      </p:pic>
      <p:cxnSp>
        <p:nvCxnSpPr>
          <p:cNvPr id="6" name="Straight Arrow Connector 5">
            <a:extLst>
              <a:ext uri="{FF2B5EF4-FFF2-40B4-BE49-F238E27FC236}">
                <a16:creationId xmlns:a16="http://schemas.microsoft.com/office/drawing/2014/main" id="{015ABCA4-68D1-FF5D-B888-2CF254D59FB0}"/>
              </a:ext>
            </a:extLst>
          </p:cNvPr>
          <p:cNvCxnSpPr>
            <a:cxnSpLocks/>
          </p:cNvCxnSpPr>
          <p:nvPr/>
        </p:nvCxnSpPr>
        <p:spPr>
          <a:xfrm flipH="1" flipV="1">
            <a:off x="8554546" y="4736192"/>
            <a:ext cx="491394" cy="1026684"/>
          </a:xfrm>
          <a:prstGeom prst="straightConnector1">
            <a:avLst/>
          </a:prstGeom>
          <a:ln w="4445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CF7A2D2-49B1-3827-A6FF-6DAB11FD704C}"/>
              </a:ext>
            </a:extLst>
          </p:cNvPr>
          <p:cNvCxnSpPr>
            <a:cxnSpLocks/>
          </p:cNvCxnSpPr>
          <p:nvPr/>
        </p:nvCxnSpPr>
        <p:spPr>
          <a:xfrm flipV="1">
            <a:off x="6980736" y="2782929"/>
            <a:ext cx="1029789" cy="29452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1F3536E2-5FE3-3D6D-569B-916B652B100F}"/>
              </a:ext>
            </a:extLst>
          </p:cNvPr>
          <p:cNvCxnSpPr>
            <a:cxnSpLocks/>
          </p:cNvCxnSpPr>
          <p:nvPr/>
        </p:nvCxnSpPr>
        <p:spPr>
          <a:xfrm flipH="1" flipV="1">
            <a:off x="3057525" y="3846666"/>
            <a:ext cx="495300" cy="1933575"/>
          </a:xfrm>
          <a:prstGeom prst="straightConnector1">
            <a:avLst/>
          </a:prstGeom>
          <a:ln w="444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610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Hands-on lab</a:t>
            </a:r>
          </a:p>
        </p:txBody>
      </p:sp>
      <p:sp>
        <p:nvSpPr>
          <p:cNvPr id="3" name="Text Placeholder 2">
            <a:extLst>
              <a:ext uri="{FF2B5EF4-FFF2-40B4-BE49-F238E27FC236}">
                <a16:creationId xmlns:a16="http://schemas.microsoft.com/office/drawing/2014/main" id="{35DE4B70-3814-7353-ED57-8DA4CECE5158}"/>
              </a:ext>
            </a:extLst>
          </p:cNvPr>
          <p:cNvSpPr>
            <a:spLocks noGrp="1"/>
          </p:cNvSpPr>
          <p:nvPr>
            <p:ph type="body" idx="1"/>
          </p:nvPr>
        </p:nvSpPr>
        <p:spPr/>
        <p:txBody>
          <a:bodyPr/>
          <a:lstStyle/>
          <a:p>
            <a:r>
              <a:rPr lang="en-US" dirty="0"/>
              <a:t>A brief introduction to git</a:t>
            </a:r>
          </a:p>
        </p:txBody>
      </p:sp>
    </p:spTree>
    <p:extLst>
      <p:ext uri="{BB962C8B-B14F-4D97-AF65-F5344CB8AC3E}">
        <p14:creationId xmlns:p14="http://schemas.microsoft.com/office/powerpoint/2010/main" val="358211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82F5-E978-8611-581F-5D33869E3AAF}"/>
              </a:ext>
            </a:extLst>
          </p:cNvPr>
          <p:cNvSpPr>
            <a:spLocks noGrp="1"/>
          </p:cNvSpPr>
          <p:nvPr>
            <p:ph type="title"/>
          </p:nvPr>
        </p:nvSpPr>
        <p:spPr/>
        <p:txBody>
          <a:bodyPr/>
          <a:lstStyle/>
          <a:p>
            <a:r>
              <a:rPr lang="en-US" dirty="0"/>
              <a:t>A brief introduction to git</a:t>
            </a:r>
          </a:p>
        </p:txBody>
      </p:sp>
      <p:sp>
        <p:nvSpPr>
          <p:cNvPr id="4" name="TextBox 3">
            <a:extLst>
              <a:ext uri="{FF2B5EF4-FFF2-40B4-BE49-F238E27FC236}">
                <a16:creationId xmlns:a16="http://schemas.microsoft.com/office/drawing/2014/main" id="{EFC49B4E-D38C-BFC6-2F72-DAA9D581AF78}"/>
              </a:ext>
            </a:extLst>
          </p:cNvPr>
          <p:cNvSpPr txBox="1"/>
          <p:nvPr/>
        </p:nvSpPr>
        <p:spPr>
          <a:xfrm>
            <a:off x="685800" y="2065867"/>
            <a:ext cx="11029949" cy="830997"/>
          </a:xfrm>
          <a:prstGeom prst="rect">
            <a:avLst/>
          </a:prstGeom>
          <a:noFill/>
        </p:spPr>
        <p:txBody>
          <a:bodyPr wrap="square">
            <a:spAutoFit/>
          </a:bodyPr>
          <a:lstStyle/>
          <a:p>
            <a:r>
              <a:rPr lang="en-US" sz="2400" dirty="0"/>
              <a:t>https://</a:t>
            </a:r>
            <a:r>
              <a:rPr lang="en-US" sz="2400" dirty="0" err="1"/>
              <a:t>developer.cisco.com</a:t>
            </a:r>
            <a:r>
              <a:rPr lang="en-US" sz="2400" dirty="0"/>
              <a:t>/learning/labs/</a:t>
            </a:r>
            <a:r>
              <a:rPr lang="en-US" sz="2400" dirty="0" err="1"/>
              <a:t>dne</a:t>
            </a:r>
            <a:r>
              <a:rPr lang="en-US" sz="2400" dirty="0"/>
              <a:t>-git-basic-workflows/hands-on-with-git-and-</a:t>
            </a:r>
            <a:r>
              <a:rPr lang="en-US" sz="2400" dirty="0" err="1"/>
              <a:t>github</a:t>
            </a:r>
            <a:r>
              <a:rPr lang="en-US" sz="2400" dirty="0"/>
              <a:t>/</a:t>
            </a:r>
          </a:p>
        </p:txBody>
      </p:sp>
    </p:spTree>
    <p:extLst>
      <p:ext uri="{BB962C8B-B14F-4D97-AF65-F5344CB8AC3E}">
        <p14:creationId xmlns:p14="http://schemas.microsoft.com/office/powerpoint/2010/main" val="4122189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167641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9C5EA79-8813-0CFD-6196-4C71678C76FD}"/>
              </a:ext>
            </a:extLst>
          </p:cNvPr>
          <p:cNvSpPr>
            <a:spLocks noGrp="1"/>
          </p:cNvSpPr>
          <p:nvPr>
            <p:ph type="title"/>
          </p:nvPr>
        </p:nvSpPr>
        <p:spPr>
          <a:xfrm>
            <a:off x="1967484" y="618931"/>
            <a:ext cx="8257032" cy="731520"/>
          </a:xfrm>
        </p:spPr>
        <p:txBody>
          <a:bodyPr>
            <a:noAutofit/>
          </a:bodyPr>
          <a:lstStyle/>
          <a:p>
            <a:pPr algn="ctr"/>
            <a:r>
              <a:rPr lang="en-US" sz="3600" b="1" dirty="0"/>
              <a:t>Call to action</a:t>
            </a:r>
            <a:br>
              <a:rPr lang="en-US" sz="3600" b="1" dirty="0"/>
            </a:br>
            <a:r>
              <a:rPr lang="en-US" sz="4000" b="1" dirty="0"/>
              <a:t>Git-related</a:t>
            </a:r>
            <a:r>
              <a:rPr lang="en-US" sz="3600" b="1" dirty="0"/>
              <a:t> Learning Labs</a:t>
            </a:r>
          </a:p>
        </p:txBody>
      </p:sp>
      <p:sp>
        <p:nvSpPr>
          <p:cNvPr id="5" name="Slide Number Placeholder 6">
            <a:extLst>
              <a:ext uri="{FF2B5EF4-FFF2-40B4-BE49-F238E27FC236}">
                <a16:creationId xmlns:a16="http://schemas.microsoft.com/office/drawing/2014/main" id="{9C19EA9E-D14A-9202-7B1B-509A5CAE9986}"/>
              </a:ext>
            </a:extLst>
          </p:cNvPr>
          <p:cNvSpPr txBox="1">
            <a:spLocks/>
          </p:cNvSpPr>
          <p:nvPr/>
        </p:nvSpPr>
        <p:spPr>
          <a:xfrm>
            <a:off x="10026418" y="5585085"/>
            <a:ext cx="359666" cy="27463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 name="Text Placeholder 3">
            <a:extLst>
              <a:ext uri="{FF2B5EF4-FFF2-40B4-BE49-F238E27FC236}">
                <a16:creationId xmlns:a16="http://schemas.microsoft.com/office/drawing/2014/main" id="{533AE5FE-35A8-01BC-C529-B8C0524B411A}"/>
              </a:ext>
            </a:extLst>
          </p:cNvPr>
          <p:cNvSpPr txBox="1">
            <a:spLocks/>
          </p:cNvSpPr>
          <p:nvPr/>
        </p:nvSpPr>
        <p:spPr>
          <a:xfrm>
            <a:off x="2537371" y="3019619"/>
            <a:ext cx="7061350" cy="3219450"/>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Arial" charset="0"/>
              <a:buNone/>
            </a:pPr>
            <a:r>
              <a:rPr lang="en-US" sz="2000" dirty="0"/>
              <a:t>Git Branching</a:t>
            </a:r>
          </a:p>
          <a:p>
            <a:pPr marL="0" indent="0" algn="ctr">
              <a:buFont typeface="Arial" charset="0"/>
              <a:buNone/>
            </a:pPr>
            <a:endParaRPr lang="en-US" sz="2000" dirty="0"/>
          </a:p>
          <a:p>
            <a:pPr marL="0" indent="0" algn="ctr">
              <a:buFont typeface="Arial" charset="0"/>
              <a:buNone/>
            </a:pPr>
            <a:r>
              <a:rPr lang="en-US" sz="2000" dirty="0"/>
              <a:t>Learn the basics of Git branching </a:t>
            </a:r>
            <a:r>
              <a:rPr lang="en-US" sz="2670" dirty="0"/>
              <a:t>https://</a:t>
            </a:r>
            <a:r>
              <a:rPr lang="en-US" sz="2670" dirty="0" err="1"/>
              <a:t>learngitbranching.js.org</a:t>
            </a:r>
            <a:endParaRPr lang="en-US" sz="2670" dirty="0"/>
          </a:p>
        </p:txBody>
      </p:sp>
      <p:sp>
        <p:nvSpPr>
          <p:cNvPr id="11" name="Circle">
            <a:extLst>
              <a:ext uri="{FF2B5EF4-FFF2-40B4-BE49-F238E27FC236}">
                <a16:creationId xmlns:a16="http://schemas.microsoft.com/office/drawing/2014/main" id="{EFA697D4-B39F-2CF7-8223-4E92D77AC977}"/>
              </a:ext>
            </a:extLst>
          </p:cNvPr>
          <p:cNvSpPr/>
          <p:nvPr/>
        </p:nvSpPr>
        <p:spPr>
          <a:xfrm>
            <a:off x="5641951" y="1965384"/>
            <a:ext cx="855375" cy="855597"/>
          </a:xfrm>
          <a:prstGeom prst="ellipse">
            <a:avLst/>
          </a:prstGeom>
          <a:solidFill>
            <a:srgbClr val="74BF4B"/>
          </a:solidFill>
          <a:ln w="12700">
            <a:miter lim="400000"/>
          </a:ln>
        </p:spPr>
        <p:txBody>
          <a:bodyPr tIns="45708" bIns="45708" anchor="ctr"/>
          <a:lstStyle/>
          <a:p>
            <a:pPr defTabSz="911873">
              <a:defRPr sz="5000">
                <a:solidFill>
                  <a:schemeClr val="accent3">
                    <a:hueOff val="937500"/>
                    <a:satOff val="68855"/>
                    <a:lumOff val="-8431"/>
                  </a:schemeClr>
                </a:solidFill>
              </a:defRPr>
            </a:pPr>
            <a:endParaRPr sz="2500" dirty="0"/>
          </a:p>
        </p:txBody>
      </p:sp>
      <p:sp>
        <p:nvSpPr>
          <p:cNvPr id="12" name="2">
            <a:extLst>
              <a:ext uri="{FF2B5EF4-FFF2-40B4-BE49-F238E27FC236}">
                <a16:creationId xmlns:a16="http://schemas.microsoft.com/office/drawing/2014/main" id="{4E09075F-3C40-3BAC-EFCB-A8AEDADAE657}"/>
              </a:ext>
            </a:extLst>
          </p:cNvPr>
          <p:cNvSpPr txBox="1"/>
          <p:nvPr/>
        </p:nvSpPr>
        <p:spPr>
          <a:xfrm>
            <a:off x="5825833" y="1955566"/>
            <a:ext cx="484427" cy="69234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45708" bIns="45708" anchor="ctr">
            <a:spAutoFit/>
          </a:bodyPr>
          <a:lstStyle>
            <a:lvl1pPr algn="ctr">
              <a:defRPr sz="7800">
                <a:solidFill>
                  <a:schemeClr val="accent3">
                    <a:hueOff val="937500"/>
                    <a:satOff val="68855"/>
                    <a:lumOff val="-8431"/>
                  </a:schemeClr>
                </a:solidFill>
                <a:latin typeface="+mj-lt"/>
                <a:ea typeface="+mj-ea"/>
                <a:cs typeface="+mj-cs"/>
                <a:sym typeface="CiscoSansTT Light"/>
              </a:defRPr>
            </a:lvl1pPr>
          </a:lstStyle>
          <a:p>
            <a:r>
              <a:rPr lang="en-US" sz="3899" dirty="0">
                <a:solidFill>
                  <a:schemeClr val="bg1"/>
                </a:solidFill>
                <a:latin typeface="CiscoSansTT Light" panose="020B0503020201020303" pitchFamily="34" charset="0"/>
              </a:rPr>
              <a:t>1</a:t>
            </a:r>
            <a:endParaRPr sz="3899" dirty="0">
              <a:solidFill>
                <a:schemeClr val="bg1"/>
              </a:solidFill>
              <a:latin typeface="CiscoSansTT Light" panose="020B0503020201020303" pitchFamily="34" charset="0"/>
            </a:endParaRPr>
          </a:p>
        </p:txBody>
      </p:sp>
    </p:spTree>
    <p:extLst>
      <p:ext uri="{BB962C8B-B14F-4D97-AF65-F5344CB8AC3E}">
        <p14:creationId xmlns:p14="http://schemas.microsoft.com/office/powerpoint/2010/main" val="3357288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C711-A232-7ECB-672D-6F53FDDCA611}"/>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64299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17" name="Picture 16" descr="A blue screen with white text&#10;&#10;Description automatically generated">
            <a:extLst>
              <a:ext uri="{FF2B5EF4-FFF2-40B4-BE49-F238E27FC236}">
                <a16:creationId xmlns:a16="http://schemas.microsoft.com/office/drawing/2014/main" id="{CB34BF23-0B0A-7810-C287-86DBF6F9A2B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19081" y="1650864"/>
            <a:ext cx="7753838" cy="4597536"/>
          </a:xfrm>
          <a:prstGeom prst="rect">
            <a:avLst/>
          </a:prstGeom>
        </p:spPr>
      </p:pic>
      <p:sp>
        <p:nvSpPr>
          <p:cNvPr id="18" name="TextBox 17">
            <a:extLst>
              <a:ext uri="{FF2B5EF4-FFF2-40B4-BE49-F238E27FC236}">
                <a16:creationId xmlns:a16="http://schemas.microsoft.com/office/drawing/2014/main" id="{2DB9D96F-79BD-10A4-822F-4F2AA94A5CCB}"/>
              </a:ext>
            </a:extLst>
          </p:cNvPr>
          <p:cNvSpPr txBox="1"/>
          <p:nvPr/>
        </p:nvSpPr>
        <p:spPr>
          <a:xfrm>
            <a:off x="2113574" y="6248400"/>
            <a:ext cx="6832600" cy="230832"/>
          </a:xfrm>
          <a:prstGeom prst="rect">
            <a:avLst/>
          </a:prstGeom>
          <a:noFill/>
        </p:spPr>
        <p:txBody>
          <a:bodyPr wrap="square" rtlCol="0">
            <a:spAutoFit/>
          </a:bodyPr>
          <a:lstStyle/>
          <a:p>
            <a:r>
              <a:rPr lang="en-US" sz="900" dirty="0">
                <a:hlinkClick r:id="rId3" tooltip="https://de.wikipedia.org/wiki/Blue_Screen_(Fehlermeldung)"/>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107450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sp>
        <p:nvSpPr>
          <p:cNvPr id="3" name="TextBox 2">
            <a:extLst>
              <a:ext uri="{FF2B5EF4-FFF2-40B4-BE49-F238E27FC236}">
                <a16:creationId xmlns:a16="http://schemas.microsoft.com/office/drawing/2014/main" id="{93C32BC4-7B3C-EF0A-62FF-147F37DECC73}"/>
              </a:ext>
            </a:extLst>
          </p:cNvPr>
          <p:cNvSpPr txBox="1"/>
          <p:nvPr/>
        </p:nvSpPr>
        <p:spPr>
          <a:xfrm>
            <a:off x="3181356" y="3411415"/>
            <a:ext cx="5829288" cy="523220"/>
          </a:xfrm>
          <a:prstGeom prst="rect">
            <a:avLst/>
          </a:prstGeom>
          <a:noFill/>
        </p:spPr>
        <p:txBody>
          <a:bodyPr wrap="none" rtlCol="0">
            <a:spAutoFit/>
          </a:bodyPr>
          <a:lstStyle/>
          <a:p>
            <a:r>
              <a:rPr lang="en-US" sz="2800" dirty="0"/>
              <a:t>…and all of my code was on this laptop</a:t>
            </a:r>
          </a:p>
        </p:txBody>
      </p:sp>
    </p:spTree>
    <p:extLst>
      <p:ext uri="{BB962C8B-B14F-4D97-AF65-F5344CB8AC3E}">
        <p14:creationId xmlns:p14="http://schemas.microsoft.com/office/powerpoint/2010/main" val="5468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15" name="Picture 14" descr="A person holding her head with her hands&#10;&#10;Description automatically generated">
            <a:extLst>
              <a:ext uri="{FF2B5EF4-FFF2-40B4-BE49-F238E27FC236}">
                <a16:creationId xmlns:a16="http://schemas.microsoft.com/office/drawing/2014/main" id="{9BE6BCB5-8BDD-9340-F0A7-4F98A091513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8620" y="1770185"/>
            <a:ext cx="2877292" cy="2872154"/>
          </a:xfrm>
          <a:prstGeom prst="rect">
            <a:avLst/>
          </a:prstGeom>
        </p:spPr>
      </p:pic>
      <p:sp>
        <p:nvSpPr>
          <p:cNvPr id="16" name="TextBox 15">
            <a:extLst>
              <a:ext uri="{FF2B5EF4-FFF2-40B4-BE49-F238E27FC236}">
                <a16:creationId xmlns:a16="http://schemas.microsoft.com/office/drawing/2014/main" id="{40A0B181-FCB8-914C-02EA-0F2BF7C20330}"/>
              </a:ext>
            </a:extLst>
          </p:cNvPr>
          <p:cNvSpPr txBox="1"/>
          <p:nvPr/>
        </p:nvSpPr>
        <p:spPr>
          <a:xfrm>
            <a:off x="685801" y="4755718"/>
            <a:ext cx="1934580" cy="369332"/>
          </a:xfrm>
          <a:prstGeom prst="rect">
            <a:avLst/>
          </a:prstGeom>
          <a:noFill/>
        </p:spPr>
        <p:txBody>
          <a:bodyPr wrap="square" rtlCol="0">
            <a:spAutoFit/>
          </a:bodyPr>
          <a:lstStyle/>
          <a:p>
            <a:r>
              <a:rPr lang="en-US" sz="900">
                <a:hlinkClick r:id="rId3" tooltip="https://courses.lumenlearning.com/wm-abnormalpsych/chapter/panic-disorder/"/>
              </a:rPr>
              <a:t>This Photo</a:t>
            </a:r>
            <a:r>
              <a:rPr lang="en-US" sz="900"/>
              <a:t> by Unknown Author is licensed under </a:t>
            </a:r>
            <a:r>
              <a:rPr lang="en-US" sz="900">
                <a:hlinkClick r:id="rId4" tooltip="https://creativecommons.org/licenses/by/3.0/"/>
              </a:rPr>
              <a:t>CC BY</a:t>
            </a:r>
            <a:endParaRPr lang="en-US" sz="900"/>
          </a:p>
        </p:txBody>
      </p:sp>
      <p:pic>
        <p:nvPicPr>
          <p:cNvPr id="18" name="Picture 17" descr="A hand writing a word&#10;&#10;Description automatically generated">
            <a:extLst>
              <a:ext uri="{FF2B5EF4-FFF2-40B4-BE49-F238E27FC236}">
                <a16:creationId xmlns:a16="http://schemas.microsoft.com/office/drawing/2014/main" id="{3B8C8CC5-4C23-0925-9B8E-27FB4922DA7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067437" y="1770184"/>
            <a:ext cx="3919628" cy="2613085"/>
          </a:xfrm>
          <a:prstGeom prst="rect">
            <a:avLst/>
          </a:prstGeom>
        </p:spPr>
      </p:pic>
      <p:sp>
        <p:nvSpPr>
          <p:cNvPr id="19" name="TextBox 18">
            <a:extLst>
              <a:ext uri="{FF2B5EF4-FFF2-40B4-BE49-F238E27FC236}">
                <a16:creationId xmlns:a16="http://schemas.microsoft.com/office/drawing/2014/main" id="{69F03F0C-47C3-3A15-232C-3A21E22F554F}"/>
              </a:ext>
            </a:extLst>
          </p:cNvPr>
          <p:cNvSpPr txBox="1"/>
          <p:nvPr/>
        </p:nvSpPr>
        <p:spPr>
          <a:xfrm>
            <a:off x="4067437" y="4524886"/>
            <a:ext cx="3323566" cy="230832"/>
          </a:xfrm>
          <a:prstGeom prst="rect">
            <a:avLst/>
          </a:prstGeom>
          <a:noFill/>
        </p:spPr>
        <p:txBody>
          <a:bodyPr wrap="square" rtlCol="0">
            <a:spAutoFit/>
          </a:bodyPr>
          <a:lstStyle/>
          <a:p>
            <a:r>
              <a:rPr lang="en-US" sz="900">
                <a:hlinkClick r:id="rId6" tooltip="https://picpedia.org/handwriting/p/panic.html"/>
              </a:rPr>
              <a:t>This Photo</a:t>
            </a:r>
            <a:r>
              <a:rPr lang="en-US" sz="900"/>
              <a:t> by Unknown Author is licensed under </a:t>
            </a:r>
            <a:r>
              <a:rPr lang="en-US" sz="900">
                <a:hlinkClick r:id="rId7" tooltip="https://creativecommons.org/licenses/by-sa/3.0/"/>
              </a:rPr>
              <a:t>CC BY-SA</a:t>
            </a:r>
            <a:endParaRPr lang="en-US" sz="900"/>
          </a:p>
        </p:txBody>
      </p:sp>
      <p:pic>
        <p:nvPicPr>
          <p:cNvPr id="21" name="Picture 20" descr="A cartoon of a person with mouth open&#10;&#10;Description automatically generated">
            <a:extLst>
              <a:ext uri="{FF2B5EF4-FFF2-40B4-BE49-F238E27FC236}">
                <a16:creationId xmlns:a16="http://schemas.microsoft.com/office/drawing/2014/main" id="{20177341-A8FA-274E-2FB8-A6A51E677F75}"/>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987065" y="1770184"/>
            <a:ext cx="4132385" cy="2479431"/>
          </a:xfrm>
          <a:prstGeom prst="rect">
            <a:avLst/>
          </a:prstGeom>
        </p:spPr>
      </p:pic>
    </p:spTree>
    <p:extLst>
      <p:ext uri="{BB962C8B-B14F-4D97-AF65-F5344CB8AC3E}">
        <p14:creationId xmlns:p14="http://schemas.microsoft.com/office/powerpoint/2010/main" val="365507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sp>
        <p:nvSpPr>
          <p:cNvPr id="3" name="TextBox 2">
            <a:extLst>
              <a:ext uri="{FF2B5EF4-FFF2-40B4-BE49-F238E27FC236}">
                <a16:creationId xmlns:a16="http://schemas.microsoft.com/office/drawing/2014/main" id="{93C32BC4-7B3C-EF0A-62FF-147F37DECC73}"/>
              </a:ext>
            </a:extLst>
          </p:cNvPr>
          <p:cNvSpPr txBox="1"/>
          <p:nvPr/>
        </p:nvSpPr>
        <p:spPr>
          <a:xfrm>
            <a:off x="4341934" y="2286003"/>
            <a:ext cx="2243563" cy="523220"/>
          </a:xfrm>
          <a:prstGeom prst="rect">
            <a:avLst/>
          </a:prstGeom>
          <a:noFill/>
        </p:spPr>
        <p:txBody>
          <a:bodyPr wrap="none" rtlCol="0">
            <a:spAutoFit/>
          </a:bodyPr>
          <a:lstStyle/>
          <a:p>
            <a:r>
              <a:rPr lang="en-US" sz="2800" dirty="0"/>
              <a:t>…no problem!</a:t>
            </a:r>
          </a:p>
        </p:txBody>
      </p:sp>
      <p:pic>
        <p:nvPicPr>
          <p:cNvPr id="5" name="Picture 4">
            <a:extLst>
              <a:ext uri="{FF2B5EF4-FFF2-40B4-BE49-F238E27FC236}">
                <a16:creationId xmlns:a16="http://schemas.microsoft.com/office/drawing/2014/main" id="{D9C45530-85AB-CDF7-5340-D99BF342D6D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31478" y="2958866"/>
            <a:ext cx="6135494" cy="3449531"/>
          </a:xfrm>
          <a:prstGeom prst="rect">
            <a:avLst/>
          </a:prstGeom>
        </p:spPr>
      </p:pic>
      <p:sp>
        <p:nvSpPr>
          <p:cNvPr id="6" name="TextBox 5">
            <a:extLst>
              <a:ext uri="{FF2B5EF4-FFF2-40B4-BE49-F238E27FC236}">
                <a16:creationId xmlns:a16="http://schemas.microsoft.com/office/drawing/2014/main" id="{571A884F-970D-7344-5166-C543AD017BC0}"/>
              </a:ext>
            </a:extLst>
          </p:cNvPr>
          <p:cNvSpPr txBox="1"/>
          <p:nvPr/>
        </p:nvSpPr>
        <p:spPr>
          <a:xfrm>
            <a:off x="2602523" y="7151753"/>
            <a:ext cx="5580185" cy="230832"/>
          </a:xfrm>
          <a:prstGeom prst="rect">
            <a:avLst/>
          </a:prstGeom>
          <a:noFill/>
        </p:spPr>
        <p:txBody>
          <a:bodyPr wrap="square" rtlCol="0">
            <a:spAutoFit/>
          </a:bodyPr>
          <a:lstStyle/>
          <a:p>
            <a:r>
              <a:rPr lang="en-US" sz="900">
                <a:hlinkClick r:id="rId3" tooltip="https://adrin.info/gitgithub-how-to-contribute-to-an-open-source-project-on-github.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00859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7" name="Picture 6" descr="A group of people in a room&#10;&#10;Description automatically generated">
            <a:extLst>
              <a:ext uri="{FF2B5EF4-FFF2-40B4-BE49-F238E27FC236}">
                <a16:creationId xmlns:a16="http://schemas.microsoft.com/office/drawing/2014/main" id="{894091B0-F986-67AC-287A-3D9E48BECB2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304068" y="1768669"/>
            <a:ext cx="6679676" cy="4300041"/>
          </a:xfrm>
          <a:prstGeom prst="rect">
            <a:avLst/>
          </a:prstGeom>
        </p:spPr>
      </p:pic>
      <p:sp>
        <p:nvSpPr>
          <p:cNvPr id="8" name="TextBox 7">
            <a:extLst>
              <a:ext uri="{FF2B5EF4-FFF2-40B4-BE49-F238E27FC236}">
                <a16:creationId xmlns:a16="http://schemas.microsoft.com/office/drawing/2014/main" id="{638EBD0D-FF98-2303-0684-3E946D63358A}"/>
              </a:ext>
            </a:extLst>
          </p:cNvPr>
          <p:cNvSpPr txBox="1"/>
          <p:nvPr/>
        </p:nvSpPr>
        <p:spPr>
          <a:xfrm>
            <a:off x="2304068" y="6105677"/>
            <a:ext cx="6679676" cy="230832"/>
          </a:xfrm>
          <a:prstGeom prst="rect">
            <a:avLst/>
          </a:prstGeom>
          <a:noFill/>
        </p:spPr>
        <p:txBody>
          <a:bodyPr wrap="square" rtlCol="0">
            <a:spAutoFit/>
          </a:bodyPr>
          <a:lstStyle/>
          <a:p>
            <a:r>
              <a:rPr lang="en-US" sz="900">
                <a:hlinkClick r:id="rId3" tooltip="https://www.inteldig.com/2012/08/video-revisa-la-celebracion-de-la-nasa-tras-la-llegada-de-curiosity/"/>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105573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13A5-0504-D9AF-5681-9A3922753884}"/>
              </a:ext>
            </a:extLst>
          </p:cNvPr>
          <p:cNvSpPr>
            <a:spLocks noGrp="1"/>
          </p:cNvSpPr>
          <p:nvPr>
            <p:ph type="title"/>
          </p:nvPr>
        </p:nvSpPr>
        <p:spPr/>
        <p:txBody>
          <a:bodyPr>
            <a:normAutofit/>
          </a:bodyPr>
          <a:lstStyle/>
          <a:p>
            <a:pPr algn="ctr"/>
            <a:r>
              <a:rPr lang="en-US" sz="3600" dirty="0"/>
              <a:t>Agenda</a:t>
            </a:r>
          </a:p>
        </p:txBody>
      </p:sp>
      <p:sp>
        <p:nvSpPr>
          <p:cNvPr id="5" name="Content Placeholder 1">
            <a:extLst>
              <a:ext uri="{FF2B5EF4-FFF2-40B4-BE49-F238E27FC236}">
                <a16:creationId xmlns:a16="http://schemas.microsoft.com/office/drawing/2014/main" id="{D97C5B7D-C02B-649F-2CEC-468D2662434D}"/>
              </a:ext>
            </a:extLst>
          </p:cNvPr>
          <p:cNvSpPr>
            <a:spLocks noGrp="1"/>
          </p:cNvSpPr>
          <p:nvPr>
            <p:ph idx="1"/>
          </p:nvPr>
        </p:nvSpPr>
        <p:spPr/>
        <p:txBody>
          <a:bodyPr>
            <a:normAutofit/>
          </a:bodyPr>
          <a:lstStyle/>
          <a:p>
            <a:r>
              <a:rPr lang="en-US" sz="3200" dirty="0"/>
              <a:t>What is Git?</a:t>
            </a:r>
          </a:p>
          <a:p>
            <a:r>
              <a:rPr lang="en-US" sz="3200" dirty="0"/>
              <a:t>Getting familiar with the Cisco DevNet Learning Lab environment</a:t>
            </a:r>
          </a:p>
          <a:p>
            <a:r>
              <a:rPr lang="en-US" sz="3200" dirty="0"/>
              <a:t>Hands-on lab</a:t>
            </a:r>
          </a:p>
          <a:p>
            <a:r>
              <a:rPr lang="en-US" sz="3200" dirty="0"/>
              <a:t>Call to Action</a:t>
            </a:r>
          </a:p>
        </p:txBody>
      </p:sp>
    </p:spTree>
    <p:extLst>
      <p:ext uri="{BB962C8B-B14F-4D97-AF65-F5344CB8AC3E}">
        <p14:creationId xmlns:p14="http://schemas.microsoft.com/office/powerpoint/2010/main" val="361585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What is git?</a:t>
            </a:r>
          </a:p>
        </p:txBody>
      </p:sp>
    </p:spTree>
    <p:extLst>
      <p:ext uri="{BB962C8B-B14F-4D97-AF65-F5344CB8AC3E}">
        <p14:creationId xmlns:p14="http://schemas.microsoft.com/office/powerpoint/2010/main" val="3315294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WASTC" id="{00CD2603-23EE-E641-B0B1-C2495E2B445A}" vid="{7A2CC804-60BC-7249-8578-B9E7F36719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2435</TotalTime>
  <Words>947</Words>
  <Application>Microsoft Macintosh PowerPoint</Application>
  <PresentationFormat>Widescreen</PresentationFormat>
  <Paragraphs>130</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Microsoft YaHei</vt:lpstr>
      <vt:lpstr>Aptos</vt:lpstr>
      <vt:lpstr>Arial</vt:lpstr>
      <vt:lpstr>Calibri</vt:lpstr>
      <vt:lpstr>Calibri Light</vt:lpstr>
      <vt:lpstr>CiscoSansTT Light</vt:lpstr>
      <vt:lpstr>Wingdings</vt:lpstr>
      <vt:lpstr>Celestial</vt:lpstr>
      <vt:lpstr>Intro to Git and github</vt:lpstr>
      <vt:lpstr>Starting with: a True story</vt:lpstr>
      <vt:lpstr>Starting with: a True story</vt:lpstr>
      <vt:lpstr>Starting with: a True story</vt:lpstr>
      <vt:lpstr>Starting with: a True story</vt:lpstr>
      <vt:lpstr>Starting with: a True story</vt:lpstr>
      <vt:lpstr>Starting with: a True story</vt:lpstr>
      <vt:lpstr>Agenda</vt:lpstr>
      <vt:lpstr>What is git?</vt:lpstr>
      <vt:lpstr>Git</vt:lpstr>
      <vt:lpstr>Git</vt:lpstr>
      <vt:lpstr>Git</vt:lpstr>
      <vt:lpstr>Git</vt:lpstr>
      <vt:lpstr>Git</vt:lpstr>
      <vt:lpstr>Git</vt:lpstr>
      <vt:lpstr>Git</vt:lpstr>
      <vt:lpstr>Git</vt:lpstr>
      <vt:lpstr>Git Merge conflicts</vt:lpstr>
      <vt:lpstr>Git</vt:lpstr>
      <vt:lpstr>Git</vt:lpstr>
      <vt:lpstr>Getting familiar with the Cisco DevNet Learning Lab environment</vt:lpstr>
      <vt:lpstr>PowerPoint Presentation</vt:lpstr>
      <vt:lpstr>PowerPoint Presentation</vt:lpstr>
      <vt:lpstr>Hands-on lab</vt:lpstr>
      <vt:lpstr>A brief introduction to git</vt:lpstr>
      <vt:lpstr>Call to action</vt:lpstr>
      <vt:lpstr>Call to action Git-related Learning Labs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Stevenson (alexstev)</dc:creator>
  <cp:lastModifiedBy>Alexander Stevenson (alexstev)</cp:lastModifiedBy>
  <cp:revision>18</cp:revision>
  <dcterms:created xsi:type="dcterms:W3CDTF">2024-05-14T13:09:48Z</dcterms:created>
  <dcterms:modified xsi:type="dcterms:W3CDTF">2024-06-11T14:19:46Z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89e4fd-a2fa-47bf-9b21-17f706ee2968_Enabled">
    <vt:lpwstr>true</vt:lpwstr>
  </property>
  <property fmtid="{D5CDD505-2E9C-101B-9397-08002B2CF9AE}" pid="3" name="MSIP_Label_a189e4fd-a2fa-47bf-9b21-17f706ee2968_SetDate">
    <vt:lpwstr>2024-06-11T14:19:20Z</vt:lpwstr>
  </property>
  <property fmtid="{D5CDD505-2E9C-101B-9397-08002B2CF9AE}" pid="4" name="MSIP_Label_a189e4fd-a2fa-47bf-9b21-17f706ee2968_Method">
    <vt:lpwstr>Privileged</vt:lpwstr>
  </property>
  <property fmtid="{D5CDD505-2E9C-101B-9397-08002B2CF9AE}" pid="5" name="MSIP_Label_a189e4fd-a2fa-47bf-9b21-17f706ee2968_Name">
    <vt:lpwstr>Cisco Public Label</vt:lpwstr>
  </property>
  <property fmtid="{D5CDD505-2E9C-101B-9397-08002B2CF9AE}" pid="6" name="MSIP_Label_a189e4fd-a2fa-47bf-9b21-17f706ee2968_SiteId">
    <vt:lpwstr>5ae1af62-9505-4097-a69a-c1553ef7840e</vt:lpwstr>
  </property>
  <property fmtid="{D5CDD505-2E9C-101B-9397-08002B2CF9AE}" pid="7" name="MSIP_Label_a189e4fd-a2fa-47bf-9b21-17f706ee2968_ActionId">
    <vt:lpwstr>c0afa829-4a0d-4ca5-8538-24fbdc95797f</vt:lpwstr>
  </property>
  <property fmtid="{D5CDD505-2E9C-101B-9397-08002B2CF9AE}" pid="8" name="MSIP_Label_a189e4fd-a2fa-47bf-9b21-17f706ee2968_ContentBits">
    <vt:lpwstr>2</vt:lpwstr>
  </property>
  <property fmtid="{D5CDD505-2E9C-101B-9397-08002B2CF9AE}" pid="9" name="ClassificationContentMarkingFooterLocations">
    <vt:lpwstr>Celestial:9</vt:lpwstr>
  </property>
  <property fmtid="{D5CDD505-2E9C-101B-9397-08002B2CF9AE}" pid="10" name="ClassificationContentMarkingFooterText">
    <vt:lpwstr>-</vt:lpwstr>
  </property>
</Properties>
</file>