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76" r:id="rId4"/>
    <p:sldId id="277" r:id="rId5"/>
    <p:sldId id="279" r:id="rId6"/>
    <p:sldId id="280" r:id="rId7"/>
    <p:sldId id="281" r:id="rId8"/>
    <p:sldId id="263" r:id="rId9"/>
    <p:sldId id="282" r:id="rId10"/>
    <p:sldId id="257" r:id="rId11"/>
    <p:sldId id="284" r:id="rId12"/>
    <p:sldId id="288" r:id="rId13"/>
    <p:sldId id="283" r:id="rId14"/>
    <p:sldId id="262" r:id="rId15"/>
    <p:sldId id="285" r:id="rId16"/>
    <p:sldId id="271" r:id="rId17"/>
    <p:sldId id="261" r:id="rId18"/>
    <p:sldId id="286" r:id="rId19"/>
    <p:sldId id="28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694"/>
  </p:normalViewPr>
  <p:slideViewPr>
    <p:cSldViewPr snapToGrid="0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1738-coder-clipa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lue_Screen_(Fehlermeldung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ourses.lumenlearning.com/wm-abnormalpsych/chapter/panic-disorder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cpedia.org/handwriting/p/panic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pixabay.com/en/panic-big-eyes-crooked-arm-139361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n.info/gitgithub-how-to-contribute-to-an-open-source-project-on-github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2/08/video-revisa-la-celebracion-de-la-nasa-tras-la-llegada-de-curiosity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aaron</a:t>
            </a:r>
            <a:r>
              <a:rPr lang="en-US" dirty="0"/>
              <a:t> </a:t>
            </a:r>
            <a:r>
              <a:rPr lang="en-US" dirty="0" err="1"/>
              <a:t>hamachi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Git manages files on your computer so that when you make changes, you can </a:t>
            </a:r>
            <a:r>
              <a:rPr lang="en-US" sz="2800" dirty="0">
                <a:highlight>
                  <a:srgbClr val="00FF00"/>
                </a:highlight>
              </a:rPr>
              <a:t>compare old and new versions</a:t>
            </a:r>
            <a:r>
              <a:rPr lang="en-US" sz="2800" dirty="0"/>
              <a:t> of files. This aspect of file management is called </a:t>
            </a:r>
            <a:r>
              <a:rPr lang="en-US" sz="2800" dirty="0">
                <a:highlight>
                  <a:srgbClr val="00FF00"/>
                </a:highlight>
              </a:rPr>
              <a:t>Version Control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GitHub also enables you to </a:t>
            </a:r>
            <a:r>
              <a:rPr lang="en-US" sz="2800" dirty="0">
                <a:highlight>
                  <a:srgbClr val="00FF00"/>
                </a:highlight>
              </a:rPr>
              <a:t>coordinate work with others</a:t>
            </a:r>
            <a:r>
              <a:rPr lang="en-US" sz="2800" dirty="0"/>
              <a:t> on new versions of files.</a:t>
            </a:r>
          </a:p>
        </p:txBody>
      </p:sp>
    </p:spTree>
    <p:extLst>
      <p:ext uri="{BB962C8B-B14F-4D97-AF65-F5344CB8AC3E}">
        <p14:creationId xmlns:p14="http://schemas.microsoft.com/office/powerpoint/2010/main" val="218115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Understand what problems Version Control Systems help us solve.</a:t>
            </a:r>
          </a:p>
          <a:p>
            <a:r>
              <a:rPr lang="en-US" sz="2800" dirty="0"/>
              <a:t>Learn and practice your first Git workflows.</a:t>
            </a:r>
          </a:p>
          <a:p>
            <a:pPr lvl="2"/>
            <a:r>
              <a:rPr lang="en-US" sz="2800" b="1" dirty="0"/>
              <a:t>Clone</a:t>
            </a:r>
            <a:r>
              <a:rPr lang="en-US" sz="2800" dirty="0"/>
              <a:t> our sample code in the browser development environment.</a:t>
            </a:r>
          </a:p>
          <a:p>
            <a:pPr lvl="2"/>
            <a:r>
              <a:rPr lang="en-US" sz="2800" dirty="0"/>
              <a:t>Create a "safe place" for you to make and </a:t>
            </a:r>
            <a:r>
              <a:rPr lang="en-US" sz="2800" b="1" dirty="0"/>
              <a:t>commit</a:t>
            </a:r>
            <a:r>
              <a:rPr lang="en-US" sz="2800" dirty="0"/>
              <a:t> your changes.</a:t>
            </a:r>
          </a:p>
          <a:p>
            <a:pPr lvl="2"/>
            <a:r>
              <a:rPr lang="en-US" sz="2800" dirty="0"/>
              <a:t>Learn how </a:t>
            </a:r>
            <a:r>
              <a:rPr lang="en-US" sz="2800" b="1" dirty="0"/>
              <a:t>to incrementally save</a:t>
            </a:r>
            <a:r>
              <a:rPr lang="en-US" sz="2800" dirty="0"/>
              <a:t> your code changes.</a:t>
            </a:r>
          </a:p>
        </p:txBody>
      </p:sp>
    </p:spTree>
    <p:extLst>
      <p:ext uri="{BB962C8B-B14F-4D97-AF65-F5344CB8AC3E}">
        <p14:creationId xmlns:p14="http://schemas.microsoft.com/office/powerpoint/2010/main" val="274003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Switch to iPad screen – demo local/remote workflow</a:t>
            </a:r>
          </a:p>
        </p:txBody>
      </p:sp>
    </p:spTree>
    <p:extLst>
      <p:ext uri="{BB962C8B-B14F-4D97-AF65-F5344CB8AC3E}">
        <p14:creationId xmlns:p14="http://schemas.microsoft.com/office/powerpoint/2010/main" val="174702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familiar with the Cisco </a:t>
            </a:r>
            <a:r>
              <a:rPr lang="en-US" dirty="0" err="1"/>
              <a:t>DevNet</a:t>
            </a:r>
            <a:r>
              <a:rPr lang="en-US" dirty="0"/>
              <a:t> Learning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418381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3EDF064-F751-97B6-81AE-ECC330F2E541}"/>
              </a:ext>
            </a:extLst>
          </p:cNvPr>
          <p:cNvSpPr txBox="1">
            <a:spLocks/>
          </p:cNvSpPr>
          <p:nvPr/>
        </p:nvSpPr>
        <p:spPr bwMode="auto">
          <a:xfrm>
            <a:off x="1178719" y="4930480"/>
            <a:ext cx="9834562" cy="119629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684213" rtl="0" eaLnBrk="1" fontAlgn="base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2400" i="0" kern="1200">
                <a:solidFill>
                  <a:schemeClr val="bg1"/>
                </a:solidFill>
                <a:latin typeface="+mj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Table of Contents                        Instructions                                           Code IDE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Main parts of Learning Lab environment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E0724-A846-D843-EB83-D53A0527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9" y="424692"/>
            <a:ext cx="10072872" cy="42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BD3B520-6948-AF60-03BF-9C49D4EADC58}"/>
              </a:ext>
            </a:extLst>
          </p:cNvPr>
          <p:cNvSpPr txBox="1">
            <a:spLocks/>
          </p:cNvSpPr>
          <p:nvPr/>
        </p:nvSpPr>
        <p:spPr>
          <a:xfrm>
            <a:off x="1267382" y="5832339"/>
            <a:ext cx="10723318" cy="663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3"/>
                </a:solidFill>
              </a:rPr>
              <a:t>Lab walk-through     </a:t>
            </a:r>
            <a:r>
              <a:rPr lang="en-US" sz="2800" dirty="0">
                <a:solidFill>
                  <a:schemeClr val="bg2"/>
                </a:solidFill>
              </a:rPr>
              <a:t>File System and Editor   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Interactive terminal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24EF-EDBB-C0FA-8B05-95BC17C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26" y="142230"/>
            <a:ext cx="9620574" cy="55511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5ABCA4-68D1-FF5D-B888-2CF254D59FB0}"/>
              </a:ext>
            </a:extLst>
          </p:cNvPr>
          <p:cNvCxnSpPr>
            <a:cxnSpLocks/>
          </p:cNvCxnSpPr>
          <p:nvPr/>
        </p:nvCxnSpPr>
        <p:spPr>
          <a:xfrm flipH="1" flipV="1">
            <a:off x="8554546" y="4736192"/>
            <a:ext cx="491394" cy="1026684"/>
          </a:xfrm>
          <a:prstGeom prst="straightConnector1">
            <a:avLst/>
          </a:prstGeom>
          <a:ln w="444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F7A2D2-49B1-3827-A6FF-6DAB11FD704C}"/>
              </a:ext>
            </a:extLst>
          </p:cNvPr>
          <p:cNvCxnSpPr>
            <a:cxnSpLocks/>
          </p:cNvCxnSpPr>
          <p:nvPr/>
        </p:nvCxnSpPr>
        <p:spPr>
          <a:xfrm flipV="1">
            <a:off x="6980736" y="2782929"/>
            <a:ext cx="1029789" cy="29452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3536E2-5FE3-3D6D-569B-916B652B100F}"/>
              </a:ext>
            </a:extLst>
          </p:cNvPr>
          <p:cNvCxnSpPr>
            <a:cxnSpLocks/>
          </p:cNvCxnSpPr>
          <p:nvPr/>
        </p:nvCxnSpPr>
        <p:spPr>
          <a:xfrm flipH="1" flipV="1">
            <a:off x="3057525" y="3846666"/>
            <a:ext cx="495300" cy="1933575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1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358211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2F5-E978-8611-581F-5D33869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49B4E-D38C-BFC6-2F72-DAA9D581AF78}"/>
              </a:ext>
            </a:extLst>
          </p:cNvPr>
          <p:cNvSpPr txBox="1"/>
          <p:nvPr/>
        </p:nvSpPr>
        <p:spPr>
          <a:xfrm>
            <a:off x="685800" y="2065867"/>
            <a:ext cx="11029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developer.cisco.com</a:t>
            </a:r>
            <a:r>
              <a:rPr lang="en-US" sz="2400" dirty="0"/>
              <a:t>/learning/labs/</a:t>
            </a:r>
            <a:r>
              <a:rPr lang="en-US" sz="2400" dirty="0" err="1"/>
              <a:t>dne</a:t>
            </a:r>
            <a:r>
              <a:rPr lang="en-US" sz="2400" dirty="0"/>
              <a:t>-git-basic-workflows/hands-on-with-git-and-</a:t>
            </a:r>
            <a:r>
              <a:rPr lang="en-US" sz="2400" dirty="0" err="1"/>
              <a:t>github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2218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6764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9C5EA79-8813-0CFD-6196-4C71678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84" y="618931"/>
            <a:ext cx="8257032" cy="7315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Call to action</a:t>
            </a:r>
            <a:br>
              <a:rPr lang="en-US" sz="3600" b="1" dirty="0"/>
            </a:br>
            <a:r>
              <a:rPr lang="en-US" sz="4000" b="1" dirty="0"/>
              <a:t>Git-related</a:t>
            </a:r>
            <a:r>
              <a:rPr lang="en-US" sz="3600" b="1" dirty="0"/>
              <a:t> Learning Labs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C19EA9E-D14A-9202-7B1B-509A5CAE9986}"/>
              </a:ext>
            </a:extLst>
          </p:cNvPr>
          <p:cNvSpPr txBox="1">
            <a:spLocks/>
          </p:cNvSpPr>
          <p:nvPr/>
        </p:nvSpPr>
        <p:spPr>
          <a:xfrm>
            <a:off x="10026418" y="5585085"/>
            <a:ext cx="359666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33AE5FE-35A8-01BC-C529-B8C0524B411A}"/>
              </a:ext>
            </a:extLst>
          </p:cNvPr>
          <p:cNvSpPr txBox="1">
            <a:spLocks/>
          </p:cNvSpPr>
          <p:nvPr/>
        </p:nvSpPr>
        <p:spPr>
          <a:xfrm>
            <a:off x="2537371" y="3019619"/>
            <a:ext cx="7061350" cy="321945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Git Branching</a:t>
            </a:r>
          </a:p>
          <a:p>
            <a:pPr marL="0" indent="0" algn="ctr">
              <a:buFont typeface="Arial" charset="0"/>
              <a:buNone/>
            </a:pPr>
            <a:endParaRPr lang="en-US" sz="2000" dirty="0"/>
          </a:p>
          <a:p>
            <a:pPr marL="0" indent="0" algn="ctr">
              <a:buFont typeface="Arial" charset="0"/>
              <a:buNone/>
            </a:pPr>
            <a:r>
              <a:rPr lang="en-US" sz="2000" dirty="0"/>
              <a:t>Learn the basics of Git branching so that you can diverge from the main code base.</a:t>
            </a:r>
          </a:p>
          <a:p>
            <a:pPr marL="0" indent="0" algn="ctr">
              <a:buFont typeface="Arial" charset="0"/>
              <a:buNone/>
            </a:pPr>
            <a:r>
              <a:rPr lang="en-US" sz="2670" dirty="0"/>
              <a:t>https://</a:t>
            </a:r>
            <a:r>
              <a:rPr lang="en-US" sz="2670" dirty="0" err="1"/>
              <a:t>learngitbranching.js.org</a:t>
            </a:r>
            <a:endParaRPr lang="en-US" sz="2670" dirty="0"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EFA697D4-B39F-2CF7-8223-4E92D77AC977}"/>
              </a:ext>
            </a:extLst>
          </p:cNvPr>
          <p:cNvSpPr/>
          <p:nvPr/>
        </p:nvSpPr>
        <p:spPr>
          <a:xfrm>
            <a:off x="5641951" y="1965384"/>
            <a:ext cx="855375" cy="855597"/>
          </a:xfrm>
          <a:prstGeom prst="ellipse">
            <a:avLst/>
          </a:prstGeom>
          <a:solidFill>
            <a:srgbClr val="74BF4B"/>
          </a:solidFill>
          <a:ln w="12700">
            <a:miter lim="400000"/>
          </a:ln>
        </p:spPr>
        <p:txBody>
          <a:bodyPr tIns="45708" bIns="45708" anchor="ctr"/>
          <a:lstStyle/>
          <a:p>
            <a:pPr defTabSz="911873">
              <a:defRPr sz="50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</a:defRPr>
            </a:pPr>
            <a:endParaRPr sz="2500" dirty="0"/>
          </a:p>
        </p:txBody>
      </p:sp>
      <p:sp>
        <p:nvSpPr>
          <p:cNvPr id="12" name="2">
            <a:extLst>
              <a:ext uri="{FF2B5EF4-FFF2-40B4-BE49-F238E27FC236}">
                <a16:creationId xmlns:a16="http://schemas.microsoft.com/office/drawing/2014/main" id="{4E09075F-3C40-3BAC-EFCB-A8AEDADAE657}"/>
              </a:ext>
            </a:extLst>
          </p:cNvPr>
          <p:cNvSpPr txBox="1"/>
          <p:nvPr/>
        </p:nvSpPr>
        <p:spPr>
          <a:xfrm>
            <a:off x="5825833" y="1955566"/>
            <a:ext cx="484427" cy="692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08" bIns="45708" anchor="ctr">
            <a:spAutoFit/>
          </a:bodyPr>
          <a:lstStyle>
            <a:lvl1pPr algn="ctr">
              <a:defRPr sz="78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  <a:latin typeface="+mj-lt"/>
                <a:ea typeface="+mj-ea"/>
                <a:cs typeface="+mj-cs"/>
                <a:sym typeface="CiscoSansTT Light"/>
              </a:defRPr>
            </a:lvl1pPr>
          </a:lstStyle>
          <a:p>
            <a:r>
              <a:rPr lang="en-US" sz="3899" dirty="0">
                <a:solidFill>
                  <a:schemeClr val="bg1"/>
                </a:solidFill>
                <a:latin typeface="CiscoSansTT Light" panose="020B0503020201020303" pitchFamily="34" charset="0"/>
              </a:rPr>
              <a:t>1</a:t>
            </a:r>
            <a:endParaRPr sz="3899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8" name="Content Placeholder 7" descr="Cartoon of a person in a suit and tie&#10;&#10;Description automatically generated">
            <a:extLst>
              <a:ext uri="{FF2B5EF4-FFF2-40B4-BE49-F238E27FC236}">
                <a16:creationId xmlns:a16="http://schemas.microsoft.com/office/drawing/2014/main" id="{5F701E78-084B-C453-D0FD-A86DEA42AA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42" y="2141538"/>
            <a:ext cx="4400779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EF9E-06F3-4831-6DD8-9320E64A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674780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Coding on work laptop ready to teach a class in an hour</a:t>
            </a:r>
          </a:p>
          <a:p>
            <a:r>
              <a:rPr lang="en-US" sz="2400" dirty="0"/>
              <a:t>Working just fine!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7D97-62E7-54D9-C75C-E1BC87F5C2D6}"/>
              </a:ext>
            </a:extLst>
          </p:cNvPr>
          <p:cNvSpPr txBox="1"/>
          <p:nvPr/>
        </p:nvSpPr>
        <p:spPr>
          <a:xfrm>
            <a:off x="983342" y="5791200"/>
            <a:ext cx="440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31738-coder-clipar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3853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711-A232-7ECB-672D-6F53FDD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299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7" name="Picture 1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B34BF23-0B0A-7810-C287-86DBF6F9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19081" y="1650864"/>
            <a:ext cx="7753838" cy="4597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9D96F-79BD-10A4-822F-4F2AA94A5CCB}"/>
              </a:ext>
            </a:extLst>
          </p:cNvPr>
          <p:cNvSpPr txBox="1"/>
          <p:nvPr/>
        </p:nvSpPr>
        <p:spPr>
          <a:xfrm>
            <a:off x="2113574" y="6248400"/>
            <a:ext cx="683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de.wikipedia.org/wiki/Blue_Screen_(Fehlermeldung)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450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3181356" y="3411415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…and all of my code was on this laptop</a:t>
            </a:r>
          </a:p>
        </p:txBody>
      </p:sp>
    </p:spTree>
    <p:extLst>
      <p:ext uri="{BB962C8B-B14F-4D97-AF65-F5344CB8AC3E}">
        <p14:creationId xmlns:p14="http://schemas.microsoft.com/office/powerpoint/2010/main" val="546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5" name="Picture 14" descr="A person holding her head with her hands&#10;&#10;Description automatically generated">
            <a:extLst>
              <a:ext uri="{FF2B5EF4-FFF2-40B4-BE49-F238E27FC236}">
                <a16:creationId xmlns:a16="http://schemas.microsoft.com/office/drawing/2014/main" id="{9BE6BCB5-8BDD-9340-F0A7-4F98A0915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620" y="1770185"/>
            <a:ext cx="2877292" cy="287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A0B181-FCB8-914C-02EA-0F2BF7C20330}"/>
              </a:ext>
            </a:extLst>
          </p:cNvPr>
          <p:cNvSpPr txBox="1"/>
          <p:nvPr/>
        </p:nvSpPr>
        <p:spPr>
          <a:xfrm>
            <a:off x="685801" y="4755718"/>
            <a:ext cx="193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wm-abnormalpsych/chapter/panic-disord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8" name="Picture 17" descr="A hand writing a word&#10;&#10;Description automatically generated">
            <a:extLst>
              <a:ext uri="{FF2B5EF4-FFF2-40B4-BE49-F238E27FC236}">
                <a16:creationId xmlns:a16="http://schemas.microsoft.com/office/drawing/2014/main" id="{3B8C8CC5-4C23-0925-9B8E-27FB4922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67437" y="1770184"/>
            <a:ext cx="3919628" cy="2613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F03F0C-47C3-3A15-232C-3A21E22F554F}"/>
              </a:ext>
            </a:extLst>
          </p:cNvPr>
          <p:cNvSpPr txBox="1"/>
          <p:nvPr/>
        </p:nvSpPr>
        <p:spPr>
          <a:xfrm>
            <a:off x="4067437" y="4524886"/>
            <a:ext cx="3323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picpedia.org/handwriting/p/pa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1" name="Picture 20" descr="A cartoon of a person with mouth open&#10;&#10;Description automatically generated">
            <a:extLst>
              <a:ext uri="{FF2B5EF4-FFF2-40B4-BE49-F238E27FC236}">
                <a16:creationId xmlns:a16="http://schemas.microsoft.com/office/drawing/2014/main" id="{20177341-A8FA-274E-2FB8-A6A51E677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87065" y="1770184"/>
            <a:ext cx="4132385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4341934" y="2286003"/>
            <a:ext cx="224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…no problem!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5530-85AB-CDF7-5340-D99BF342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1478" y="2958866"/>
            <a:ext cx="6135494" cy="344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A884F-970D-7344-5166-C543AD017BC0}"/>
              </a:ext>
            </a:extLst>
          </p:cNvPr>
          <p:cNvSpPr txBox="1"/>
          <p:nvPr/>
        </p:nvSpPr>
        <p:spPr>
          <a:xfrm>
            <a:off x="2602523" y="7151753"/>
            <a:ext cx="558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drin.info/gitgithub-how-to-contribute-to-an-open-source-project-on-github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859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894091B0-F986-67AC-287A-3D9E48BE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4068" y="1768669"/>
            <a:ext cx="6679676" cy="4300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EBD0D-FF98-2303-0684-3E946D63358A}"/>
              </a:ext>
            </a:extLst>
          </p:cNvPr>
          <p:cNvSpPr txBox="1"/>
          <p:nvPr/>
        </p:nvSpPr>
        <p:spPr>
          <a:xfrm>
            <a:off x="2304068" y="6105677"/>
            <a:ext cx="6679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nteldig.com/2012/08/video-revisa-la-celebracion-de-la-nasa-tras-la-llegada-de-curiosit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573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3A5-0504-D9AF-5681-9A39227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97C5B7D-C02B-649F-2CEC-468D26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Git?</a:t>
            </a:r>
          </a:p>
          <a:p>
            <a:r>
              <a:rPr lang="en-US" sz="3200" dirty="0"/>
              <a:t>Getting familiar with the Cisco DevNet Learning Lab environment</a:t>
            </a:r>
          </a:p>
          <a:p>
            <a:r>
              <a:rPr lang="en-US" sz="3200" dirty="0"/>
              <a:t>Hands-on lab</a:t>
            </a:r>
          </a:p>
          <a:p>
            <a:r>
              <a:rPr lang="en-US" sz="32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36158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</p:spTree>
    <p:extLst>
      <p:ext uri="{BB962C8B-B14F-4D97-AF65-F5344CB8AC3E}">
        <p14:creationId xmlns:p14="http://schemas.microsoft.com/office/powerpoint/2010/main" val="331529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" id="{00CD2603-23EE-E641-B0B1-C2495E2B445A}" vid="{7A2CC804-60BC-7249-8578-B9E7F3671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2162</TotalTime>
  <Words>371</Words>
  <Application>Microsoft Macintosh PowerPoint</Application>
  <PresentationFormat>Widescreen</PresentationFormat>
  <Paragraphs>57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CiscoSansTT Light</vt:lpstr>
      <vt:lpstr>Celestial</vt:lpstr>
      <vt:lpstr>Intro to Git and github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Agenda</vt:lpstr>
      <vt:lpstr>What is git?</vt:lpstr>
      <vt:lpstr>Git</vt:lpstr>
      <vt:lpstr>Git</vt:lpstr>
      <vt:lpstr>Git</vt:lpstr>
      <vt:lpstr>Getting familiar with the Cisco DevNet Learning Lab environment</vt:lpstr>
      <vt:lpstr>PowerPoint Presentation</vt:lpstr>
      <vt:lpstr>PowerPoint Presentation</vt:lpstr>
      <vt:lpstr>Hands-on lab</vt:lpstr>
      <vt:lpstr>A brief introduction to git</vt:lpstr>
      <vt:lpstr>Call to action</vt:lpstr>
      <vt:lpstr>Call to action Git-related Learning Labs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Stevenson (alexstev)</dc:creator>
  <cp:lastModifiedBy>Aaron S. Hamachi</cp:lastModifiedBy>
  <cp:revision>13</cp:revision>
  <dcterms:created xsi:type="dcterms:W3CDTF">2024-05-14T13:09:48Z</dcterms:created>
  <dcterms:modified xsi:type="dcterms:W3CDTF">2024-05-27T19:46:10Z</dcterms:modified>
</cp:coreProperties>
</file>