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273" r:id="rId5"/>
    <p:sldId id="265" r:id="rId6"/>
    <p:sldId id="266" r:id="rId7"/>
    <p:sldId id="276" r:id="rId8"/>
    <p:sldId id="268" r:id="rId9"/>
    <p:sldId id="277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5C"/>
    <a:srgbClr val="FAA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94676"/>
  </p:normalViewPr>
  <p:slideViewPr>
    <p:cSldViewPr snapToGrid="0" snapToObjects="1">
      <p:cViewPr varScale="1">
        <p:scale>
          <a:sx n="93" d="100"/>
          <a:sy n="93" d="100"/>
        </p:scale>
        <p:origin x="438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181E-7F77-FD4A-A848-60E65126DE3D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40DA-9BE5-7348-B35D-2A2DD7ED0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B90F4D-6BE2-214A-85BA-A85D074D661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4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79471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8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928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70" r:id="rId12"/>
    <p:sldLayoutId id="2147493472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343434"/>
                </a:solidFill>
              </a:rPr>
              <a:t>&lt;</a:t>
            </a:r>
            <a:r>
              <a:rPr lang="en-US" sz="1600" dirty="0" err="1" smtClean="0">
                <a:solidFill>
                  <a:srgbClr val="343434"/>
                </a:solidFill>
              </a:rPr>
              <a:t>static_route_monitor</a:t>
            </a:r>
            <a:r>
              <a:rPr lang="en-US" sz="1600" dirty="0" smtClean="0">
                <a:solidFill>
                  <a:srgbClr val="343434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343434"/>
                </a:solidFill>
              </a:rPr>
              <a:t>&lt;Monitor interface flapping in a static route &gt;</a:t>
            </a:r>
            <a:endParaRPr lang="en-US" sz="1050" dirty="0">
              <a:solidFill>
                <a:srgbClr val="343434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425765" y="2639977"/>
            <a:ext cx="8340152" cy="64473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kern="0" dirty="0" smtClean="0">
                <a:solidFill>
                  <a:srgbClr val="343434"/>
                </a:solidFill>
              </a:rPr>
              <a:t>&lt;Team </a:t>
            </a:r>
            <a:r>
              <a:rPr lang="en-US" sz="4000" kern="0" dirty="0" smtClean="0">
                <a:solidFill>
                  <a:srgbClr val="343434"/>
                </a:solidFill>
              </a:rPr>
              <a:t>4&gt;</a:t>
            </a:r>
            <a:endParaRPr lang="en-US" sz="4000" dirty="0">
              <a:solidFill>
                <a:srgbClr val="343434"/>
              </a:solidFill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469496" y="4081950"/>
            <a:ext cx="8296421" cy="28813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smtClean="0">
                <a:solidFill>
                  <a:srgbClr val="343434"/>
                </a:solidFill>
                <a:latin typeface="Arial" charset="0"/>
              </a:rPr>
              <a:t>&lt;SHAO JUN,WANG BING,JIA BAOJUN,YANG JIANJUN,WU YUNXIAO&gt;</a:t>
            </a:r>
            <a:endParaRPr lang="en-US" sz="1100" dirty="0">
              <a:solidFill>
                <a:srgbClr val="343434"/>
              </a:solidFill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18950" y="1347788"/>
            <a:ext cx="3770938" cy="3168210"/>
          </a:xfrm>
        </p:spPr>
        <p:txBody>
          <a:bodyPr/>
          <a:lstStyle/>
          <a:p>
            <a:pPr marL="514336" indent="-457200">
              <a:buFont typeface="+mj-lt"/>
              <a:buAutoNum type="arabicPeriod"/>
            </a:pPr>
            <a:r>
              <a:rPr lang="en-US" altLang="zh-CN" dirty="0" smtClean="0"/>
              <a:t>Create a static route;</a:t>
            </a:r>
          </a:p>
          <a:p>
            <a:pPr marL="514336" indent="-457200">
              <a:buFont typeface="+mj-lt"/>
              <a:buAutoNum type="arabicPeriod"/>
            </a:pPr>
            <a:r>
              <a:rPr lang="en-US" altLang="zh-CN" dirty="0" smtClean="0"/>
              <a:t>Monitor the interface state of the two interface on this route every 5 seconds for 1 min</a:t>
            </a:r>
          </a:p>
          <a:p>
            <a:pPr marL="514336" indent="-457200">
              <a:buFont typeface="+mj-lt"/>
              <a:buAutoNum type="arabicPeriod"/>
            </a:pPr>
            <a:r>
              <a:rPr lang="en-US" altLang="zh-CN" dirty="0" smtClean="0"/>
              <a:t>If flapping , then delete the route , shut down interface , and create another route</a:t>
            </a:r>
          </a:p>
          <a:p>
            <a:pPr marL="514336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1:Problem- Static route flapping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  <p:sp>
        <p:nvSpPr>
          <p:cNvPr id="2" name="流程图: 磁盘 1"/>
          <p:cNvSpPr/>
          <p:nvPr/>
        </p:nvSpPr>
        <p:spPr>
          <a:xfrm>
            <a:off x="2268817" y="1636553"/>
            <a:ext cx="945221" cy="64727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osxrv-1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3963241" y="3607514"/>
            <a:ext cx="945221" cy="64727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Iosxrv-5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763763" y="3607514"/>
            <a:ext cx="945221" cy="64727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Iosxrv-2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2" idx="2"/>
            <a:endCxn id="10" idx="1"/>
          </p:cNvCxnSpPr>
          <p:nvPr/>
        </p:nvCxnSpPr>
        <p:spPr>
          <a:xfrm flipH="1">
            <a:off x="1236374" y="1960189"/>
            <a:ext cx="1032443" cy="164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" idx="4"/>
            <a:endCxn id="7" idx="1"/>
          </p:cNvCxnSpPr>
          <p:nvPr/>
        </p:nvCxnSpPr>
        <p:spPr>
          <a:xfrm>
            <a:off x="3214038" y="1960189"/>
            <a:ext cx="1221814" cy="164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4"/>
            <a:endCxn id="7" idx="2"/>
          </p:cNvCxnSpPr>
          <p:nvPr/>
        </p:nvCxnSpPr>
        <p:spPr>
          <a:xfrm>
            <a:off x="1708984" y="3931150"/>
            <a:ext cx="2254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75813" y="191289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0/0/0/0</a:t>
            </a:r>
            <a:endParaRPr lang="zh-CN" altLang="en-US" dirty="0"/>
          </a:p>
          <a:p>
            <a:r>
              <a:rPr lang="en-US" altLang="zh-CN" dirty="0" smtClean="0"/>
              <a:t>58.0.0.21/32</a:t>
            </a:r>
          </a:p>
        </p:txBody>
      </p:sp>
      <p:cxnSp>
        <p:nvCxnSpPr>
          <p:cNvPr id="27" name="直接连接符 26"/>
          <p:cNvCxnSpPr>
            <a:stCxn id="2" idx="1"/>
          </p:cNvCxnSpPr>
          <p:nvPr/>
        </p:nvCxnSpPr>
        <p:spPr>
          <a:xfrm flipH="1" flipV="1">
            <a:off x="1325369" y="1283772"/>
            <a:ext cx="1416059" cy="352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63108" y="974987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Loopback</a:t>
            </a:r>
          </a:p>
          <a:p>
            <a:r>
              <a:rPr lang="en-US" altLang="zh-CN" dirty="0" smtClean="0"/>
              <a:t>21.21.21.21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294992" y="181435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0/0/0/4</a:t>
            </a:r>
            <a:endParaRPr lang="zh-CN" altLang="en-US" dirty="0"/>
          </a:p>
          <a:p>
            <a:r>
              <a:rPr lang="en-US" altLang="zh-CN" dirty="0" smtClean="0"/>
              <a:t>45.0.0.21/32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51774" y="2991739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0/0/0/2</a:t>
            </a:r>
            <a:endParaRPr lang="zh-CN" altLang="en-US" dirty="0"/>
          </a:p>
          <a:p>
            <a:r>
              <a:rPr lang="en-US" altLang="zh-CN" dirty="0" smtClean="0"/>
              <a:t>45.0.0.27/32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890017" y="399226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0/0/0/3</a:t>
            </a:r>
            <a:endParaRPr lang="zh-CN" altLang="en-US" dirty="0"/>
          </a:p>
          <a:p>
            <a:r>
              <a:rPr lang="en-US" altLang="zh-CN" dirty="0" smtClean="0"/>
              <a:t>48.0.0.27/32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325369" y="4079818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0/0/0/1</a:t>
            </a:r>
            <a:endParaRPr lang="zh-CN" altLang="en-US" dirty="0"/>
          </a:p>
          <a:p>
            <a:r>
              <a:rPr lang="en-US" altLang="zh-CN" dirty="0" smtClean="0"/>
              <a:t>48.0.0.22/32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-15315" y="2987073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0/0/0/0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en-US" altLang="zh-CN" dirty="0" smtClean="0"/>
              <a:t>8.0.0.22/32</a:t>
            </a:r>
          </a:p>
        </p:txBody>
      </p:sp>
      <p:cxnSp>
        <p:nvCxnSpPr>
          <p:cNvPr id="35" name="直接连接符 34"/>
          <p:cNvCxnSpPr>
            <a:stCxn id="7" idx="3"/>
          </p:cNvCxnSpPr>
          <p:nvPr/>
        </p:nvCxnSpPr>
        <p:spPr>
          <a:xfrm>
            <a:off x="4435852" y="4254786"/>
            <a:ext cx="372456" cy="383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45843" y="4492289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Loopback</a:t>
            </a:r>
          </a:p>
          <a:p>
            <a:r>
              <a:rPr lang="en-US" altLang="zh-CN" dirty="0" smtClean="0"/>
              <a:t>27.27.27.27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2: Explain the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41523" y="1440254"/>
            <a:ext cx="3998122" cy="3168210"/>
          </a:xfrm>
        </p:spPr>
        <p:txBody>
          <a:bodyPr/>
          <a:lstStyle/>
          <a:p>
            <a:r>
              <a:rPr lang="en-US" altLang="zh-CN" dirty="0" smtClean="0"/>
              <a:t>External APP written in </a:t>
            </a:r>
            <a:r>
              <a:rPr lang="en-US" altLang="zh-CN" dirty="0" smtClean="0"/>
              <a:t>Python invoke </a:t>
            </a:r>
            <a:r>
              <a:rPr lang="en-US" altLang="zh-CN" dirty="0" err="1" smtClean="0"/>
              <a:t>RESTConf</a:t>
            </a:r>
            <a:r>
              <a:rPr lang="en-US" altLang="zh-CN" dirty="0" smtClean="0"/>
              <a:t> API</a:t>
            </a:r>
            <a:endParaRPr lang="en-US" altLang="zh-CN" dirty="0" smtClean="0"/>
          </a:p>
          <a:p>
            <a:r>
              <a:rPr lang="en-US" altLang="zh-CN" dirty="0" smtClean="0"/>
              <a:t>Rule Plug in : </a:t>
            </a:r>
            <a:r>
              <a:rPr lang="en-US" altLang="zh-CN" dirty="0" smtClean="0"/>
              <a:t>implemented by MD-SAL.</a:t>
            </a:r>
          </a:p>
          <a:p>
            <a:pPr lvl="1"/>
            <a:r>
              <a:rPr lang="en-US" altLang="zh-CN" dirty="0" smtClean="0"/>
              <a:t>Modify</a:t>
            </a:r>
            <a:r>
              <a:rPr lang="en-US" altLang="zh-CN" dirty="0" smtClean="0"/>
              <a:t> </a:t>
            </a:r>
            <a:r>
              <a:rPr lang="en-US" altLang="zh-CN" dirty="0" smtClean="0"/>
              <a:t>a yang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efine a new leaf to store a threshold </a:t>
            </a:r>
          </a:p>
          <a:p>
            <a:pPr lvl="1"/>
            <a:endParaRPr lang="en-US" altLang="zh-CN" dirty="0"/>
          </a:p>
          <a:p>
            <a:pPr marL="292040" lvl="1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9059" y="1407561"/>
            <a:ext cx="3071973" cy="59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          External APP                          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5535" y="1407560"/>
            <a:ext cx="955497" cy="36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9059" y="2815123"/>
            <a:ext cx="3071973" cy="65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dirty="0" smtClean="0"/>
              <a:t>    </a:t>
            </a:r>
            <a:r>
              <a:rPr lang="en-US" altLang="zh-CN" sz="2800" dirty="0" smtClean="0"/>
              <a:t>ODL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089059" y="2506897"/>
            <a:ext cx="3071973" cy="308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RESTConf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40456" y="3021542"/>
            <a:ext cx="1479479" cy="3679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Rule Plug in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89059" y="3986379"/>
            <a:ext cx="3071973" cy="441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 Network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7" idx="2"/>
            <a:endCxn id="10" idx="0"/>
          </p:cNvCxnSpPr>
          <p:nvPr/>
        </p:nvCxnSpPr>
        <p:spPr>
          <a:xfrm>
            <a:off x="2625046" y="2003461"/>
            <a:ext cx="0" cy="503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2"/>
            <a:endCxn id="12" idx="0"/>
          </p:cNvCxnSpPr>
          <p:nvPr/>
        </p:nvCxnSpPr>
        <p:spPr>
          <a:xfrm>
            <a:off x="2625046" y="3472669"/>
            <a:ext cx="0" cy="51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977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243165"/>
            <a:ext cx="8277344" cy="3168210"/>
          </a:xfrm>
        </p:spPr>
        <p:txBody>
          <a:bodyPr/>
          <a:lstStyle/>
          <a:p>
            <a:pPr marL="57136" indent="0">
              <a:buNone/>
            </a:pPr>
            <a:r>
              <a:rPr lang="en-US" sz="3600" b="1" dirty="0" smtClean="0"/>
              <a:t>Operation</a:t>
            </a:r>
            <a:r>
              <a:rPr lang="en-US" sz="3600" dirty="0"/>
              <a:t>: How does your </a:t>
            </a:r>
            <a:r>
              <a:rPr lang="en-US" sz="3600" dirty="0" smtClean="0"/>
              <a:t>project work</a:t>
            </a:r>
            <a:r>
              <a:rPr lang="en-US" sz="3600" dirty="0" smtClean="0"/>
              <a:t>?</a:t>
            </a:r>
          </a:p>
          <a:p>
            <a:pPr lvl="1"/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External APP (in Python) invoke </a:t>
            </a:r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RESTConf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API to:</a:t>
            </a:r>
          </a:p>
          <a:p>
            <a:pPr marL="919043" lvl="2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static route </a:t>
            </a:r>
          </a:p>
          <a:p>
            <a:pPr marL="919043" lvl="2"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Judge If the static route is flapping : </a:t>
            </a:r>
          </a:p>
          <a:p>
            <a:pPr marL="919043" lvl="2" indent="-342900">
              <a:buFont typeface="+mj-ea"/>
              <a:buAutoNum type="circleNumDbPlain"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Define a counter to monitor the interface status every 5 seconds on the static route in 1 min</a:t>
            </a:r>
          </a:p>
          <a:p>
            <a:pPr marL="919043" lvl="2" indent="-342900">
              <a:buFont typeface="+mj-ea"/>
              <a:buAutoNum type="circleNumDbPlain"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Invoke 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RESTconf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API to get the threshold defined by MD-SAL</a:t>
            </a:r>
          </a:p>
          <a:p>
            <a:pPr marL="919043" lvl="2" indent="-342900">
              <a:buFont typeface="+mj-ea"/>
              <a:buAutoNum type="circleNumDbPlain"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the counter value &gt; threshold , delete the static route , </a:t>
            </a: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new static route instead. </a:t>
            </a:r>
          </a:p>
          <a:p>
            <a:pPr marL="57136" indent="0"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3: How it 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9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6" indent="0">
              <a:buNone/>
            </a:pPr>
            <a:endParaRPr lang="en-US" sz="3600" b="1" dirty="0" smtClean="0"/>
          </a:p>
          <a:p>
            <a:pPr marL="57136" indent="0">
              <a:buNone/>
            </a:pPr>
            <a:r>
              <a:rPr lang="en-US" sz="3600" b="1" dirty="0"/>
              <a:t>Status</a:t>
            </a:r>
            <a:r>
              <a:rPr lang="en-US" sz="3600" dirty="0"/>
              <a:t>: How far did you get with your </a:t>
            </a:r>
            <a:br>
              <a:rPr lang="en-US" sz="3600" dirty="0"/>
            </a:br>
            <a:r>
              <a:rPr lang="en-US" sz="3600" dirty="0"/>
              <a:t>implementation (design, code, demo</a:t>
            </a:r>
            <a:r>
              <a:rPr lang="en-US" sz="3600" dirty="0" smtClean="0"/>
              <a:t>)?</a:t>
            </a:r>
          </a:p>
          <a:p>
            <a:pPr marL="57136" indent="0"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Design, code and demo.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4: Share your status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9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0" y="1347788"/>
            <a:ext cx="8320953" cy="3168210"/>
          </a:xfrm>
        </p:spPr>
        <p:txBody>
          <a:bodyPr/>
          <a:lstStyle/>
          <a:p>
            <a:pPr marL="57136" indent="0">
              <a:buNone/>
            </a:pPr>
            <a:endParaRPr lang="en-US" sz="2400" b="1" dirty="0" smtClean="0"/>
          </a:p>
          <a:p>
            <a:pPr marL="57136" indent="0">
              <a:buNone/>
            </a:pPr>
            <a:r>
              <a:rPr lang="en-US" sz="3600" b="1" dirty="0" smtClean="0"/>
              <a:t>Scale</a:t>
            </a:r>
            <a:r>
              <a:rPr lang="en-US" sz="3600" dirty="0" smtClean="0"/>
              <a:t>: How could your project/idea evolve and/or scale beyond this </a:t>
            </a:r>
            <a:r>
              <a:rPr lang="en-US" sz="3600" dirty="0" err="1" smtClean="0"/>
              <a:t>hackathon</a:t>
            </a:r>
            <a:r>
              <a:rPr lang="en-US" sz="3600" dirty="0" smtClean="0"/>
              <a:t>? </a:t>
            </a:r>
            <a:endParaRPr lang="en-US" sz="3600" dirty="0" smtClean="0"/>
          </a:p>
          <a:p>
            <a:pPr marL="57136" indent="0">
              <a:buNone/>
            </a:pP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build </a:t>
            </a:r>
            <a:r>
              <a:rPr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 a MD-SAL APP 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solve all the problems </a:t>
            </a:r>
            <a:r>
              <a:rPr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instead 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the </a:t>
            </a:r>
            <a:r>
              <a:rPr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external </a:t>
            </a: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7136" indent="0"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5: What’s next?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" y="195620"/>
            <a:ext cx="1219647" cy="50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6" t="81241" r="32945" b="11937"/>
          <a:stretch/>
        </p:blipFill>
        <p:spPr>
          <a:xfrm>
            <a:off x="7613672" y="4515998"/>
            <a:ext cx="1169582" cy="3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57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154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sharepoint/v3/field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75887</TotalTime>
  <Words>267</Words>
  <Application>Microsoft Office PowerPoint</Application>
  <PresentationFormat>全屏显示(16:9)</PresentationFormat>
  <Paragraphs>57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CiscoSans</vt:lpstr>
      <vt:lpstr>CiscoSans ExtraLight</vt:lpstr>
      <vt:lpstr>ＭＳ Ｐゴシック</vt:lpstr>
      <vt:lpstr>宋体</vt:lpstr>
      <vt:lpstr>Arial</vt:lpstr>
      <vt:lpstr>Calibri</vt:lpstr>
      <vt:lpstr>Office Theme</vt:lpstr>
      <vt:lpstr>PowerPoint 演示文稿</vt:lpstr>
      <vt:lpstr>Part 1:Problem- Static route flapping</vt:lpstr>
      <vt:lpstr>Part 2: Explain the architecture</vt:lpstr>
      <vt:lpstr>Part 3: How it works</vt:lpstr>
      <vt:lpstr>Part 4: Share your status</vt:lpstr>
      <vt:lpstr>Part 5: What’s next?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YUNXIAO WU</cp:lastModifiedBy>
  <cp:revision>80</cp:revision>
  <dcterms:created xsi:type="dcterms:W3CDTF">2010-04-12T23:12:02Z</dcterms:created>
  <dcterms:modified xsi:type="dcterms:W3CDTF">2016-05-13T01:51:15Z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