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273" r:id="rId5"/>
    <p:sldId id="265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5C"/>
    <a:srgbClr val="FAAB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76" autoAdjust="0"/>
    <p:restoredTop sz="94676"/>
  </p:normalViewPr>
  <p:slideViewPr>
    <p:cSldViewPr snapToGrid="0" snapToObjects="1">
      <p:cViewPr>
        <p:scale>
          <a:sx n="80" d="100"/>
          <a:sy n="80" d="100"/>
        </p:scale>
        <p:origin x="-81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181E-7F77-FD4A-A848-60E65126DE3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40DA-9BE5-7348-B35D-2A2DD7ED0D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54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84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2179471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7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63292" y="1294963"/>
            <a:ext cx="8302625" cy="6407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Priority-based Traffic Manager</a:t>
            </a:r>
            <a:endParaRPr lang="en-US" sz="4000" b="1" dirty="0" smtClean="0">
              <a:solidFill>
                <a:srgbClr val="343434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425765" y="2962342"/>
            <a:ext cx="8340152" cy="64473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kern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Team</a:t>
            </a:r>
            <a:r>
              <a:rPr lang="en-US" sz="20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kern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469496" y="4081950"/>
            <a:ext cx="8296421" cy="28813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 smtClean="0">
                <a:solidFill>
                  <a:srgbClr val="343434"/>
                </a:solidFill>
                <a:latin typeface="Arial" charset="0"/>
              </a:rPr>
              <a:t>&lt;</a:t>
            </a:r>
            <a:r>
              <a:rPr sz="1100" dirty="0" smtClean="0">
                <a:solidFill>
                  <a:srgbClr val="343434"/>
                </a:solidFill>
                <a:latin typeface="Arial" charset="0"/>
              </a:rPr>
              <a:t>Peng xiao, Junyi Meng, Mengnan Xie, Yiqiang Hua, Ye Tao</a:t>
            </a:r>
            <a:r>
              <a:rPr lang="en-US" sz="1100" dirty="0" smtClean="0">
                <a:solidFill>
                  <a:srgbClr val="343434"/>
                </a:solidFill>
                <a:latin typeface="Arial" charset="0"/>
              </a:rPr>
              <a:t>&gt;</a:t>
            </a:r>
            <a:endParaRPr lang="en-US" sz="1100" dirty="0">
              <a:solidFill>
                <a:srgbClr val="343434"/>
              </a:solidFill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53195" y="2239867"/>
            <a:ext cx="73368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cap="none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&lt;Better service, Better life with ODL&gt;</a:t>
            </a:r>
            <a:endParaRPr lang="zh-CN" altLang="en-US" sz="2000" b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213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1193413"/>
            <a:ext cx="8277344" cy="3168210"/>
          </a:xfrm>
        </p:spPr>
        <p:txBody>
          <a:bodyPr/>
          <a:lstStyle/>
          <a:p>
            <a:pPr marL="57136" indent="0">
              <a:buNone/>
            </a:pPr>
            <a:r>
              <a:rPr lang="en-US" sz="3600" b="1" dirty="0" smtClean="0"/>
              <a:t>Problem</a:t>
            </a:r>
            <a:r>
              <a:rPr lang="en-US" sz="3600" dirty="0" smtClean="0"/>
              <a:t>:</a:t>
            </a:r>
          </a:p>
          <a:p>
            <a:pPr marL="57136" indent="0" algn="just">
              <a:buNone/>
            </a:pPr>
            <a:r>
              <a:rPr lang="en-US" sz="2800" dirty="0" smtClean="0"/>
              <a:t>In real world network, different users have different priorities. But usually all users share the same network path. </a:t>
            </a:r>
          </a:p>
          <a:p>
            <a:pPr marL="57136" indent="0" algn="just">
              <a:buNone/>
            </a:pPr>
            <a:r>
              <a:rPr lang="en-US" sz="2800" dirty="0" smtClean="0"/>
              <a:t>The aim of our project is to</a:t>
            </a:r>
            <a:r>
              <a:rPr lang="en-US" sz="2800" dirty="0" smtClean="0"/>
              <a:t> </a:t>
            </a:r>
            <a:r>
              <a:rPr lang="en-US" sz="2800" dirty="0" smtClean="0"/>
              <a:t>monitor the traffic and reserve high bandwidth path for high priority users.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1: Explain the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91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967788"/>
            <a:ext cx="8277344" cy="3168210"/>
          </a:xfrm>
        </p:spPr>
        <p:txBody>
          <a:bodyPr/>
          <a:lstStyle/>
          <a:p>
            <a:pPr marL="57136" indent="0">
              <a:buNone/>
            </a:pPr>
            <a:r>
              <a:rPr lang="en-US" sz="3600" b="1" dirty="0" smtClean="0"/>
              <a:t>Architecture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2: Explain the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>
          <a:xfrm>
            <a:off x="562634" y="1733595"/>
            <a:ext cx="1008942" cy="477982"/>
          </a:xfrm>
          <a:prstGeom prst="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</p:txBody>
      </p:sp>
      <p:sp>
        <p:nvSpPr>
          <p:cNvPr id="8" name="Rectangle 5"/>
          <p:cNvSpPr/>
          <p:nvPr/>
        </p:nvSpPr>
        <p:spPr>
          <a:xfrm>
            <a:off x="1923829" y="1733595"/>
            <a:ext cx="2217374" cy="477982"/>
          </a:xfrm>
          <a:prstGeom prst="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APP: Traffic Manager</a:t>
            </a:r>
          </a:p>
        </p:txBody>
      </p:sp>
      <p:sp>
        <p:nvSpPr>
          <p:cNvPr id="9" name="Can 6"/>
          <p:cNvSpPr/>
          <p:nvPr/>
        </p:nvSpPr>
        <p:spPr>
          <a:xfrm>
            <a:off x="4539571" y="1645907"/>
            <a:ext cx="1340427" cy="530002"/>
          </a:xfrm>
          <a:prstGeom prst="can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</a:t>
            </a:r>
          </a:p>
        </p:txBody>
      </p:sp>
      <p:sp>
        <p:nvSpPr>
          <p:cNvPr id="10" name="Rectangle 8"/>
          <p:cNvSpPr/>
          <p:nvPr/>
        </p:nvSpPr>
        <p:spPr>
          <a:xfrm>
            <a:off x="1571576" y="2366351"/>
            <a:ext cx="2569627" cy="1124993"/>
          </a:xfrm>
          <a:prstGeom prst="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ODL</a:t>
            </a:r>
          </a:p>
        </p:txBody>
      </p:sp>
      <p:sp>
        <p:nvSpPr>
          <p:cNvPr id="11" name="Rectangle 9"/>
          <p:cNvSpPr/>
          <p:nvPr/>
        </p:nvSpPr>
        <p:spPr>
          <a:xfrm>
            <a:off x="2280088" y="2436511"/>
            <a:ext cx="1750144" cy="407823"/>
          </a:xfrm>
          <a:prstGeom prst="rect">
            <a:avLst/>
          </a:prstGeom>
          <a:solidFill>
            <a:srgbClr val="36A4D7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Listener</a:t>
            </a:r>
          </a:p>
        </p:txBody>
      </p:sp>
      <p:cxnSp>
        <p:nvCxnSpPr>
          <p:cNvPr id="12" name="Straight Connector 13"/>
          <p:cNvCxnSpPr>
            <a:stCxn id="10" idx="3"/>
            <a:endCxn id="18" idx="2"/>
          </p:cNvCxnSpPr>
          <p:nvPr/>
        </p:nvCxnSpPr>
        <p:spPr>
          <a:xfrm>
            <a:off x="4141203" y="2928848"/>
            <a:ext cx="2482399" cy="55062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5"/>
          <p:cNvCxnSpPr>
            <a:stCxn id="8" idx="2"/>
          </p:cNvCxnSpPr>
          <p:nvPr/>
        </p:nvCxnSpPr>
        <p:spPr>
          <a:xfrm rot="16200000" flipH="1">
            <a:off x="2997170" y="2246922"/>
            <a:ext cx="154774" cy="8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7"/>
          <p:cNvCxnSpPr>
            <a:stCxn id="8" idx="3"/>
            <a:endCxn id="9" idx="2"/>
          </p:cNvCxnSpPr>
          <p:nvPr/>
        </p:nvCxnSpPr>
        <p:spPr>
          <a:xfrm flipV="1">
            <a:off x="4141203" y="1910908"/>
            <a:ext cx="398368" cy="6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9"/>
          <p:cNvCxnSpPr>
            <a:stCxn id="7" idx="3"/>
            <a:endCxn id="8" idx="1"/>
          </p:cNvCxnSpPr>
          <p:nvPr/>
        </p:nvCxnSpPr>
        <p:spPr>
          <a:xfrm>
            <a:off x="1571576" y="1972586"/>
            <a:ext cx="35225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/>
          <p:nvPr/>
        </p:nvSpPr>
        <p:spPr>
          <a:xfrm>
            <a:off x="2278113" y="2933286"/>
            <a:ext cx="1750144" cy="407823"/>
          </a:xfrm>
          <a:prstGeom prst="rect">
            <a:avLst/>
          </a:prstGeom>
          <a:solidFill>
            <a:srgbClr val="36A4D7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 Setter</a:t>
            </a:r>
          </a:p>
        </p:txBody>
      </p:sp>
      <p:sp>
        <p:nvSpPr>
          <p:cNvPr id="18" name="椭圆 17"/>
          <p:cNvSpPr/>
          <p:nvPr/>
        </p:nvSpPr>
        <p:spPr>
          <a:xfrm>
            <a:off x="6623602" y="3224149"/>
            <a:ext cx="560361" cy="51063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8" idx="1"/>
            <a:endCxn id="18" idx="5"/>
          </p:cNvCxnSpPr>
          <p:nvPr/>
        </p:nvCxnSpPr>
        <p:spPr>
          <a:xfrm rot="16200000" flipH="1">
            <a:off x="6723243" y="3281351"/>
            <a:ext cx="361077" cy="396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3"/>
            <a:endCxn id="18" idx="7"/>
          </p:cNvCxnSpPr>
          <p:nvPr/>
        </p:nvCxnSpPr>
        <p:spPr>
          <a:xfrm rot="5400000" flipH="1" flipV="1">
            <a:off x="6723243" y="3281351"/>
            <a:ext cx="361077" cy="396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12712" y="3491344"/>
            <a:ext cx="162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Router A</a:t>
            </a:r>
            <a:endParaRPr lang="zh-CN" alt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5767215" y="3964347"/>
            <a:ext cx="560361" cy="5106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1"/>
            <a:endCxn id="31" idx="5"/>
          </p:cNvCxnSpPr>
          <p:nvPr/>
        </p:nvCxnSpPr>
        <p:spPr>
          <a:xfrm rot="16200000" flipH="1">
            <a:off x="5866856" y="4021549"/>
            <a:ext cx="361077" cy="396235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3"/>
            <a:endCxn id="31" idx="7"/>
          </p:cNvCxnSpPr>
          <p:nvPr/>
        </p:nvCxnSpPr>
        <p:spPr>
          <a:xfrm rot="5400000" flipH="1" flipV="1">
            <a:off x="5866856" y="4021549"/>
            <a:ext cx="361077" cy="396235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60743" y="4474986"/>
            <a:ext cx="17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High Priority User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Dscp</a:t>
            </a:r>
            <a:r>
              <a:rPr lang="en-US" altLang="zh-CN" sz="1600" dirty="0" smtClean="0"/>
              <a:t> = 48)</a:t>
            </a:r>
            <a:endParaRPr lang="zh-CN" altLang="en-US" sz="1600" dirty="0"/>
          </a:p>
        </p:txBody>
      </p:sp>
      <p:sp>
        <p:nvSpPr>
          <p:cNvPr id="35" name="椭圆 34"/>
          <p:cNvSpPr/>
          <p:nvPr/>
        </p:nvSpPr>
        <p:spPr>
          <a:xfrm>
            <a:off x="7464792" y="3976222"/>
            <a:ext cx="560361" cy="5106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5" idx="1"/>
            <a:endCxn id="35" idx="5"/>
          </p:cNvCxnSpPr>
          <p:nvPr/>
        </p:nvCxnSpPr>
        <p:spPr>
          <a:xfrm rot="16200000" flipH="1">
            <a:off x="7564433" y="4033424"/>
            <a:ext cx="361077" cy="3962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3"/>
            <a:endCxn id="35" idx="7"/>
          </p:cNvCxnSpPr>
          <p:nvPr/>
        </p:nvCxnSpPr>
        <p:spPr>
          <a:xfrm rot="5400000" flipH="1" flipV="1">
            <a:off x="7564433" y="4033424"/>
            <a:ext cx="361077" cy="3962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58320" y="4486861"/>
            <a:ext cx="17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Low Priority User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Dscp</a:t>
            </a:r>
            <a:r>
              <a:rPr lang="en-US" altLang="zh-CN" sz="1600" dirty="0" smtClean="0"/>
              <a:t> = 0)</a:t>
            </a:r>
            <a:endParaRPr lang="zh-CN" altLang="en-US" sz="1600" dirty="0"/>
          </a:p>
        </p:txBody>
      </p:sp>
      <p:cxnSp>
        <p:nvCxnSpPr>
          <p:cNvPr id="41" name="直接箭头连接符 40"/>
          <p:cNvCxnSpPr>
            <a:stCxn id="31" idx="7"/>
            <a:endCxn id="18" idx="3"/>
          </p:cNvCxnSpPr>
          <p:nvPr/>
        </p:nvCxnSpPr>
        <p:spPr>
          <a:xfrm rot="5400000" flipH="1" flipV="1">
            <a:off x="6286029" y="3619492"/>
            <a:ext cx="379121" cy="46015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5" idx="1"/>
            <a:endCxn id="18" idx="5"/>
          </p:cNvCxnSpPr>
          <p:nvPr/>
        </p:nvCxnSpPr>
        <p:spPr>
          <a:xfrm rot="16200000" flipV="1">
            <a:off x="7128880" y="3633027"/>
            <a:ext cx="390996" cy="444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623602" y="2214835"/>
            <a:ext cx="560361" cy="51063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5" idx="1"/>
            <a:endCxn id="45" idx="5"/>
          </p:cNvCxnSpPr>
          <p:nvPr/>
        </p:nvCxnSpPr>
        <p:spPr>
          <a:xfrm rot="16200000" flipH="1">
            <a:off x="6723243" y="2272037"/>
            <a:ext cx="361077" cy="396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5" idx="3"/>
            <a:endCxn id="45" idx="7"/>
          </p:cNvCxnSpPr>
          <p:nvPr/>
        </p:nvCxnSpPr>
        <p:spPr>
          <a:xfrm rot="5400000" flipH="1" flipV="1">
            <a:off x="6723243" y="2272037"/>
            <a:ext cx="361077" cy="396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67215" y="2289616"/>
            <a:ext cx="162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Router B</a:t>
            </a:r>
            <a:endParaRPr lang="zh-CN" altLang="en-US" sz="1600" dirty="0"/>
          </a:p>
        </p:txBody>
      </p:sp>
      <p:cxnSp>
        <p:nvCxnSpPr>
          <p:cNvPr id="49" name="直接箭头连接符 48"/>
          <p:cNvCxnSpPr>
            <a:stCxn id="18" idx="0"/>
          </p:cNvCxnSpPr>
          <p:nvPr/>
        </p:nvCxnSpPr>
        <p:spPr>
          <a:xfrm rot="16200000" flipV="1">
            <a:off x="6631589" y="2951955"/>
            <a:ext cx="498674" cy="4571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546856" y="2713510"/>
            <a:ext cx="560361" cy="51063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52" idx="1"/>
            <a:endCxn id="52" idx="5"/>
          </p:cNvCxnSpPr>
          <p:nvPr/>
        </p:nvCxnSpPr>
        <p:spPr>
          <a:xfrm rot="16200000" flipH="1">
            <a:off x="7646497" y="2770712"/>
            <a:ext cx="361077" cy="396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2" idx="3"/>
            <a:endCxn id="52" idx="7"/>
          </p:cNvCxnSpPr>
          <p:nvPr/>
        </p:nvCxnSpPr>
        <p:spPr>
          <a:xfrm rot="5400000" flipH="1" flipV="1">
            <a:off x="7646497" y="2770712"/>
            <a:ext cx="361077" cy="396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071592" y="2752666"/>
            <a:ext cx="162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Router C</a:t>
            </a:r>
            <a:endParaRPr lang="zh-CN" altLang="en-US" sz="1600" dirty="0"/>
          </a:p>
        </p:txBody>
      </p:sp>
      <p:cxnSp>
        <p:nvCxnSpPr>
          <p:cNvPr id="56" name="直接箭头连接符 55"/>
          <p:cNvCxnSpPr>
            <a:stCxn id="18" idx="6"/>
            <a:endCxn id="52" idx="3"/>
          </p:cNvCxnSpPr>
          <p:nvPr/>
        </p:nvCxnSpPr>
        <p:spPr>
          <a:xfrm flipV="1">
            <a:off x="7183963" y="3149368"/>
            <a:ext cx="444956" cy="330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1"/>
          </p:cNvCxnSpPr>
          <p:nvPr/>
        </p:nvCxnSpPr>
        <p:spPr>
          <a:xfrm rot="16200000" flipV="1">
            <a:off x="7241743" y="2401115"/>
            <a:ext cx="329399" cy="444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云形 63"/>
          <p:cNvSpPr/>
          <p:nvPr/>
        </p:nvSpPr>
        <p:spPr>
          <a:xfrm>
            <a:off x="6421008" y="1269072"/>
            <a:ext cx="1383407" cy="70351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Cloud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5" idx="0"/>
            <a:endCxn id="64" idx="1"/>
          </p:cNvCxnSpPr>
          <p:nvPr/>
        </p:nvCxnSpPr>
        <p:spPr>
          <a:xfrm rot="5400000" flipH="1" flipV="1">
            <a:off x="6886748" y="1988872"/>
            <a:ext cx="242998" cy="20892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744977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1347787"/>
            <a:ext cx="8277344" cy="3519085"/>
          </a:xfrm>
        </p:spPr>
        <p:txBody>
          <a:bodyPr/>
          <a:lstStyle/>
          <a:p>
            <a:pPr marL="57136" indent="0">
              <a:buNone/>
            </a:pPr>
            <a:r>
              <a:rPr lang="en-US" sz="3600" b="1" dirty="0" smtClean="0"/>
              <a:t>Operation</a:t>
            </a:r>
            <a:r>
              <a:rPr lang="en-US" sz="3600" dirty="0"/>
              <a:t>: </a:t>
            </a:r>
            <a:endParaRPr lang="en-US" sz="3600" dirty="0" smtClean="0"/>
          </a:p>
          <a:p>
            <a:pPr marL="720000" indent="-540000">
              <a:buAutoNum type="arabicPeriod"/>
            </a:pPr>
            <a:r>
              <a:rPr lang="en-US" sz="2800" dirty="0" smtClean="0"/>
              <a:t>Monitor the bandwidth of default network path(Router A to B)</a:t>
            </a:r>
          </a:p>
          <a:p>
            <a:pPr marL="720000" indent="-540000">
              <a:buAutoNum type="arabicPeriod"/>
            </a:pPr>
            <a:r>
              <a:rPr lang="en-US" sz="2800" dirty="0" smtClean="0"/>
              <a:t>When bandwidth </a:t>
            </a:r>
            <a:r>
              <a:rPr lang="en-US" sz="2800" dirty="0" smtClean="0"/>
              <a:t>exceeds 80</a:t>
            </a:r>
            <a:r>
              <a:rPr lang="en-US" sz="2800" dirty="0" smtClean="0"/>
              <a:t>%, ODL will send new policy to Router A through </a:t>
            </a:r>
            <a:r>
              <a:rPr lang="en-US" sz="2800" dirty="0" err="1" smtClean="0"/>
              <a:t>NETConf</a:t>
            </a:r>
            <a:endParaRPr lang="en-US" sz="2800" dirty="0" smtClean="0"/>
          </a:p>
          <a:p>
            <a:pPr marL="720000" indent="-540000">
              <a:buAutoNum type="arabicPeriod"/>
            </a:pPr>
            <a:r>
              <a:rPr lang="en-US" sz="2800" dirty="0" smtClean="0"/>
              <a:t>Router A </a:t>
            </a:r>
            <a:r>
              <a:rPr lang="en-US" sz="2800" dirty="0" smtClean="0"/>
              <a:t>received </a:t>
            </a:r>
            <a:r>
              <a:rPr lang="en-US" sz="2800" dirty="0" smtClean="0"/>
              <a:t>new policy and </a:t>
            </a:r>
            <a:r>
              <a:rPr lang="en-US" sz="2800" dirty="0" smtClean="0"/>
              <a:t>changed </a:t>
            </a:r>
            <a:r>
              <a:rPr lang="en-US" sz="2800" dirty="0" smtClean="0"/>
              <a:t>the data path of high priority user</a:t>
            </a:r>
          </a:p>
          <a:p>
            <a:pPr marL="800086" indent="-742950">
              <a:buAutoNum type="arabicPeriod"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3: How it 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35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6" indent="0">
              <a:buNone/>
            </a:pPr>
            <a:r>
              <a:rPr lang="en-US" sz="3600" b="1" dirty="0" smtClean="0"/>
              <a:t>Status</a:t>
            </a:r>
            <a:r>
              <a:rPr lang="en-US" sz="3600" dirty="0"/>
              <a:t>: </a:t>
            </a:r>
            <a:endParaRPr lang="en-US" sz="3600" dirty="0" smtClean="0"/>
          </a:p>
          <a:p>
            <a:pPr marL="57136" indent="0">
              <a:buNone/>
            </a:pPr>
            <a:r>
              <a:rPr lang="en-US" sz="2800" dirty="0" smtClean="0"/>
              <a:t>We have </a:t>
            </a:r>
            <a:r>
              <a:rPr lang="en-US" sz="2800" dirty="0" smtClean="0"/>
              <a:t>finished </a:t>
            </a:r>
            <a:r>
              <a:rPr lang="en-US" sz="2800" dirty="0" smtClean="0"/>
              <a:t>our project design, code and we </a:t>
            </a:r>
            <a:r>
              <a:rPr lang="en-US" sz="2800" dirty="0" smtClean="0"/>
              <a:t>could</a:t>
            </a:r>
            <a:r>
              <a:rPr lang="en-US" sz="2800" dirty="0" smtClean="0"/>
              <a:t> </a:t>
            </a:r>
            <a:r>
              <a:rPr lang="en-US" sz="2800" dirty="0" smtClean="0"/>
              <a:t>show you our demo now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4: Share your status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2149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0" y="1347788"/>
            <a:ext cx="8320953" cy="3168210"/>
          </a:xfrm>
        </p:spPr>
        <p:txBody>
          <a:bodyPr/>
          <a:lstStyle/>
          <a:p>
            <a:pPr marL="57136" indent="0">
              <a:buNone/>
            </a:pPr>
            <a:r>
              <a:rPr lang="en-US" sz="3600" b="1" dirty="0" smtClean="0"/>
              <a:t>Scale</a:t>
            </a:r>
            <a:r>
              <a:rPr lang="en-US" sz="3600" dirty="0" smtClean="0"/>
              <a:t>: </a:t>
            </a:r>
          </a:p>
          <a:p>
            <a:pPr marL="571486" indent="-514350">
              <a:buAutoNum type="arabicPeriod"/>
            </a:pPr>
            <a:r>
              <a:rPr lang="en-US" sz="2800" dirty="0" smtClean="0"/>
              <a:t>Use DPI to analyze the data packets, we could find some abnormal packets like </a:t>
            </a:r>
            <a:r>
              <a:rPr lang="en-US" sz="2800" dirty="0" err="1" smtClean="0"/>
              <a:t>DDoS</a:t>
            </a:r>
            <a:endParaRPr lang="en-US" sz="2800" dirty="0" smtClean="0"/>
          </a:p>
          <a:p>
            <a:pPr marL="571486" indent="-514350">
              <a:buAutoNum type="arabicPeriod"/>
            </a:pPr>
            <a:r>
              <a:rPr lang="en-US" sz="2800" dirty="0" smtClean="0"/>
              <a:t>More flexible if we </a:t>
            </a:r>
            <a:r>
              <a:rPr lang="en-US" sz="2800" dirty="0" smtClean="0"/>
              <a:t>could use </a:t>
            </a:r>
            <a:r>
              <a:rPr lang="en-US" sz="2800" dirty="0" err="1" smtClean="0"/>
              <a:t>OpenFlow</a:t>
            </a:r>
            <a:endParaRPr lang="en-US" sz="2800" dirty="0" smtClean="0"/>
          </a:p>
          <a:p>
            <a:pPr marL="571486" indent="-514350">
              <a:buAutoNum type="arabicPeriod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5: What’s next?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7367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75600</TotalTime>
  <Words>226</Words>
  <Application>Microsoft Macintosh PowerPoint</Application>
  <PresentationFormat>全屏显示(16:9)</PresentationFormat>
  <Paragraphs>37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幻灯片 1</vt:lpstr>
      <vt:lpstr>Part 1: Explain the problem</vt:lpstr>
      <vt:lpstr>Part 2: Explain the architecture</vt:lpstr>
      <vt:lpstr>Part 3: How it works</vt:lpstr>
      <vt:lpstr>Part 4: Share your status</vt:lpstr>
      <vt:lpstr>Part 5: What’s next?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Dream14.Mutyshi</cp:lastModifiedBy>
  <cp:revision>68</cp:revision>
  <dcterms:created xsi:type="dcterms:W3CDTF">2010-04-12T23:12:02Z</dcterms:created>
  <dcterms:modified xsi:type="dcterms:W3CDTF">2016-05-13T01:30:03Z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