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66" r:id="rId4"/>
    <p:sldId id="263" r:id="rId5"/>
    <p:sldId id="265" r:id="rId6"/>
    <p:sldId id="262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3" autoAdjust="0"/>
    <p:restoredTop sz="81843" autoAdjust="0"/>
  </p:normalViewPr>
  <p:slideViewPr>
    <p:cSldViewPr snapToGrid="0">
      <p:cViewPr varScale="1">
        <p:scale>
          <a:sx n="65" d="100"/>
          <a:sy n="65" d="100"/>
        </p:scale>
        <p:origin x="14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D104C-F29C-4508-9292-AD9454BE844B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9191D-BD32-45E0-A266-03F376AE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03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9191D-BD32-45E0-A266-03F376AE56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3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9191D-BD32-45E0-A266-03F376AE56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633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9191D-BD32-45E0-A266-03F376AE56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4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9191D-BD32-45E0-A266-03F376AE56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3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9191D-BD32-45E0-A266-03F376AE56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21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DAE4BB-4BEC-4057-988A-1A5F1DD8805B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0B4B55-A837-47B2-995E-6D7484A3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9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4BB-4BEC-4057-988A-1A5F1DD8805B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4B55-A837-47B2-995E-6D7484A3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6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DAE4BB-4BEC-4057-988A-1A5F1DD8805B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0B4B55-A837-47B2-995E-6D7484A3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4BB-4BEC-4057-988A-1A5F1DD8805B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4B55-A837-47B2-995E-6D7484A3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9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DAE4BB-4BEC-4057-988A-1A5F1DD8805B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0B4B55-A837-47B2-995E-6D7484A3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7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4BB-4BEC-4057-988A-1A5F1DD8805B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4B55-A837-47B2-995E-6D7484A3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8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4BB-4BEC-4057-988A-1A5F1DD8805B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4B55-A837-47B2-995E-6D7484A3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4BB-4BEC-4057-988A-1A5F1DD8805B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4B55-A837-47B2-995E-6D7484A3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6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4BB-4BEC-4057-988A-1A5F1DD8805B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4B55-A837-47B2-995E-6D7484A3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99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DAE4BB-4BEC-4057-988A-1A5F1DD8805B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0B4B55-A837-47B2-995E-6D7484A3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4BB-4BEC-4057-988A-1A5F1DD8805B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4B55-A837-47B2-995E-6D7484A39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9DAE4BB-4BEC-4057-988A-1A5F1DD8805B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80B4B55-A837-47B2-995E-6D7484A39F6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373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8508" y="1478505"/>
            <a:ext cx="6301389" cy="1504844"/>
          </a:xfrm>
        </p:spPr>
        <p:txBody>
          <a:bodyPr/>
          <a:lstStyle/>
          <a:p>
            <a:r>
              <a:rPr lang="en-US" altLang="zh-CN" dirty="0"/>
              <a:t>A Network Failure Recovery Mechanism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02750" y="3408775"/>
            <a:ext cx="1704975" cy="643652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Group 7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1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OF </a:t>
            </a:r>
            <a:br>
              <a:rPr lang="en-US" altLang="zh-CN" dirty="0" smtClean="0"/>
            </a:br>
            <a:r>
              <a:rPr lang="en-US" altLang="zh-CN" dirty="0" smtClean="0"/>
              <a:t>A Network Failure Recovery Mechanism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895" y="1955708"/>
            <a:ext cx="8272211" cy="50827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200" dirty="0"/>
              <a:t>T</a:t>
            </a:r>
            <a:r>
              <a:rPr lang="en-US" altLang="zh-CN" sz="2200" dirty="0" smtClean="0"/>
              <a:t>here </a:t>
            </a:r>
            <a:r>
              <a:rPr lang="en-US" altLang="zh-CN" sz="2200" dirty="0"/>
              <a:t>are significant </a:t>
            </a:r>
            <a:r>
              <a:rPr lang="en-US" altLang="zh-CN" sz="2200" dirty="0" smtClean="0"/>
              <a:t>numbers of failures in </a:t>
            </a:r>
            <a:r>
              <a:rPr lang="en-US" altLang="zh-CN" sz="2200" dirty="0"/>
              <a:t>the  network, including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/>
              <a:t>Devices Down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/>
              <a:t>Links Break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/>
              <a:t>Network Protocols </a:t>
            </a:r>
            <a:r>
              <a:rPr lang="en-US" altLang="zh-CN" sz="1700" dirty="0" smtClean="0"/>
              <a:t>Down</a:t>
            </a:r>
            <a:endParaRPr lang="en-US" altLang="zh-CN" sz="17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200" dirty="0"/>
              <a:t>Except for routing protocols’ convergence, intelligent network needs recovery mechanism which can take the </a:t>
            </a:r>
            <a:r>
              <a:rPr lang="en-US" altLang="zh-CN" sz="2200" dirty="0" smtClean="0"/>
              <a:t>followings </a:t>
            </a:r>
            <a:r>
              <a:rPr lang="en-US" altLang="zh-CN" sz="2200" dirty="0"/>
              <a:t>into consideration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smtClean="0"/>
              <a:t>Performance of the back-up devices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smtClean="0"/>
              <a:t>Bandwidth </a:t>
            </a:r>
            <a:r>
              <a:rPr lang="en-US" altLang="zh-CN" sz="1700" dirty="0"/>
              <a:t>of the back-up </a:t>
            </a:r>
            <a:r>
              <a:rPr lang="en-US" altLang="zh-CN" sz="1700" dirty="0" smtClean="0"/>
              <a:t>links</a:t>
            </a:r>
            <a:endParaRPr lang="en-US" altLang="zh-CN" sz="17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/>
              <a:t>Delay of the back-up </a:t>
            </a:r>
            <a:r>
              <a:rPr lang="en-US" altLang="zh-CN" sz="1700" dirty="0" smtClean="0"/>
              <a:t>path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200" dirty="0" smtClean="0"/>
              <a:t>So, an SDN network failure recovery mechanism can detect the failure automatically, and  recovery the user traffic from the network failure by posting users an optimized bypass.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n"/>
            </a:pP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81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Hackathon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——software architecture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70155" y="3288890"/>
            <a:ext cx="7418439" cy="28906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3448" y="5186810"/>
            <a:ext cx="6603700" cy="68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ODL/MD-SAL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3448" y="3636839"/>
            <a:ext cx="2657384" cy="10153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Hack REST 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5981" y="3634317"/>
            <a:ext cx="2540663" cy="1015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Basic REST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521978" y="4666923"/>
            <a:ext cx="0" cy="514916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597450" y="4653115"/>
            <a:ext cx="0" cy="514916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246485" y="2457115"/>
            <a:ext cx="2657384" cy="59958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NETCONF 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565978" y="3065205"/>
            <a:ext cx="0" cy="514916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2364659" y="2756908"/>
            <a:ext cx="2911322" cy="835687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118695" y="2486610"/>
            <a:ext cx="2657384" cy="577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 other APP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369577" y="3060928"/>
            <a:ext cx="0" cy="514916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 descr="EndUser Fema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551" y="4274787"/>
            <a:ext cx="288535" cy="45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35"/>
          <p:cNvSpPr txBox="1"/>
          <p:nvPr/>
        </p:nvSpPr>
        <p:spPr>
          <a:xfrm>
            <a:off x="301145" y="4681393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user</a:t>
            </a:r>
            <a:r>
              <a:rPr lang="en-US" altLang="zh-CN" sz="1100" b="1" dirty="0" smtClean="0"/>
              <a:t>s</a:t>
            </a:r>
            <a:endParaRPr lang="en-US" sz="1100" b="1" dirty="0"/>
          </a:p>
        </p:txBody>
      </p:sp>
      <p:sp>
        <p:nvSpPr>
          <p:cNvPr id="22" name="TextBox 49"/>
          <p:cNvSpPr txBox="1"/>
          <p:nvPr/>
        </p:nvSpPr>
        <p:spPr>
          <a:xfrm>
            <a:off x="2126160" y="470650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iosxrv-8(</a:t>
            </a:r>
            <a:r>
              <a:rPr lang="en-US" sz="1100" b="1" dirty="0" err="1" smtClean="0"/>
              <a:t>sjc</a:t>
            </a:r>
            <a:r>
              <a:rPr lang="en-US" sz="1100" b="1" dirty="0" smtClean="0"/>
              <a:t>)</a:t>
            </a:r>
            <a:endParaRPr lang="en-US" sz="1100" b="1" dirty="0"/>
          </a:p>
        </p:txBody>
      </p:sp>
      <p:sp>
        <p:nvSpPr>
          <p:cNvPr id="23" name="TextBox 51"/>
          <p:cNvSpPr txBox="1"/>
          <p:nvPr/>
        </p:nvSpPr>
        <p:spPr>
          <a:xfrm>
            <a:off x="6149629" y="4706506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/>
            </a:lvl1pPr>
          </a:lstStyle>
          <a:p>
            <a:r>
              <a:rPr lang="en-US" sz="1100" b="1" dirty="0"/>
              <a:t>Iosxr-2(lax</a:t>
            </a:r>
            <a:r>
              <a:rPr lang="en-US" sz="1100" b="1" dirty="0" smtClean="0"/>
              <a:t>)</a:t>
            </a:r>
            <a:endParaRPr lang="en-US" sz="1100" b="1" dirty="0"/>
          </a:p>
        </p:txBody>
      </p:sp>
      <p:sp>
        <p:nvSpPr>
          <p:cNvPr id="30" name="TextBox 65"/>
          <p:cNvSpPr txBox="1"/>
          <p:nvPr/>
        </p:nvSpPr>
        <p:spPr>
          <a:xfrm>
            <a:off x="6528708" y="382632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452151" y="939627"/>
            <a:ext cx="8272212" cy="760350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/>
              <a:t>Hackathon</a:t>
            </a:r>
            <a:r>
              <a:rPr lang="en-US" altLang="zh-CN" b="1" dirty="0"/>
              <a:t> </a:t>
            </a:r>
            <a:r>
              <a:rPr lang="en-US" altLang="zh-CN" b="1" dirty="0" smtClean="0"/>
              <a:t>scenario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1/4</a:t>
            </a:r>
            <a:r>
              <a:rPr lang="zh-CN" altLang="en-US" b="1" dirty="0" smtClean="0"/>
              <a:t>）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smtClean="0"/>
              <a:t>——devices connected</a:t>
            </a:r>
            <a:endParaRPr lang="zh-CN" altLang="en-US" dirty="0"/>
          </a:p>
        </p:txBody>
      </p:sp>
      <p:pic>
        <p:nvPicPr>
          <p:cNvPr id="37" name="Picture 793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7113" y="4295050"/>
            <a:ext cx="669490" cy="434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9" name="Picture 793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7178" y="4319359"/>
            <a:ext cx="669490" cy="434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42" name="直接连接符 41"/>
          <p:cNvCxnSpPr/>
          <p:nvPr/>
        </p:nvCxnSpPr>
        <p:spPr>
          <a:xfrm>
            <a:off x="879093" y="4549835"/>
            <a:ext cx="1247067" cy="23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37" idx="1"/>
          </p:cNvCxnSpPr>
          <p:nvPr/>
        </p:nvCxnSpPr>
        <p:spPr>
          <a:xfrm flipV="1">
            <a:off x="2852176" y="4512198"/>
            <a:ext cx="3334937" cy="37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6856603" y="4477445"/>
            <a:ext cx="1464092" cy="8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1" name="Picture 793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1082" y="3299586"/>
            <a:ext cx="669490" cy="434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92" name="直接连接符 91"/>
          <p:cNvCxnSpPr/>
          <p:nvPr/>
        </p:nvCxnSpPr>
        <p:spPr>
          <a:xfrm flipV="1">
            <a:off x="2819153" y="3579833"/>
            <a:ext cx="1237445" cy="801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4698544" y="3579833"/>
            <a:ext cx="1488569" cy="73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30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51" y="5994422"/>
            <a:ext cx="389993" cy="40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cxnSp>
        <p:nvCxnSpPr>
          <p:cNvPr id="27" name="直接连接符 26"/>
          <p:cNvCxnSpPr>
            <a:endCxn id="26" idx="0"/>
          </p:cNvCxnSpPr>
          <p:nvPr/>
        </p:nvCxnSpPr>
        <p:spPr>
          <a:xfrm flipH="1">
            <a:off x="2534148" y="4759030"/>
            <a:ext cx="27081" cy="123539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61"/>
          <p:cNvSpPr txBox="1"/>
          <p:nvPr/>
        </p:nvSpPr>
        <p:spPr>
          <a:xfrm>
            <a:off x="2113198" y="6404798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 b="1"/>
            </a:lvl1pPr>
          </a:lstStyle>
          <a:p>
            <a:r>
              <a:rPr lang="en-US" altLang="zh-CN" dirty="0" smtClean="0"/>
              <a:t>controller</a:t>
            </a:r>
            <a:endParaRPr lang="en-US" dirty="0"/>
          </a:p>
        </p:txBody>
      </p:sp>
      <p:cxnSp>
        <p:nvCxnSpPr>
          <p:cNvPr id="29" name="直接连接符 28"/>
          <p:cNvCxnSpPr>
            <a:stCxn id="91" idx="2"/>
          </p:cNvCxnSpPr>
          <p:nvPr/>
        </p:nvCxnSpPr>
        <p:spPr>
          <a:xfrm flipH="1">
            <a:off x="2686549" y="3733882"/>
            <a:ext cx="1729278" cy="241294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37" idx="1"/>
            <a:endCxn id="26" idx="3"/>
          </p:cNvCxnSpPr>
          <p:nvPr/>
        </p:nvCxnSpPr>
        <p:spPr>
          <a:xfrm flipH="1">
            <a:off x="2729144" y="4512198"/>
            <a:ext cx="3457969" cy="1687017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48"/>
          <p:cNvSpPr txBox="1"/>
          <p:nvPr/>
        </p:nvSpPr>
        <p:spPr>
          <a:xfrm>
            <a:off x="3910720" y="3042400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 b="1"/>
            </a:lvl1pPr>
          </a:lstStyle>
          <a:p>
            <a:r>
              <a:rPr lang="en-US" dirty="0"/>
              <a:t>Iosxr-1(</a:t>
            </a:r>
            <a:r>
              <a:rPr lang="en-US" dirty="0" err="1"/>
              <a:t>kcy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65800" y="2207700"/>
            <a:ext cx="3515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Mount-all.py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smtClean="0"/>
              <a:t>Dismount all devices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smtClean="0"/>
              <a:t>Mount all devices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smtClean="0"/>
              <a:t>Re-mount all disconnected devices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98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 descr="EndUser Fema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551" y="4274787"/>
            <a:ext cx="288535" cy="45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35"/>
          <p:cNvSpPr txBox="1"/>
          <p:nvPr/>
        </p:nvSpPr>
        <p:spPr>
          <a:xfrm>
            <a:off x="301145" y="4681393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user</a:t>
            </a:r>
            <a:r>
              <a:rPr lang="en-US" altLang="zh-CN" sz="1100" b="1" dirty="0" smtClean="0"/>
              <a:t>s</a:t>
            </a:r>
            <a:endParaRPr lang="en-US" sz="1100" b="1" dirty="0"/>
          </a:p>
        </p:txBody>
      </p:sp>
      <p:sp>
        <p:nvSpPr>
          <p:cNvPr id="22" name="TextBox 49"/>
          <p:cNvSpPr txBox="1"/>
          <p:nvPr/>
        </p:nvSpPr>
        <p:spPr>
          <a:xfrm>
            <a:off x="2126160" y="470650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iosxrv-8(</a:t>
            </a:r>
            <a:r>
              <a:rPr lang="en-US" sz="1100" b="1" dirty="0" err="1" smtClean="0"/>
              <a:t>sjc</a:t>
            </a:r>
            <a:r>
              <a:rPr lang="en-US" sz="1100" b="1" dirty="0" smtClean="0"/>
              <a:t>)</a:t>
            </a:r>
            <a:endParaRPr lang="en-US" sz="1100" b="1" dirty="0"/>
          </a:p>
        </p:txBody>
      </p:sp>
      <p:sp>
        <p:nvSpPr>
          <p:cNvPr id="23" name="TextBox 51"/>
          <p:cNvSpPr txBox="1"/>
          <p:nvPr/>
        </p:nvSpPr>
        <p:spPr>
          <a:xfrm>
            <a:off x="6149629" y="4706506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/>
            </a:lvl1pPr>
          </a:lstStyle>
          <a:p>
            <a:r>
              <a:rPr lang="en-US" sz="1100" b="1" dirty="0"/>
              <a:t>Iosxr-2(lax</a:t>
            </a:r>
            <a:r>
              <a:rPr lang="en-US" sz="1100" b="1" dirty="0" smtClean="0"/>
              <a:t>)</a:t>
            </a:r>
            <a:endParaRPr lang="en-US" sz="1100" b="1" dirty="0"/>
          </a:p>
        </p:txBody>
      </p:sp>
      <p:sp>
        <p:nvSpPr>
          <p:cNvPr id="30" name="TextBox 65"/>
          <p:cNvSpPr txBox="1"/>
          <p:nvPr/>
        </p:nvSpPr>
        <p:spPr>
          <a:xfrm>
            <a:off x="6528708" y="382632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452151" y="939627"/>
            <a:ext cx="8272212" cy="760350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/>
              <a:t>Hackathon</a:t>
            </a:r>
            <a:r>
              <a:rPr lang="en-US" altLang="zh-CN" b="1" dirty="0"/>
              <a:t> </a:t>
            </a:r>
            <a:r>
              <a:rPr lang="en-US" altLang="zh-CN" b="1" dirty="0" smtClean="0"/>
              <a:t>scenario</a:t>
            </a:r>
            <a:r>
              <a:rPr lang="zh-CN" altLang="en-US" b="1" dirty="0" smtClean="0"/>
              <a:t>（</a:t>
            </a:r>
            <a:r>
              <a:rPr lang="en-US" altLang="zh-CN" b="1" dirty="0"/>
              <a:t>2</a:t>
            </a:r>
            <a:r>
              <a:rPr lang="en-US" altLang="zh-CN" b="1" dirty="0" smtClean="0"/>
              <a:t>/4</a:t>
            </a:r>
            <a:r>
              <a:rPr lang="zh-CN" altLang="en-US" b="1" dirty="0" smtClean="0"/>
              <a:t>）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smtClean="0"/>
              <a:t>——network configured</a:t>
            </a:r>
            <a:endParaRPr lang="zh-CN" altLang="en-US" dirty="0"/>
          </a:p>
        </p:txBody>
      </p:sp>
      <p:pic>
        <p:nvPicPr>
          <p:cNvPr id="37" name="Picture 793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7113" y="4295050"/>
            <a:ext cx="669490" cy="434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9" name="Picture 793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7178" y="4319359"/>
            <a:ext cx="669490" cy="434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42" name="直接连接符 41"/>
          <p:cNvCxnSpPr/>
          <p:nvPr/>
        </p:nvCxnSpPr>
        <p:spPr>
          <a:xfrm>
            <a:off x="879093" y="4549835"/>
            <a:ext cx="1247067" cy="23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37" idx="1"/>
          </p:cNvCxnSpPr>
          <p:nvPr/>
        </p:nvCxnSpPr>
        <p:spPr>
          <a:xfrm flipV="1">
            <a:off x="2852176" y="4512198"/>
            <a:ext cx="3334937" cy="37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6856603" y="4477445"/>
            <a:ext cx="1464092" cy="8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1" name="Picture 793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1082" y="3299586"/>
            <a:ext cx="669490" cy="434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92" name="直接连接符 91"/>
          <p:cNvCxnSpPr/>
          <p:nvPr/>
        </p:nvCxnSpPr>
        <p:spPr>
          <a:xfrm flipV="1">
            <a:off x="2819153" y="3579833"/>
            <a:ext cx="1237445" cy="801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4698544" y="3579833"/>
            <a:ext cx="1488569" cy="73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3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51" y="5994422"/>
            <a:ext cx="389993" cy="40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cxnSp>
        <p:nvCxnSpPr>
          <p:cNvPr id="27" name="直接连接符 26"/>
          <p:cNvCxnSpPr>
            <a:endCxn id="26" idx="0"/>
          </p:cNvCxnSpPr>
          <p:nvPr/>
        </p:nvCxnSpPr>
        <p:spPr>
          <a:xfrm flipH="1">
            <a:off x="2534148" y="4759030"/>
            <a:ext cx="27081" cy="123539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61"/>
          <p:cNvSpPr txBox="1"/>
          <p:nvPr/>
        </p:nvSpPr>
        <p:spPr>
          <a:xfrm>
            <a:off x="2113198" y="6404798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 b="1"/>
            </a:lvl1pPr>
          </a:lstStyle>
          <a:p>
            <a:r>
              <a:rPr lang="en-US" altLang="zh-CN" dirty="0" smtClean="0"/>
              <a:t>controller</a:t>
            </a:r>
            <a:endParaRPr lang="en-US" dirty="0"/>
          </a:p>
        </p:txBody>
      </p:sp>
      <p:cxnSp>
        <p:nvCxnSpPr>
          <p:cNvPr id="29" name="直接连接符 28"/>
          <p:cNvCxnSpPr>
            <a:stCxn id="91" idx="2"/>
          </p:cNvCxnSpPr>
          <p:nvPr/>
        </p:nvCxnSpPr>
        <p:spPr>
          <a:xfrm flipH="1">
            <a:off x="2686549" y="3733882"/>
            <a:ext cx="1729278" cy="241294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37" idx="1"/>
            <a:endCxn id="26" idx="3"/>
          </p:cNvCxnSpPr>
          <p:nvPr/>
        </p:nvCxnSpPr>
        <p:spPr>
          <a:xfrm flipH="1">
            <a:off x="2729144" y="4512198"/>
            <a:ext cx="3457969" cy="1687017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48"/>
          <p:cNvSpPr txBox="1"/>
          <p:nvPr/>
        </p:nvSpPr>
        <p:spPr>
          <a:xfrm>
            <a:off x="3910720" y="3042400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 b="1"/>
            </a:lvl1pPr>
          </a:lstStyle>
          <a:p>
            <a:r>
              <a:rPr lang="en-US" dirty="0"/>
              <a:t>Iosxr-1(</a:t>
            </a:r>
            <a:r>
              <a:rPr lang="en-US" dirty="0" err="1"/>
              <a:t>kcy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09147" y="2339903"/>
            <a:ext cx="323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Set-IP.py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smtClean="0"/>
              <a:t>Set IP address for active interfaces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618442" y="3641598"/>
            <a:ext cx="124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Subnet 18</a:t>
            </a:r>
            <a:endParaRPr lang="zh-CN" alt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173555" y="3564605"/>
            <a:ext cx="124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Subnet 12</a:t>
            </a:r>
            <a:endParaRPr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777953" y="4531016"/>
            <a:ext cx="124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Subnet 28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682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 descr="EndUser Fema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551" y="4274787"/>
            <a:ext cx="288535" cy="45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35"/>
          <p:cNvSpPr txBox="1"/>
          <p:nvPr/>
        </p:nvSpPr>
        <p:spPr>
          <a:xfrm>
            <a:off x="301145" y="4681393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user</a:t>
            </a:r>
            <a:endParaRPr lang="en-US" sz="1100" b="1" dirty="0"/>
          </a:p>
        </p:txBody>
      </p:sp>
      <p:sp>
        <p:nvSpPr>
          <p:cNvPr id="22" name="TextBox 49"/>
          <p:cNvSpPr txBox="1"/>
          <p:nvPr/>
        </p:nvSpPr>
        <p:spPr>
          <a:xfrm>
            <a:off x="2126160" y="470650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iosxrv-8(</a:t>
            </a:r>
            <a:r>
              <a:rPr lang="en-US" sz="1100" b="1" dirty="0" err="1" smtClean="0"/>
              <a:t>sjc</a:t>
            </a:r>
            <a:r>
              <a:rPr lang="en-US" sz="1100" b="1" dirty="0" smtClean="0"/>
              <a:t>)</a:t>
            </a:r>
            <a:endParaRPr lang="en-US" sz="1100" b="1" dirty="0"/>
          </a:p>
        </p:txBody>
      </p:sp>
      <p:sp>
        <p:nvSpPr>
          <p:cNvPr id="23" name="TextBox 51"/>
          <p:cNvSpPr txBox="1"/>
          <p:nvPr/>
        </p:nvSpPr>
        <p:spPr>
          <a:xfrm>
            <a:off x="6149629" y="4706506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/>
            </a:lvl1pPr>
          </a:lstStyle>
          <a:p>
            <a:r>
              <a:rPr lang="en-US" sz="1100" b="1" dirty="0"/>
              <a:t>Iosxr-2(lax</a:t>
            </a:r>
            <a:r>
              <a:rPr lang="en-US" sz="1100" b="1" dirty="0" smtClean="0"/>
              <a:t>)</a:t>
            </a:r>
            <a:endParaRPr lang="en-US" sz="1100" b="1" dirty="0"/>
          </a:p>
        </p:txBody>
      </p:sp>
      <p:sp>
        <p:nvSpPr>
          <p:cNvPr id="30" name="TextBox 65"/>
          <p:cNvSpPr txBox="1"/>
          <p:nvPr/>
        </p:nvSpPr>
        <p:spPr>
          <a:xfrm>
            <a:off x="6528708" y="382632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452151" y="939627"/>
            <a:ext cx="8272212" cy="760350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/>
              <a:t>Hackathon</a:t>
            </a:r>
            <a:r>
              <a:rPr lang="en-US" altLang="zh-CN" b="1" dirty="0"/>
              <a:t> </a:t>
            </a:r>
            <a:r>
              <a:rPr lang="en-US" altLang="zh-CN" b="1" dirty="0" smtClean="0"/>
              <a:t>scenario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3/4</a:t>
            </a:r>
            <a:r>
              <a:rPr lang="zh-CN" altLang="en-US" b="1" dirty="0" smtClean="0"/>
              <a:t>）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smtClean="0"/>
              <a:t>——DISTINGUISH FLOWS</a:t>
            </a:r>
            <a:endParaRPr lang="zh-CN" altLang="en-US" dirty="0"/>
          </a:p>
        </p:txBody>
      </p:sp>
      <p:pic>
        <p:nvPicPr>
          <p:cNvPr id="37" name="Picture 793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7113" y="4295050"/>
            <a:ext cx="669490" cy="434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9" name="Picture 793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7178" y="4319359"/>
            <a:ext cx="669490" cy="434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42" name="直接连接符 41"/>
          <p:cNvCxnSpPr/>
          <p:nvPr/>
        </p:nvCxnSpPr>
        <p:spPr>
          <a:xfrm>
            <a:off x="879093" y="4549835"/>
            <a:ext cx="1247067" cy="23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37" idx="1"/>
          </p:cNvCxnSpPr>
          <p:nvPr/>
        </p:nvCxnSpPr>
        <p:spPr>
          <a:xfrm flipV="1">
            <a:off x="2852176" y="4512198"/>
            <a:ext cx="3334937" cy="37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6856603" y="4477445"/>
            <a:ext cx="1464092" cy="8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954782" y="4274787"/>
            <a:ext cx="7363444" cy="2026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35"/>
          <p:cNvSpPr txBox="1"/>
          <p:nvPr/>
        </p:nvSpPr>
        <p:spPr>
          <a:xfrm>
            <a:off x="7225879" y="4264405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user flow 1</a:t>
            </a:r>
            <a:endParaRPr lang="en-US" sz="1100" b="1" dirty="0"/>
          </a:p>
        </p:txBody>
      </p:sp>
      <p:pic>
        <p:nvPicPr>
          <p:cNvPr id="91" name="Picture 793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1082" y="3299586"/>
            <a:ext cx="669490" cy="434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92" name="直接连接符 91"/>
          <p:cNvCxnSpPr/>
          <p:nvPr/>
        </p:nvCxnSpPr>
        <p:spPr>
          <a:xfrm flipV="1">
            <a:off x="2819153" y="3579833"/>
            <a:ext cx="1237445" cy="801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4698544" y="3579833"/>
            <a:ext cx="1488569" cy="73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954782" y="2787077"/>
            <a:ext cx="7363444" cy="1348103"/>
            <a:chOff x="929220" y="2995653"/>
            <a:chExt cx="7363444" cy="1348103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929220" y="4343112"/>
              <a:ext cx="1180513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126160" y="2995653"/>
              <a:ext cx="2131515" cy="1348103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261648" y="2995653"/>
              <a:ext cx="2260210" cy="1246542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528708" y="4242984"/>
              <a:ext cx="1763956" cy="43773"/>
            </a:xfrm>
            <a:prstGeom prst="line">
              <a:avLst/>
            </a:prstGeom>
            <a:ln w="41275">
              <a:solidFill>
                <a:srgbClr val="FF0000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301145" y="1867637"/>
            <a:ext cx="3234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Set-route.py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smtClean="0"/>
              <a:t>Set path for flow 1: R8 -&gt; R2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smtClean="0"/>
              <a:t>Set path for flow 2: R8 -&gt; R1 -&gt; R2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smtClean="0"/>
              <a:t>Set path for flow 3: R8 -&gt; </a:t>
            </a:r>
            <a:r>
              <a:rPr lang="en-US" altLang="zh-CN" sz="1400" dirty="0" err="1" smtClean="0"/>
              <a:t>black_hole</a:t>
            </a:r>
            <a:endParaRPr lang="zh-CN" altLang="en-US" sz="1400" dirty="0"/>
          </a:p>
        </p:txBody>
      </p:sp>
      <p:sp>
        <p:nvSpPr>
          <p:cNvPr id="28" name="TextBox 35"/>
          <p:cNvSpPr txBox="1"/>
          <p:nvPr/>
        </p:nvSpPr>
        <p:spPr>
          <a:xfrm>
            <a:off x="7205360" y="3813545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user flow 2</a:t>
            </a:r>
            <a:endParaRPr lang="en-US" sz="1100" b="1" dirty="0"/>
          </a:p>
        </p:txBody>
      </p:sp>
      <p:pic>
        <p:nvPicPr>
          <p:cNvPr id="31" name="Picture 30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51" y="5994422"/>
            <a:ext cx="389993" cy="40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cxnSp>
        <p:nvCxnSpPr>
          <p:cNvPr id="33" name="直接连接符 32"/>
          <p:cNvCxnSpPr>
            <a:endCxn id="31" idx="0"/>
          </p:cNvCxnSpPr>
          <p:nvPr/>
        </p:nvCxnSpPr>
        <p:spPr>
          <a:xfrm flipH="1">
            <a:off x="2534148" y="4759030"/>
            <a:ext cx="27081" cy="123539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2686549" y="3733882"/>
            <a:ext cx="1729278" cy="241294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31" idx="3"/>
          </p:cNvCxnSpPr>
          <p:nvPr/>
        </p:nvCxnSpPr>
        <p:spPr>
          <a:xfrm flipH="1">
            <a:off x="2729144" y="4512198"/>
            <a:ext cx="3457969" cy="1687017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70142" y="3181416"/>
            <a:ext cx="1450859" cy="866775"/>
            <a:chOff x="970142" y="3181416"/>
            <a:chExt cx="1450859" cy="866775"/>
          </a:xfrm>
        </p:grpSpPr>
        <p:sp>
          <p:nvSpPr>
            <p:cNvPr id="29" name="TextBox 35"/>
            <p:cNvSpPr txBox="1"/>
            <p:nvPr/>
          </p:nvSpPr>
          <p:spPr>
            <a:xfrm>
              <a:off x="1471702" y="3360409"/>
              <a:ext cx="9492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Attack flow</a:t>
              </a:r>
              <a:endParaRPr lang="en-US" sz="1100" b="1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970142" y="3181416"/>
              <a:ext cx="1315839" cy="866775"/>
            </a:xfrm>
            <a:custGeom>
              <a:avLst/>
              <a:gdLst>
                <a:gd name="connsiteX0" fmla="*/ 0 w 1315839"/>
                <a:gd name="connsiteY0" fmla="*/ 866775 h 866775"/>
                <a:gd name="connsiteX1" fmla="*/ 1104900 w 1315839"/>
                <a:gd name="connsiteY1" fmla="*/ 657225 h 866775"/>
                <a:gd name="connsiteX2" fmla="*/ 1314450 w 1315839"/>
                <a:gd name="connsiteY2" fmla="*/ 0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5839" h="866775">
                  <a:moveTo>
                    <a:pt x="0" y="866775"/>
                  </a:moveTo>
                  <a:cubicBezTo>
                    <a:pt x="442912" y="834231"/>
                    <a:pt x="885825" y="801687"/>
                    <a:pt x="1104900" y="657225"/>
                  </a:cubicBezTo>
                  <a:cubicBezTo>
                    <a:pt x="1323975" y="512762"/>
                    <a:pt x="1319212" y="256381"/>
                    <a:pt x="1314450" y="0"/>
                  </a:cubicBezTo>
                </a:path>
              </a:pathLst>
            </a:custGeom>
            <a:noFill/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302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 descr="EndUser Fema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551" y="4274787"/>
            <a:ext cx="288535" cy="45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4" descr="EndUser Fema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35828" y="4152946"/>
            <a:ext cx="288535" cy="45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51" y="5994422"/>
            <a:ext cx="389993" cy="40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6" name="TextBox 35"/>
          <p:cNvSpPr txBox="1"/>
          <p:nvPr/>
        </p:nvSpPr>
        <p:spPr>
          <a:xfrm>
            <a:off x="243995" y="4681393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10.10.10.10</a:t>
            </a:r>
          </a:p>
        </p:txBody>
      </p:sp>
      <p:sp>
        <p:nvSpPr>
          <p:cNvPr id="17" name="TextBox 36"/>
          <p:cNvSpPr txBox="1"/>
          <p:nvPr/>
        </p:nvSpPr>
        <p:spPr>
          <a:xfrm>
            <a:off x="8194688" y="4609841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 b="1"/>
            </a:lvl1pPr>
          </a:lstStyle>
          <a:p>
            <a:r>
              <a:rPr lang="en-US" dirty="0"/>
              <a:t>20.20.20.20</a:t>
            </a:r>
          </a:p>
        </p:txBody>
      </p:sp>
      <p:sp>
        <p:nvSpPr>
          <p:cNvPr id="21" name="TextBox 48"/>
          <p:cNvSpPr txBox="1"/>
          <p:nvPr/>
        </p:nvSpPr>
        <p:spPr>
          <a:xfrm>
            <a:off x="3514340" y="2995653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 b="1"/>
            </a:lvl1pPr>
          </a:lstStyle>
          <a:p>
            <a:r>
              <a:rPr lang="en-US" dirty="0"/>
              <a:t>Iosxr-1(</a:t>
            </a:r>
            <a:r>
              <a:rPr lang="en-US" dirty="0" err="1"/>
              <a:t>kcy</a:t>
            </a:r>
            <a:r>
              <a:rPr lang="en-US" dirty="0"/>
              <a:t>):192.18.1.30</a:t>
            </a:r>
          </a:p>
        </p:txBody>
      </p:sp>
      <p:sp>
        <p:nvSpPr>
          <p:cNvPr id="22" name="TextBox 49"/>
          <p:cNvSpPr txBox="1"/>
          <p:nvPr/>
        </p:nvSpPr>
        <p:spPr>
          <a:xfrm>
            <a:off x="1620282" y="4749859"/>
            <a:ext cx="1766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iosxrv-8(</a:t>
            </a:r>
            <a:r>
              <a:rPr lang="en-US" sz="1100" b="1" dirty="0" err="1" smtClean="0"/>
              <a:t>sjc</a:t>
            </a:r>
            <a:r>
              <a:rPr lang="en-US" sz="1100" b="1" dirty="0" smtClean="0"/>
              <a:t>):192.19.1.37</a:t>
            </a:r>
            <a:endParaRPr lang="en-US" sz="1100" b="1" dirty="0"/>
          </a:p>
        </p:txBody>
      </p:sp>
      <p:sp>
        <p:nvSpPr>
          <p:cNvPr id="23" name="TextBox 51"/>
          <p:cNvSpPr txBox="1"/>
          <p:nvPr/>
        </p:nvSpPr>
        <p:spPr>
          <a:xfrm>
            <a:off x="5970618" y="4727044"/>
            <a:ext cx="1725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/>
            </a:lvl1pPr>
          </a:lstStyle>
          <a:p>
            <a:r>
              <a:rPr lang="en-US" sz="1100" b="1" dirty="0"/>
              <a:t>Iosxr-2(lax):192.19.1.31</a:t>
            </a:r>
          </a:p>
        </p:txBody>
      </p:sp>
      <p:sp>
        <p:nvSpPr>
          <p:cNvPr id="24" name="TextBox 54"/>
          <p:cNvSpPr txBox="1"/>
          <p:nvPr/>
        </p:nvSpPr>
        <p:spPr>
          <a:xfrm>
            <a:off x="4716531" y="3364600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G0/0/0/0</a:t>
            </a:r>
          </a:p>
        </p:txBody>
      </p:sp>
      <p:sp>
        <p:nvSpPr>
          <p:cNvPr id="25" name="TextBox 57"/>
          <p:cNvSpPr txBox="1"/>
          <p:nvPr/>
        </p:nvSpPr>
        <p:spPr>
          <a:xfrm>
            <a:off x="3396665" y="336392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G0/0/0/5</a:t>
            </a:r>
          </a:p>
        </p:txBody>
      </p:sp>
      <p:sp>
        <p:nvSpPr>
          <p:cNvPr id="26" name="TextBox 58"/>
          <p:cNvSpPr txBox="1"/>
          <p:nvPr/>
        </p:nvSpPr>
        <p:spPr>
          <a:xfrm>
            <a:off x="2393312" y="408214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 b="1"/>
            </a:lvl1pPr>
          </a:lstStyle>
          <a:p>
            <a:r>
              <a:rPr lang="en-US" dirty="0"/>
              <a:t>G0/0/0/1</a:t>
            </a:r>
          </a:p>
        </p:txBody>
      </p:sp>
      <p:sp>
        <p:nvSpPr>
          <p:cNvPr id="27" name="TextBox 59"/>
          <p:cNvSpPr txBox="1"/>
          <p:nvPr/>
        </p:nvSpPr>
        <p:spPr>
          <a:xfrm>
            <a:off x="2891132" y="4324734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G0/0/0/2</a:t>
            </a:r>
          </a:p>
        </p:txBody>
      </p:sp>
      <p:sp>
        <p:nvSpPr>
          <p:cNvPr id="28" name="TextBox 61"/>
          <p:cNvSpPr txBox="1"/>
          <p:nvPr/>
        </p:nvSpPr>
        <p:spPr>
          <a:xfrm>
            <a:off x="5850200" y="3987508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 b="1"/>
            </a:lvl1pPr>
          </a:lstStyle>
          <a:p>
            <a:r>
              <a:rPr lang="en-US" dirty="0"/>
              <a:t>G0/0/0/0</a:t>
            </a:r>
          </a:p>
        </p:txBody>
      </p:sp>
      <p:sp>
        <p:nvSpPr>
          <p:cNvPr id="29" name="TextBox 62"/>
          <p:cNvSpPr txBox="1"/>
          <p:nvPr/>
        </p:nvSpPr>
        <p:spPr>
          <a:xfrm>
            <a:off x="5304487" y="4279493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G0/0/0/2</a:t>
            </a:r>
          </a:p>
        </p:txBody>
      </p:sp>
      <p:sp>
        <p:nvSpPr>
          <p:cNvPr id="30" name="TextBox 65"/>
          <p:cNvSpPr txBox="1"/>
          <p:nvPr/>
        </p:nvSpPr>
        <p:spPr>
          <a:xfrm>
            <a:off x="6528708" y="382632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452151" y="939627"/>
            <a:ext cx="8272212" cy="760350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/>
              <a:t>Hackathon</a:t>
            </a:r>
            <a:r>
              <a:rPr lang="en-US" altLang="zh-CN" b="1" dirty="0"/>
              <a:t> </a:t>
            </a:r>
            <a:r>
              <a:rPr lang="en-US" altLang="zh-CN" b="1" dirty="0" smtClean="0"/>
              <a:t>scenario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4/4</a:t>
            </a:r>
            <a:r>
              <a:rPr lang="zh-CN" altLang="en-US" b="1" dirty="0" smtClean="0"/>
              <a:t>）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smtClean="0"/>
              <a:t>——failure recovery</a:t>
            </a:r>
            <a:endParaRPr lang="zh-CN" altLang="en-US" dirty="0"/>
          </a:p>
        </p:txBody>
      </p:sp>
      <p:pic>
        <p:nvPicPr>
          <p:cNvPr id="36" name="Picture 793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1082" y="3299586"/>
            <a:ext cx="669490" cy="434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7" name="Picture 793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7113" y="4295050"/>
            <a:ext cx="669490" cy="434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9" name="Picture 793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7178" y="4319359"/>
            <a:ext cx="669490" cy="434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42" name="直接连接符 41"/>
          <p:cNvCxnSpPr/>
          <p:nvPr/>
        </p:nvCxnSpPr>
        <p:spPr>
          <a:xfrm>
            <a:off x="879093" y="4549835"/>
            <a:ext cx="1247067" cy="23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819153" y="3579833"/>
            <a:ext cx="1237445" cy="801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698544" y="3579833"/>
            <a:ext cx="1488569" cy="73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37" idx="1"/>
          </p:cNvCxnSpPr>
          <p:nvPr/>
        </p:nvCxnSpPr>
        <p:spPr>
          <a:xfrm flipV="1">
            <a:off x="2852176" y="4512198"/>
            <a:ext cx="3334937" cy="37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856603" y="4485794"/>
            <a:ext cx="1477920" cy="26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22" idx="0"/>
            <a:endCxn id="12" idx="0"/>
          </p:cNvCxnSpPr>
          <p:nvPr/>
        </p:nvCxnSpPr>
        <p:spPr>
          <a:xfrm>
            <a:off x="2503697" y="4749859"/>
            <a:ext cx="30451" cy="1244563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1"/>
          <p:cNvSpPr txBox="1"/>
          <p:nvPr/>
        </p:nvSpPr>
        <p:spPr>
          <a:xfrm>
            <a:off x="2113198" y="6404798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 b="1"/>
            </a:lvl1pPr>
          </a:lstStyle>
          <a:p>
            <a:r>
              <a:rPr lang="en-US" altLang="zh-CN" dirty="0" smtClean="0"/>
              <a:t>controller</a:t>
            </a:r>
            <a:endParaRPr lang="en-US" dirty="0"/>
          </a:p>
        </p:txBody>
      </p:sp>
      <p:cxnSp>
        <p:nvCxnSpPr>
          <p:cNvPr id="82" name="直接连接符 81"/>
          <p:cNvCxnSpPr/>
          <p:nvPr/>
        </p:nvCxnSpPr>
        <p:spPr>
          <a:xfrm flipH="1">
            <a:off x="2729144" y="3733882"/>
            <a:ext cx="1738553" cy="2333543"/>
          </a:xfrm>
          <a:prstGeom prst="line">
            <a:avLst/>
          </a:prstGeom>
          <a:ln w="9525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12" idx="3"/>
          </p:cNvCxnSpPr>
          <p:nvPr/>
        </p:nvCxnSpPr>
        <p:spPr>
          <a:xfrm flipH="1">
            <a:off x="2729144" y="4697761"/>
            <a:ext cx="3654058" cy="1501454"/>
          </a:xfrm>
          <a:prstGeom prst="line">
            <a:avLst/>
          </a:prstGeom>
          <a:ln w="9525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760560" y="6101255"/>
            <a:ext cx="2124261" cy="28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monitor R8’s interface states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834810" y="4447778"/>
            <a:ext cx="142876" cy="212344"/>
            <a:chOff x="1857374" y="2543491"/>
            <a:chExt cx="142876" cy="212344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1857374" y="2550242"/>
              <a:ext cx="142876" cy="205593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857374" y="2543491"/>
              <a:ext cx="142875" cy="15240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767834" y="2947525"/>
            <a:ext cx="7649367" cy="1348103"/>
            <a:chOff x="793368" y="2995653"/>
            <a:chExt cx="7499296" cy="1348103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793368" y="4343112"/>
              <a:ext cx="1316365" cy="64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126160" y="2995653"/>
              <a:ext cx="2131515" cy="134810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261648" y="2995653"/>
              <a:ext cx="2260210" cy="124654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528708" y="4242984"/>
              <a:ext cx="1763956" cy="43773"/>
            </a:xfrm>
            <a:prstGeom prst="line">
              <a:avLst/>
            </a:prstGeom>
            <a:ln>
              <a:solidFill>
                <a:srgbClr val="FFC000"/>
              </a:solidFill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335446" y="1867285"/>
            <a:ext cx="480203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Check-link.py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smtClean="0"/>
              <a:t>Check link failure :R8 -&gt; R2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smtClean="0"/>
              <a:t>Up -&gt; Down: change to second path (in </a:t>
            </a:r>
            <a:r>
              <a:rPr lang="en-US" altLang="zh-CN" sz="1400" dirty="0"/>
              <a:t>ten </a:t>
            </a:r>
            <a:r>
              <a:rPr lang="en-US" altLang="zh-CN" sz="1400" dirty="0" smtClean="0"/>
              <a:t>seconds</a:t>
            </a:r>
            <a:r>
              <a:rPr lang="en-US" altLang="zh-CN" sz="1400" dirty="0"/>
              <a:t>)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smtClean="0"/>
              <a:t>Down -&gt; Up: change to prior path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smtClean="0"/>
              <a:t>Status unchanged: no change</a:t>
            </a:r>
            <a:endParaRPr lang="zh-CN" altLang="en-US" sz="14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5982105" y="4447778"/>
            <a:ext cx="142876" cy="212344"/>
            <a:chOff x="1857374" y="2543491"/>
            <a:chExt cx="142876" cy="212344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1857374" y="2550242"/>
              <a:ext cx="142876" cy="205593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857374" y="2543491"/>
              <a:ext cx="142875" cy="15240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接箭头连接符 56"/>
          <p:cNvCxnSpPr/>
          <p:nvPr/>
        </p:nvCxnSpPr>
        <p:spPr>
          <a:xfrm>
            <a:off x="801214" y="4382421"/>
            <a:ext cx="7617533" cy="412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668508" y="5689698"/>
            <a:ext cx="157736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New route table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47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00694 -0.1222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 to be continued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895" y="2292597"/>
            <a:ext cx="8272211" cy="35081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Detect attack flows intelligently, matching attack behavior such as DDOS.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Pull instant states from devices, such as CPU utility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Memory and temperature.</a:t>
            </a:r>
            <a:endParaRPr lang="en-US" altLang="zh-CN" sz="15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err="1"/>
              <a:t>Netconf’s</a:t>
            </a:r>
            <a:r>
              <a:rPr lang="en-US" altLang="zh-CN" dirty="0"/>
              <a:t> API cannot support </a:t>
            </a:r>
            <a:r>
              <a:rPr lang="en-US" altLang="zh-CN" dirty="0" smtClean="0"/>
              <a:t>some advanced usage of some configurations yet.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1500" dirty="0" smtClean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1500" dirty="0"/>
          </a:p>
          <a:p>
            <a:pPr lvl="1">
              <a:buFont typeface="Wingdings" panose="05000000000000000000" pitchFamily="2" charset="2"/>
              <a:buChar char="n"/>
            </a:pPr>
            <a:endParaRPr lang="zh-CN" altLang="en-US" sz="15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4387194"/>
            <a:ext cx="7937973" cy="10751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570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 descr="EndUser Fema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551" y="4274787"/>
            <a:ext cx="288535" cy="45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35"/>
          <p:cNvSpPr txBox="1"/>
          <p:nvPr/>
        </p:nvSpPr>
        <p:spPr>
          <a:xfrm>
            <a:off x="301145" y="4681393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user</a:t>
            </a:r>
            <a:r>
              <a:rPr lang="en-US" altLang="zh-CN" sz="1100" b="1" dirty="0" smtClean="0"/>
              <a:t>s</a:t>
            </a:r>
            <a:endParaRPr lang="en-US" sz="1100" b="1" dirty="0"/>
          </a:p>
        </p:txBody>
      </p:sp>
      <p:sp>
        <p:nvSpPr>
          <p:cNvPr id="30" name="TextBox 65"/>
          <p:cNvSpPr txBox="1"/>
          <p:nvPr/>
        </p:nvSpPr>
        <p:spPr>
          <a:xfrm>
            <a:off x="6528708" y="382632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452151" y="939627"/>
            <a:ext cx="8272212" cy="760350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/>
              <a:t>Hackathon</a:t>
            </a:r>
            <a:r>
              <a:rPr lang="en-US" altLang="zh-CN" b="1" dirty="0"/>
              <a:t> </a:t>
            </a:r>
            <a:r>
              <a:rPr lang="en-US" altLang="zh-CN" b="1" dirty="0" smtClean="0"/>
              <a:t>scenario</a:t>
            </a:r>
            <a:r>
              <a:rPr lang="zh-CN" altLang="en-US" b="1" dirty="0" smtClean="0"/>
              <a:t>（</a:t>
            </a:r>
            <a:r>
              <a:rPr lang="en-US" altLang="zh-CN" b="1" dirty="0"/>
              <a:t>2</a:t>
            </a:r>
            <a:r>
              <a:rPr lang="en-US" altLang="zh-CN" b="1" dirty="0" smtClean="0"/>
              <a:t>/4</a:t>
            </a:r>
            <a:r>
              <a:rPr lang="zh-CN" altLang="en-US" b="1" dirty="0" smtClean="0"/>
              <a:t>）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smtClean="0"/>
              <a:t>posting </a:t>
            </a:r>
            <a:r>
              <a:rPr lang="en-US" altLang="zh-CN" b="1" dirty="0" err="1" smtClean="0"/>
              <a:t>configration</a:t>
            </a:r>
            <a:endParaRPr lang="zh-CN" altLang="en-US" dirty="0"/>
          </a:p>
        </p:txBody>
      </p:sp>
      <p:pic>
        <p:nvPicPr>
          <p:cNvPr id="37" name="Picture 793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7113" y="4295050"/>
            <a:ext cx="669490" cy="434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9" name="Picture 793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7178" y="4319359"/>
            <a:ext cx="669490" cy="434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42" name="直接连接符 41"/>
          <p:cNvCxnSpPr/>
          <p:nvPr/>
        </p:nvCxnSpPr>
        <p:spPr>
          <a:xfrm>
            <a:off x="879093" y="4549835"/>
            <a:ext cx="1247067" cy="23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37" idx="1"/>
          </p:cNvCxnSpPr>
          <p:nvPr/>
        </p:nvCxnSpPr>
        <p:spPr>
          <a:xfrm flipV="1">
            <a:off x="2852176" y="4512198"/>
            <a:ext cx="3334937" cy="37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6856603" y="4477445"/>
            <a:ext cx="1464092" cy="8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1" name="Picture 793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1082" y="3299586"/>
            <a:ext cx="669490" cy="434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92" name="直接连接符 91"/>
          <p:cNvCxnSpPr/>
          <p:nvPr/>
        </p:nvCxnSpPr>
        <p:spPr>
          <a:xfrm flipV="1">
            <a:off x="2819153" y="3579833"/>
            <a:ext cx="1237445" cy="801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4698544" y="3579833"/>
            <a:ext cx="1488569" cy="73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3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51" y="5994422"/>
            <a:ext cx="389993" cy="40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cxnSp>
        <p:nvCxnSpPr>
          <p:cNvPr id="27" name="直接连接符 26"/>
          <p:cNvCxnSpPr>
            <a:endCxn id="26" idx="0"/>
          </p:cNvCxnSpPr>
          <p:nvPr/>
        </p:nvCxnSpPr>
        <p:spPr>
          <a:xfrm flipH="1">
            <a:off x="2534148" y="4759030"/>
            <a:ext cx="27081" cy="123539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61"/>
          <p:cNvSpPr txBox="1"/>
          <p:nvPr/>
        </p:nvSpPr>
        <p:spPr>
          <a:xfrm>
            <a:off x="2113198" y="6404798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 b="1"/>
            </a:lvl1pPr>
          </a:lstStyle>
          <a:p>
            <a:r>
              <a:rPr lang="en-US" altLang="zh-CN" dirty="0" smtClean="0"/>
              <a:t>controller</a:t>
            </a:r>
            <a:endParaRPr lang="en-US" dirty="0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656655" y="3733882"/>
            <a:ext cx="1694950" cy="2320494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2686549" y="4681393"/>
            <a:ext cx="3500564" cy="1465429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48"/>
          <p:cNvSpPr txBox="1"/>
          <p:nvPr/>
        </p:nvSpPr>
        <p:spPr>
          <a:xfrm>
            <a:off x="3910720" y="3041610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 b="1"/>
            </a:lvl1pPr>
          </a:lstStyle>
          <a:p>
            <a:r>
              <a:rPr lang="en-US" dirty="0"/>
              <a:t>Iosxr-1(</a:t>
            </a:r>
            <a:r>
              <a:rPr lang="en-US" dirty="0" err="1"/>
              <a:t>kcy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49"/>
          <p:cNvSpPr txBox="1"/>
          <p:nvPr/>
        </p:nvSpPr>
        <p:spPr>
          <a:xfrm>
            <a:off x="2077075" y="4731950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iosxrv-8(</a:t>
            </a:r>
            <a:r>
              <a:rPr lang="en-US" sz="1100" b="1" dirty="0" err="1" smtClean="0"/>
              <a:t>sjc</a:t>
            </a:r>
            <a:r>
              <a:rPr lang="en-US" sz="1100" b="1" dirty="0" smtClean="0"/>
              <a:t>)</a:t>
            </a:r>
            <a:endParaRPr lang="en-US" sz="1100" b="1" dirty="0"/>
          </a:p>
        </p:txBody>
      </p:sp>
      <p:sp>
        <p:nvSpPr>
          <p:cNvPr id="31" name="TextBox 51"/>
          <p:cNvSpPr txBox="1"/>
          <p:nvPr/>
        </p:nvSpPr>
        <p:spPr>
          <a:xfrm>
            <a:off x="6086741" y="4704343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/>
            </a:lvl1pPr>
          </a:lstStyle>
          <a:p>
            <a:r>
              <a:rPr lang="en-US" sz="1100" b="1" dirty="0" smtClean="0"/>
              <a:t>Iosxr-2(lax)</a:t>
            </a:r>
            <a:endParaRPr lang="en-US" sz="1100" b="1" dirty="0"/>
          </a:p>
        </p:txBody>
      </p:sp>
      <p:sp>
        <p:nvSpPr>
          <p:cNvPr id="33" name="TextBox 54"/>
          <p:cNvSpPr txBox="1"/>
          <p:nvPr/>
        </p:nvSpPr>
        <p:spPr>
          <a:xfrm>
            <a:off x="4685817" y="336392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G0/0/0/0</a:t>
            </a:r>
          </a:p>
        </p:txBody>
      </p:sp>
      <p:sp>
        <p:nvSpPr>
          <p:cNvPr id="34" name="TextBox 57"/>
          <p:cNvSpPr txBox="1"/>
          <p:nvPr/>
        </p:nvSpPr>
        <p:spPr>
          <a:xfrm>
            <a:off x="3396665" y="336392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G0/0/0/5</a:t>
            </a:r>
          </a:p>
        </p:txBody>
      </p:sp>
      <p:sp>
        <p:nvSpPr>
          <p:cNvPr id="35" name="TextBox 58"/>
          <p:cNvSpPr txBox="1"/>
          <p:nvPr/>
        </p:nvSpPr>
        <p:spPr>
          <a:xfrm>
            <a:off x="2393312" y="408214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 b="1"/>
            </a:lvl1pPr>
          </a:lstStyle>
          <a:p>
            <a:r>
              <a:rPr lang="en-US" dirty="0"/>
              <a:t>G0/0/0/1</a:t>
            </a:r>
          </a:p>
        </p:txBody>
      </p:sp>
      <p:sp>
        <p:nvSpPr>
          <p:cNvPr id="36" name="TextBox 59"/>
          <p:cNvSpPr txBox="1"/>
          <p:nvPr/>
        </p:nvSpPr>
        <p:spPr>
          <a:xfrm>
            <a:off x="2891132" y="4324734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G0/0/0/2</a:t>
            </a:r>
          </a:p>
        </p:txBody>
      </p:sp>
      <p:sp>
        <p:nvSpPr>
          <p:cNvPr id="38" name="TextBox 61"/>
          <p:cNvSpPr txBox="1"/>
          <p:nvPr/>
        </p:nvSpPr>
        <p:spPr>
          <a:xfrm>
            <a:off x="5967995" y="4054004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 b="1"/>
            </a:lvl1pPr>
          </a:lstStyle>
          <a:p>
            <a:r>
              <a:rPr lang="en-US" dirty="0"/>
              <a:t>G0/0/0/0</a:t>
            </a:r>
          </a:p>
        </p:txBody>
      </p:sp>
      <p:sp>
        <p:nvSpPr>
          <p:cNvPr id="40" name="TextBox 62"/>
          <p:cNvSpPr txBox="1"/>
          <p:nvPr/>
        </p:nvSpPr>
        <p:spPr>
          <a:xfrm>
            <a:off x="5304487" y="4279493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G0/0/0/2</a:t>
            </a:r>
          </a:p>
        </p:txBody>
      </p:sp>
    </p:spTree>
    <p:extLst>
      <p:ext uri="{BB962C8B-B14F-4D97-AF65-F5344CB8AC3E}">
        <p14:creationId xmlns:p14="http://schemas.microsoft.com/office/powerpoint/2010/main" val="38311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被除数">
  <a:themeElements>
    <a:clrScheme name="被除数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被除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被除数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211</TotalTime>
  <Words>333</Words>
  <Application>Microsoft Office PowerPoint</Application>
  <PresentationFormat>全屏显示(4:3)</PresentationFormat>
  <Paragraphs>92</Paragraphs>
  <Slides>9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华文中宋</vt:lpstr>
      <vt:lpstr>宋体</vt:lpstr>
      <vt:lpstr>Calibri</vt:lpstr>
      <vt:lpstr>Gill Sans MT</vt:lpstr>
      <vt:lpstr>Wingdings</vt:lpstr>
      <vt:lpstr>Wingdings 2</vt:lpstr>
      <vt:lpstr>被除数</vt:lpstr>
      <vt:lpstr>A Network Failure Recovery Mechanism</vt:lpstr>
      <vt:lpstr>INTRODUCTION OF  A Network Failure Recovery Mechanism</vt:lpstr>
      <vt:lpstr>Hackathon ——software architecture</vt:lpstr>
      <vt:lpstr>Hackathon scenario（1/4） ——devices connected</vt:lpstr>
      <vt:lpstr>Hackathon scenario（2/4） ——network configured</vt:lpstr>
      <vt:lpstr>Hackathon scenario（3/4） ——DISTINGUISH FLOWS</vt:lpstr>
      <vt:lpstr>Hackathon scenario（4/4） ——failure recovery</vt:lpstr>
      <vt:lpstr>Work to be continued</vt:lpstr>
      <vt:lpstr>Hackathon scenario（2/4） posting configration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林晓伯</dc:creator>
  <cp:lastModifiedBy>林晓伯</cp:lastModifiedBy>
  <cp:revision>92</cp:revision>
  <dcterms:created xsi:type="dcterms:W3CDTF">2016-05-12T11:46:29Z</dcterms:created>
  <dcterms:modified xsi:type="dcterms:W3CDTF">2016-05-13T01:32:22Z</dcterms:modified>
</cp:coreProperties>
</file>